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7"/>
  </p:notesMasterIdLst>
  <p:handoutMasterIdLst>
    <p:handoutMasterId r:id="rId38"/>
  </p:handoutMasterIdLst>
  <p:sldIdLst>
    <p:sldId id="2050" r:id="rId2"/>
    <p:sldId id="2416" r:id="rId3"/>
    <p:sldId id="2417" r:id="rId4"/>
    <p:sldId id="2418" r:id="rId5"/>
    <p:sldId id="2420" r:id="rId6"/>
    <p:sldId id="2421" r:id="rId7"/>
    <p:sldId id="2435" r:id="rId8"/>
    <p:sldId id="2436" r:id="rId9"/>
    <p:sldId id="2446" r:id="rId10"/>
    <p:sldId id="2447" r:id="rId11"/>
    <p:sldId id="2437" r:id="rId12"/>
    <p:sldId id="2439" r:id="rId13"/>
    <p:sldId id="2448" r:id="rId14"/>
    <p:sldId id="2422" r:id="rId15"/>
    <p:sldId id="2423" r:id="rId16"/>
    <p:sldId id="2424" r:id="rId17"/>
    <p:sldId id="2425" r:id="rId18"/>
    <p:sldId id="2440" r:id="rId19"/>
    <p:sldId id="2443" r:id="rId20"/>
    <p:sldId id="2426" r:id="rId21"/>
    <p:sldId id="2427" r:id="rId22"/>
    <p:sldId id="2428" r:id="rId23"/>
    <p:sldId id="2441" r:id="rId24"/>
    <p:sldId id="2429" r:id="rId25"/>
    <p:sldId id="2442" r:id="rId26"/>
    <p:sldId id="2430" r:id="rId27"/>
    <p:sldId id="2432" r:id="rId28"/>
    <p:sldId id="2410" r:id="rId29"/>
    <p:sldId id="2445" r:id="rId30"/>
    <p:sldId id="2376" r:id="rId31"/>
    <p:sldId id="2377" r:id="rId32"/>
    <p:sldId id="2411" r:id="rId33"/>
    <p:sldId id="2414" r:id="rId34"/>
    <p:sldId id="2319" r:id="rId35"/>
    <p:sldId id="2159" r:id="rId36"/>
  </p:sldIdLst>
  <p:sldSz cx="9144000" cy="6858000" type="screen4x3"/>
  <p:notesSz cx="6784975" cy="9906000"/>
  <p:defaultTextStyle>
    <a:defPPr>
      <a:defRPr lang="cs-CZ"/>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6EDF6"/>
    <a:srgbClr val="D0D8E8"/>
    <a:srgbClr val="FF00FF"/>
    <a:srgbClr val="FF3399"/>
    <a:srgbClr val="0033CC"/>
    <a:srgbClr val="2DC8FF"/>
    <a:srgbClr val="496E9A"/>
    <a:srgbClr val="BDDDE8"/>
    <a:srgbClr val="00B0F0"/>
    <a:srgbClr val="F3CD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Světlý styl 3 – zvýraznění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426" autoAdjust="0"/>
    <p:restoredTop sz="94591" autoAdjust="0"/>
  </p:normalViewPr>
  <p:slideViewPr>
    <p:cSldViewPr>
      <p:cViewPr varScale="1">
        <p:scale>
          <a:sx n="67" d="100"/>
          <a:sy n="67" d="100"/>
        </p:scale>
        <p:origin x="111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4194"/>
    </p:cViewPr>
  </p:sorterViewPr>
  <p:notesViewPr>
    <p:cSldViewPr>
      <p:cViewPr varScale="1">
        <p:scale>
          <a:sx n="77" d="100"/>
          <a:sy n="77"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3.xml"/><Relationship Id="rId1" Type="http://schemas.microsoft.com/office/2011/relationships/chartStyle" Target="style3.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9.7143060645234813E-2"/>
          <c:y val="4.4086296194495396E-2"/>
          <c:w val="0.57999850425752464"/>
          <c:h val="0.88067519280829165"/>
        </c:manualLayout>
      </c:layout>
      <c:lineChart>
        <c:grouping val="standard"/>
        <c:varyColors val="0"/>
        <c:ser>
          <c:idx val="0"/>
          <c:order val="0"/>
          <c:tx>
            <c:strRef>
              <c:f>List1!$A$2</c:f>
              <c:strCache>
                <c:ptCount val="1"/>
                <c:pt idx="0">
                  <c:v>Počet pohybů ve vzdušném prostoru České republiky</c:v>
                </c:pt>
              </c:strCache>
            </c:strRef>
          </c:tx>
          <c:cat>
            <c:numRef>
              <c:f>List1!$B$1:$M$1</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List1!$B$2:$M$2</c:f>
              <c:numCache>
                <c:formatCode>General</c:formatCode>
                <c:ptCount val="12"/>
                <c:pt idx="0">
                  <c:v>606746</c:v>
                </c:pt>
                <c:pt idx="1">
                  <c:v>620067</c:v>
                </c:pt>
                <c:pt idx="2">
                  <c:v>653640</c:v>
                </c:pt>
                <c:pt idx="3">
                  <c:v>694191</c:v>
                </c:pt>
                <c:pt idx="4">
                  <c:v>665094</c:v>
                </c:pt>
                <c:pt idx="5" formatCode="#,##0">
                  <c:v>683078</c:v>
                </c:pt>
                <c:pt idx="6">
                  <c:v>714729</c:v>
                </c:pt>
                <c:pt idx="7" formatCode="#,##0">
                  <c:v>700455</c:v>
                </c:pt>
                <c:pt idx="8" formatCode="#,##0">
                  <c:v>700260</c:v>
                </c:pt>
                <c:pt idx="9">
                  <c:v>725863</c:v>
                </c:pt>
                <c:pt idx="10" formatCode="#,##0">
                  <c:v>782555</c:v>
                </c:pt>
                <c:pt idx="11">
                  <c:v>836917</c:v>
                </c:pt>
              </c:numCache>
            </c:numRef>
          </c:val>
          <c:smooth val="0"/>
        </c:ser>
        <c:dLbls>
          <c:showLegendKey val="0"/>
          <c:showVal val="0"/>
          <c:showCatName val="0"/>
          <c:showSerName val="0"/>
          <c:showPercent val="0"/>
          <c:showBubbleSize val="0"/>
        </c:dLbls>
        <c:marker val="1"/>
        <c:smooth val="0"/>
        <c:axId val="271973944"/>
        <c:axId val="271966888"/>
      </c:lineChart>
      <c:lineChart>
        <c:grouping val="standard"/>
        <c:varyColors val="0"/>
        <c:ser>
          <c:idx val="1"/>
          <c:order val="1"/>
          <c:tx>
            <c:strRef>
              <c:f>List1!$A$3</c:f>
              <c:strCache>
                <c:ptCount val="1"/>
                <c:pt idx="0">
                  <c:v>Počet fatálních leteckých nehod letadel s MTOM nad 2 250 kg</c:v>
                </c:pt>
              </c:strCache>
            </c:strRef>
          </c:tx>
          <c:spPr>
            <a:ln>
              <a:solidFill>
                <a:srgbClr val="FF0000"/>
              </a:solidFill>
            </a:ln>
          </c:spPr>
          <c:cat>
            <c:numRef>
              <c:f>List1!$B$1:$M$1</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List1!$B$3:$M$3</c:f>
              <c:numCache>
                <c:formatCode>General</c:formatCode>
                <c:ptCount val="12"/>
                <c:pt idx="0">
                  <c:v>0</c:v>
                </c:pt>
                <c:pt idx="1">
                  <c:v>0</c:v>
                </c:pt>
                <c:pt idx="2">
                  <c:v>1</c:v>
                </c:pt>
                <c:pt idx="3">
                  <c:v>0</c:v>
                </c:pt>
                <c:pt idx="4">
                  <c:v>0</c:v>
                </c:pt>
                <c:pt idx="5">
                  <c:v>0</c:v>
                </c:pt>
                <c:pt idx="6">
                  <c:v>0</c:v>
                </c:pt>
                <c:pt idx="7">
                  <c:v>1</c:v>
                </c:pt>
                <c:pt idx="8">
                  <c:v>0</c:v>
                </c:pt>
                <c:pt idx="9">
                  <c:v>0</c:v>
                </c:pt>
                <c:pt idx="10">
                  <c:v>0</c:v>
                </c:pt>
                <c:pt idx="11">
                  <c:v>0</c:v>
                </c:pt>
              </c:numCache>
            </c:numRef>
          </c:val>
          <c:smooth val="0"/>
        </c:ser>
        <c:ser>
          <c:idx val="2"/>
          <c:order val="2"/>
          <c:tx>
            <c:strRef>
              <c:f>List1!$A$4</c:f>
              <c:strCache>
                <c:ptCount val="1"/>
                <c:pt idx="0">
                  <c:v>Počet leteckých nehod letadel s MTOM nad 2 250 kg</c:v>
                </c:pt>
              </c:strCache>
            </c:strRef>
          </c:tx>
          <c:spPr>
            <a:ln>
              <a:solidFill>
                <a:srgbClr val="00B050"/>
              </a:solidFill>
            </a:ln>
          </c:spPr>
          <c:cat>
            <c:numRef>
              <c:f>List1!$B$1:$M$1</c:f>
              <c:numCache>
                <c:formatCode>General</c:formatCode>
                <c:ptCount val="12"/>
                <c:pt idx="0">
                  <c:v>2005</c:v>
                </c:pt>
                <c:pt idx="1">
                  <c:v>2006</c:v>
                </c:pt>
                <c:pt idx="2">
                  <c:v>2007</c:v>
                </c:pt>
                <c:pt idx="3">
                  <c:v>2008</c:v>
                </c:pt>
                <c:pt idx="4">
                  <c:v>2009</c:v>
                </c:pt>
                <c:pt idx="5">
                  <c:v>2010</c:v>
                </c:pt>
                <c:pt idx="6">
                  <c:v>2011</c:v>
                </c:pt>
                <c:pt idx="7">
                  <c:v>2012</c:v>
                </c:pt>
                <c:pt idx="8">
                  <c:v>2013</c:v>
                </c:pt>
                <c:pt idx="9">
                  <c:v>2014</c:v>
                </c:pt>
                <c:pt idx="10">
                  <c:v>2015</c:v>
                </c:pt>
                <c:pt idx="11">
                  <c:v>2016</c:v>
                </c:pt>
              </c:numCache>
            </c:numRef>
          </c:cat>
          <c:val>
            <c:numRef>
              <c:f>List1!$B$4:$M$4</c:f>
              <c:numCache>
                <c:formatCode>General</c:formatCode>
                <c:ptCount val="12"/>
                <c:pt idx="0">
                  <c:v>1</c:v>
                </c:pt>
                <c:pt idx="1">
                  <c:v>0</c:v>
                </c:pt>
                <c:pt idx="2">
                  <c:v>1</c:v>
                </c:pt>
                <c:pt idx="3">
                  <c:v>0</c:v>
                </c:pt>
                <c:pt idx="4">
                  <c:v>2</c:v>
                </c:pt>
                <c:pt idx="5">
                  <c:v>3</c:v>
                </c:pt>
                <c:pt idx="6">
                  <c:v>1</c:v>
                </c:pt>
                <c:pt idx="7">
                  <c:v>1</c:v>
                </c:pt>
                <c:pt idx="8">
                  <c:v>0</c:v>
                </c:pt>
                <c:pt idx="9">
                  <c:v>0</c:v>
                </c:pt>
                <c:pt idx="10">
                  <c:v>0</c:v>
                </c:pt>
                <c:pt idx="11">
                  <c:v>0</c:v>
                </c:pt>
              </c:numCache>
            </c:numRef>
          </c:val>
          <c:smooth val="0"/>
        </c:ser>
        <c:dLbls>
          <c:showLegendKey val="0"/>
          <c:showVal val="0"/>
          <c:showCatName val="0"/>
          <c:showSerName val="0"/>
          <c:showPercent val="0"/>
          <c:showBubbleSize val="0"/>
        </c:dLbls>
        <c:marker val="1"/>
        <c:smooth val="0"/>
        <c:axId val="271973552"/>
        <c:axId val="271970416"/>
      </c:lineChart>
      <c:catAx>
        <c:axId val="271973944"/>
        <c:scaling>
          <c:orientation val="minMax"/>
        </c:scaling>
        <c:delete val="0"/>
        <c:axPos val="b"/>
        <c:numFmt formatCode="General" sourceLinked="1"/>
        <c:majorTickMark val="out"/>
        <c:minorTickMark val="none"/>
        <c:tickLblPos val="nextTo"/>
        <c:crossAx val="271966888"/>
        <c:crosses val="autoZero"/>
        <c:auto val="1"/>
        <c:lblAlgn val="ctr"/>
        <c:lblOffset val="100"/>
        <c:noMultiLvlLbl val="0"/>
      </c:catAx>
      <c:valAx>
        <c:axId val="271966888"/>
        <c:scaling>
          <c:orientation val="minMax"/>
          <c:min val="300000"/>
        </c:scaling>
        <c:delete val="0"/>
        <c:axPos val="l"/>
        <c:majorGridlines/>
        <c:numFmt formatCode="General" sourceLinked="1"/>
        <c:majorTickMark val="out"/>
        <c:minorTickMark val="none"/>
        <c:tickLblPos val="nextTo"/>
        <c:crossAx val="271973944"/>
        <c:crosses val="autoZero"/>
        <c:crossBetween val="between"/>
      </c:valAx>
      <c:catAx>
        <c:axId val="271973552"/>
        <c:scaling>
          <c:orientation val="minMax"/>
        </c:scaling>
        <c:delete val="1"/>
        <c:axPos val="b"/>
        <c:numFmt formatCode="General" sourceLinked="1"/>
        <c:majorTickMark val="out"/>
        <c:minorTickMark val="none"/>
        <c:tickLblPos val="none"/>
        <c:crossAx val="271970416"/>
        <c:crosses val="autoZero"/>
        <c:auto val="1"/>
        <c:lblAlgn val="ctr"/>
        <c:lblOffset val="100"/>
        <c:noMultiLvlLbl val="0"/>
      </c:catAx>
      <c:valAx>
        <c:axId val="271970416"/>
        <c:scaling>
          <c:orientation val="minMax"/>
          <c:max val="8"/>
          <c:min val="0"/>
        </c:scaling>
        <c:delete val="0"/>
        <c:axPos val="r"/>
        <c:numFmt formatCode="General" sourceLinked="1"/>
        <c:majorTickMark val="out"/>
        <c:minorTickMark val="none"/>
        <c:tickLblPos val="nextTo"/>
        <c:crossAx val="271973552"/>
        <c:crosses val="max"/>
        <c:crossBetween val="between"/>
        <c:majorUnit val="1"/>
      </c:valAx>
    </c:plotArea>
    <c:legend>
      <c:legendPos val="r"/>
      <c:layout>
        <c:manualLayout>
          <c:xMode val="edge"/>
          <c:yMode val="edge"/>
          <c:x val="0.70793735022252668"/>
          <c:y val="0.3732907512435073"/>
          <c:w val="0.28322392445509526"/>
          <c:h val="0.47315896701723575"/>
        </c:manualLayout>
      </c:layout>
      <c:overlay val="0"/>
      <c:txPr>
        <a:bodyPr/>
        <a:lstStyle/>
        <a:p>
          <a:pPr>
            <a:defRPr sz="1200" baseline="0"/>
          </a:pPr>
          <a:endParaRPr lang="cs-CZ"/>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sz="2200" b="1" dirty="0" smtClean="0">
                <a:solidFill>
                  <a:srgbClr val="002060"/>
                </a:solidFill>
                <a:latin typeface="Arial" panose="020B0604020202020204" pitchFamily="34" charset="0"/>
                <a:cs typeface="Arial" panose="020B0604020202020204" pitchFamily="34" charset="0"/>
              </a:rPr>
              <a:t>Přehled počtu leteckých nehod na území České republiky v roce 2016</a:t>
            </a:r>
            <a:br>
              <a:rPr lang="cs-CZ" sz="2200" b="1" dirty="0" smtClean="0">
                <a:solidFill>
                  <a:srgbClr val="002060"/>
                </a:solidFill>
                <a:latin typeface="Arial" panose="020B0604020202020204" pitchFamily="34" charset="0"/>
                <a:cs typeface="Arial" panose="020B0604020202020204" pitchFamily="34" charset="0"/>
              </a:rPr>
            </a:br>
            <a:r>
              <a:rPr lang="cs-CZ" sz="2200" b="1" dirty="0" smtClean="0">
                <a:solidFill>
                  <a:srgbClr val="002060"/>
                </a:solidFill>
                <a:latin typeface="Arial" panose="020B0604020202020204" pitchFamily="34" charset="0"/>
                <a:cs typeface="Arial" panose="020B0604020202020204" pitchFamily="34" charset="0"/>
              </a:rPr>
              <a:t> a porovnání s rokem 2015 </a:t>
            </a:r>
            <a:endParaRPr lang="cs-CZ" sz="2200" b="1" dirty="0">
              <a:solidFill>
                <a:srgbClr val="002060"/>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List1!$B$1</c:f>
              <c:strCache>
                <c:ptCount val="1"/>
                <c:pt idx="0">
                  <c:v>2015</c:v>
                </c:pt>
              </c:strCache>
            </c:strRef>
          </c:tx>
          <c:spPr>
            <a:solidFill>
              <a:schemeClr val="tx2">
                <a:lumMod val="40000"/>
                <a:lumOff val="60000"/>
              </a:schemeClr>
            </a:solidFill>
            <a:ln>
              <a:noFill/>
            </a:ln>
            <a:effectLst/>
            <a:sp3d/>
          </c:spPr>
          <c:invertIfNegative val="0"/>
          <c:dLbls>
            <c:dLbl>
              <c:idx val="0"/>
              <c:layout>
                <c:manualLayout>
                  <c:x val="-3.3232188855127544E-3"/>
                  <c:y val="6.75700978374908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616094427563163E-3"/>
                  <c:y val="0.11175054642354255"/>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616094427563772E-3"/>
                  <c:y val="9.61574469225831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464377710253866E-3"/>
                  <c:y val="6.7570097837490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mn-lt"/>
                    <a:ea typeface="+mn-ea"/>
                    <a:cs typeface="+mn-cs"/>
                  </a:defRPr>
                </a:pPr>
                <a:endParaRPr lang="cs-CZ"/>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1. čtvrtletí</c:v>
                </c:pt>
                <c:pt idx="1">
                  <c:v>2. čtvrtletí</c:v>
                </c:pt>
                <c:pt idx="2">
                  <c:v>3. čtvrtletí</c:v>
                </c:pt>
                <c:pt idx="3">
                  <c:v>4. čtvrtletí</c:v>
                </c:pt>
              </c:strCache>
            </c:strRef>
          </c:cat>
          <c:val>
            <c:numRef>
              <c:f>List1!$B$2:$B$5</c:f>
              <c:numCache>
                <c:formatCode>General</c:formatCode>
                <c:ptCount val="4"/>
                <c:pt idx="0">
                  <c:v>5</c:v>
                </c:pt>
                <c:pt idx="1">
                  <c:v>26</c:v>
                </c:pt>
                <c:pt idx="2">
                  <c:v>21</c:v>
                </c:pt>
                <c:pt idx="3">
                  <c:v>4</c:v>
                </c:pt>
              </c:numCache>
            </c:numRef>
          </c:val>
        </c:ser>
        <c:ser>
          <c:idx val="1"/>
          <c:order val="1"/>
          <c:tx>
            <c:strRef>
              <c:f>List1!$C$1</c:f>
              <c:strCache>
                <c:ptCount val="1"/>
                <c:pt idx="0">
                  <c:v>2016</c:v>
                </c:pt>
              </c:strCache>
            </c:strRef>
          </c:tx>
          <c:spPr>
            <a:solidFill>
              <a:srgbClr val="FF3399"/>
            </a:solidFill>
            <a:ln>
              <a:noFill/>
            </a:ln>
            <a:effectLst/>
            <a:sp3d/>
          </c:spPr>
          <c:invertIfNegative val="0"/>
          <c:dLbls>
            <c:dLbl>
              <c:idx val="0"/>
              <c:layout>
                <c:manualLayout>
                  <c:x val="1.9939313313076527E-2"/>
                  <c:y val="-3.118619900191885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1600922755832905E-2"/>
                  <c:y val="-3.63838988355719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60092275583278E-2"/>
                  <c:y val="-3.6383898835572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277703870320149E-2"/>
                  <c:y val="-4.15815986692251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1. čtvrtletí</c:v>
                </c:pt>
                <c:pt idx="1">
                  <c:v>2. čtvrtletí</c:v>
                </c:pt>
                <c:pt idx="2">
                  <c:v>3. čtvrtletí</c:v>
                </c:pt>
                <c:pt idx="3">
                  <c:v>4. čtvrtletí</c:v>
                </c:pt>
              </c:strCache>
            </c:strRef>
          </c:cat>
          <c:val>
            <c:numRef>
              <c:f>List1!$C$2:$C$5</c:f>
              <c:numCache>
                <c:formatCode>General</c:formatCode>
                <c:ptCount val="4"/>
                <c:pt idx="0">
                  <c:v>1</c:v>
                </c:pt>
                <c:pt idx="1">
                  <c:v>22</c:v>
                </c:pt>
                <c:pt idx="2">
                  <c:v>29</c:v>
                </c:pt>
                <c:pt idx="3">
                  <c:v>7</c:v>
                </c:pt>
              </c:numCache>
            </c:numRef>
          </c:val>
        </c:ser>
        <c:dLbls>
          <c:showLegendKey val="0"/>
          <c:showVal val="0"/>
          <c:showCatName val="0"/>
          <c:showSerName val="0"/>
          <c:showPercent val="0"/>
          <c:showBubbleSize val="0"/>
        </c:dLbls>
        <c:gapWidth val="150"/>
        <c:shape val="box"/>
        <c:axId val="271968848"/>
        <c:axId val="271972768"/>
        <c:axId val="271841768"/>
      </c:bar3DChart>
      <c:catAx>
        <c:axId val="2719688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cs-CZ"/>
          </a:p>
        </c:txPr>
        <c:crossAx val="271972768"/>
        <c:crosses val="autoZero"/>
        <c:auto val="1"/>
        <c:lblAlgn val="ctr"/>
        <c:lblOffset val="100"/>
        <c:noMultiLvlLbl val="0"/>
      </c:catAx>
      <c:valAx>
        <c:axId val="271972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71968848"/>
        <c:crosses val="autoZero"/>
        <c:crossBetween val="between"/>
      </c:valAx>
      <c:serAx>
        <c:axId val="271841768"/>
        <c:scaling>
          <c:orientation val="minMax"/>
        </c:scaling>
        <c:delete val="1"/>
        <c:axPos val="b"/>
        <c:majorTickMark val="none"/>
        <c:minorTickMark val="none"/>
        <c:tickLblPos val="nextTo"/>
        <c:crossAx val="271972768"/>
        <c:crosses val="autoZero"/>
      </c:ser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rgbClr val="002060"/>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sz="2200" b="1" dirty="0" smtClean="0">
                <a:solidFill>
                  <a:srgbClr val="002060"/>
                </a:solidFill>
                <a:latin typeface="Arial" panose="020B0604020202020204" pitchFamily="34" charset="0"/>
                <a:cs typeface="Arial" panose="020B0604020202020204" pitchFamily="34" charset="0"/>
              </a:rPr>
              <a:t>Přehled o šetření leteckých nehod na území České republiky v roce 2016</a:t>
            </a:r>
            <a:br>
              <a:rPr lang="cs-CZ" sz="2200" b="1" dirty="0" smtClean="0">
                <a:solidFill>
                  <a:srgbClr val="002060"/>
                </a:solidFill>
                <a:latin typeface="Arial" panose="020B0604020202020204" pitchFamily="34" charset="0"/>
                <a:cs typeface="Arial" panose="020B0604020202020204" pitchFamily="34" charset="0"/>
              </a:rPr>
            </a:br>
            <a:r>
              <a:rPr lang="cs-CZ" sz="2200" b="1" dirty="0" smtClean="0">
                <a:solidFill>
                  <a:srgbClr val="002060"/>
                </a:solidFill>
                <a:latin typeface="Arial" panose="020B0604020202020204" pitchFamily="34" charset="0"/>
                <a:cs typeface="Arial" panose="020B0604020202020204" pitchFamily="34" charset="0"/>
              </a:rPr>
              <a:t> </a:t>
            </a:r>
            <a:endParaRPr lang="cs-CZ" sz="2200" b="1" dirty="0">
              <a:solidFill>
                <a:srgbClr val="002060"/>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0"/>
          <c:order val="0"/>
          <c:tx>
            <c:strRef>
              <c:f>List1!$B$1</c:f>
              <c:strCache>
                <c:ptCount val="1"/>
                <c:pt idx="0">
                  <c:v>Komise ÚZPLN</c:v>
                </c:pt>
              </c:strCache>
            </c:strRef>
          </c:tx>
          <c:spPr>
            <a:solidFill>
              <a:srgbClr val="FF3399"/>
            </a:solidFill>
            <a:ln>
              <a:noFill/>
            </a:ln>
            <a:effectLst/>
            <a:sp3d/>
          </c:spPr>
          <c:invertIfNegative val="0"/>
          <c:dLbls>
            <c:dLbl>
              <c:idx val="0"/>
              <c:layout>
                <c:manualLayout>
                  <c:x val="-3.3232188855127544E-3"/>
                  <c:y val="6.75700978374908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616094427563163E-3"/>
                  <c:y val="0.11175054642354255"/>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1.6616094427563772E-3"/>
                  <c:y val="9.6157446922583129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6.6464377710253866E-3"/>
                  <c:y val="6.75700978374908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rgbClr val="002060"/>
                    </a:solidFill>
                    <a:latin typeface="+mn-lt"/>
                    <a:ea typeface="+mn-ea"/>
                    <a:cs typeface="+mn-cs"/>
                  </a:defRPr>
                </a:pPr>
                <a:endParaRPr lang="cs-CZ"/>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1. čtvrtletí</c:v>
                </c:pt>
                <c:pt idx="1">
                  <c:v>2. čtvrtletí</c:v>
                </c:pt>
                <c:pt idx="2">
                  <c:v>3. čtvrtletí</c:v>
                </c:pt>
                <c:pt idx="3">
                  <c:v>4. čtvrtletí</c:v>
                </c:pt>
              </c:strCache>
            </c:strRef>
          </c:cat>
          <c:val>
            <c:numRef>
              <c:f>List1!$B$2:$B$5</c:f>
              <c:numCache>
                <c:formatCode>General</c:formatCode>
                <c:ptCount val="4"/>
                <c:pt idx="0">
                  <c:v>0</c:v>
                </c:pt>
                <c:pt idx="1">
                  <c:v>4</c:v>
                </c:pt>
                <c:pt idx="2">
                  <c:v>5</c:v>
                </c:pt>
                <c:pt idx="3">
                  <c:v>3</c:v>
                </c:pt>
              </c:numCache>
            </c:numRef>
          </c:val>
        </c:ser>
        <c:ser>
          <c:idx val="1"/>
          <c:order val="1"/>
          <c:tx>
            <c:strRef>
              <c:f>List1!$C$1</c:f>
              <c:strCache>
                <c:ptCount val="1"/>
                <c:pt idx="0">
                  <c:v>Inspektor ÚZPLN</c:v>
                </c:pt>
              </c:strCache>
            </c:strRef>
          </c:tx>
          <c:spPr>
            <a:solidFill>
              <a:schemeClr val="tx2">
                <a:lumMod val="60000"/>
                <a:lumOff val="40000"/>
              </a:schemeClr>
            </a:solidFill>
            <a:ln>
              <a:noFill/>
            </a:ln>
            <a:effectLst/>
            <a:sp3d/>
          </c:spPr>
          <c:invertIfNegative val="0"/>
          <c:dLbls>
            <c:dLbl>
              <c:idx val="0"/>
              <c:layout>
                <c:manualLayout>
                  <c:x val="1.9939313313076527E-2"/>
                  <c:y val="-3.1186199001918852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2.1600922755832905E-2"/>
                  <c:y val="-3.63838988355719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2.160092275583278E-2"/>
                  <c:y val="-3.6383898835572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1.8277703870320149E-2"/>
                  <c:y val="-4.1581598669225138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1. čtvrtletí</c:v>
                </c:pt>
                <c:pt idx="1">
                  <c:v>2. čtvrtletí</c:v>
                </c:pt>
                <c:pt idx="2">
                  <c:v>3. čtvrtletí</c:v>
                </c:pt>
                <c:pt idx="3">
                  <c:v>4. čtvrtletí</c:v>
                </c:pt>
              </c:strCache>
            </c:strRef>
          </c:cat>
          <c:val>
            <c:numRef>
              <c:f>List1!$C$2:$C$5</c:f>
              <c:numCache>
                <c:formatCode>General</c:formatCode>
                <c:ptCount val="4"/>
                <c:pt idx="0">
                  <c:v>1</c:v>
                </c:pt>
                <c:pt idx="1">
                  <c:v>10</c:v>
                </c:pt>
                <c:pt idx="2">
                  <c:v>10</c:v>
                </c:pt>
                <c:pt idx="3">
                  <c:v>3</c:v>
                </c:pt>
              </c:numCache>
            </c:numRef>
          </c:val>
        </c:ser>
        <c:ser>
          <c:idx val="2"/>
          <c:order val="2"/>
          <c:tx>
            <c:strRef>
              <c:f>List1!$D$1</c:f>
              <c:strCache>
                <c:ptCount val="1"/>
                <c:pt idx="0">
                  <c:v>Pověřené organizace</c:v>
                </c:pt>
              </c:strCache>
            </c:strRef>
          </c:tx>
          <c:spPr>
            <a:solidFill>
              <a:schemeClr val="accent3">
                <a:lumMod val="60000"/>
                <a:lumOff val="40000"/>
              </a:schemeClr>
            </a:solidFill>
            <a:ln>
              <a:noFill/>
            </a:ln>
            <a:effectLst/>
            <a:sp3d/>
          </c:spPr>
          <c:invertIfNegative val="0"/>
          <c:dLbls>
            <c:dLbl>
              <c:idx val="0"/>
              <c:layout>
                <c:manualLayout>
                  <c:x val="3.1570579412371166E-2"/>
                  <c:y val="-4.6779298502878375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1"/>
              <c:layout>
                <c:manualLayout>
                  <c:x val="1.6616094427563771E-2"/>
                  <c:y val="-5.4575848253357991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3.1570579412371166E-2"/>
                  <c:y val="-3.638389883557204E-2"/>
                </c:manualLayout>
              </c:layout>
              <c:showLegendKey val="0"/>
              <c:showVal val="1"/>
              <c:showCatName val="0"/>
              <c:showSerName val="0"/>
              <c:showPercent val="0"/>
              <c:showBubbleSize val="0"/>
              <c:extLst>
                <c:ext xmlns:c15="http://schemas.microsoft.com/office/drawing/2012/chart" uri="{CE6537A1-D6FC-4f65-9D91-7224C49458BB}">
                  <c15:layout/>
                </c:ext>
              </c:extLst>
            </c:dLbl>
            <c:dLbl>
              <c:idx val="3"/>
              <c:layout>
                <c:manualLayout>
                  <c:x val="2.6585751084102036E-2"/>
                  <c:y val="-4.6779298502878375E-2"/>
                </c:manualLayout>
              </c:layout>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List1!$A$2:$A$5</c:f>
              <c:strCache>
                <c:ptCount val="4"/>
                <c:pt idx="0">
                  <c:v>1. čtvrtletí</c:v>
                </c:pt>
                <c:pt idx="1">
                  <c:v>2. čtvrtletí</c:v>
                </c:pt>
                <c:pt idx="2">
                  <c:v>3. čtvrtletí</c:v>
                </c:pt>
                <c:pt idx="3">
                  <c:v>4. čtvrtletí</c:v>
                </c:pt>
              </c:strCache>
            </c:strRef>
          </c:cat>
          <c:val>
            <c:numRef>
              <c:f>List1!$D$2:$D$5</c:f>
              <c:numCache>
                <c:formatCode>General</c:formatCode>
                <c:ptCount val="4"/>
                <c:pt idx="0">
                  <c:v>0</c:v>
                </c:pt>
                <c:pt idx="1">
                  <c:v>8</c:v>
                </c:pt>
                <c:pt idx="2">
                  <c:v>14</c:v>
                </c:pt>
                <c:pt idx="3">
                  <c:v>1</c:v>
                </c:pt>
              </c:numCache>
            </c:numRef>
          </c:val>
        </c:ser>
        <c:dLbls>
          <c:showLegendKey val="0"/>
          <c:showVal val="0"/>
          <c:showCatName val="0"/>
          <c:showSerName val="0"/>
          <c:showPercent val="0"/>
          <c:showBubbleSize val="0"/>
        </c:dLbls>
        <c:gapWidth val="150"/>
        <c:shape val="box"/>
        <c:axId val="271973160"/>
        <c:axId val="271971592"/>
        <c:axId val="271864040"/>
      </c:bar3DChart>
      <c:catAx>
        <c:axId val="271973160"/>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rgbClr val="002060"/>
                </a:solidFill>
                <a:latin typeface="+mn-lt"/>
                <a:ea typeface="+mn-ea"/>
                <a:cs typeface="+mn-cs"/>
              </a:defRPr>
            </a:pPr>
            <a:endParaRPr lang="cs-CZ"/>
          </a:p>
        </c:txPr>
        <c:crossAx val="271971592"/>
        <c:crosses val="autoZero"/>
        <c:auto val="1"/>
        <c:lblAlgn val="ctr"/>
        <c:lblOffset val="100"/>
        <c:noMultiLvlLbl val="0"/>
      </c:catAx>
      <c:valAx>
        <c:axId val="271971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71973160"/>
        <c:crosses val="autoZero"/>
        <c:crossBetween val="between"/>
      </c:valAx>
      <c:serAx>
        <c:axId val="271864040"/>
        <c:scaling>
          <c:orientation val="minMax"/>
        </c:scaling>
        <c:delete val="1"/>
        <c:axPos val="b"/>
        <c:majorTickMark val="none"/>
        <c:minorTickMark val="none"/>
        <c:tickLblPos val="nextTo"/>
        <c:crossAx val="271971592"/>
        <c:crosses val="autoZero"/>
      </c:ser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800" b="1" i="0" u="none" strike="noStrike" kern="1200" baseline="0">
              <a:solidFill>
                <a:srgbClr val="002060"/>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2000" dirty="0" smtClean="0">
                <a:solidFill>
                  <a:srgbClr val="002060"/>
                </a:solidFill>
                <a:latin typeface="Arial" pitchFamily="34" charset="0"/>
                <a:cs typeface="Arial" pitchFamily="34" charset="0"/>
              </a:rPr>
              <a:t>Přehled počtu leteckých nehod na území České republiky dle kategorií letadel</a:t>
            </a:r>
          </a:p>
          <a:p>
            <a:pPr>
              <a:defRPr/>
            </a:pPr>
            <a:r>
              <a:rPr lang="cs-CZ" sz="2000" dirty="0" smtClean="0">
                <a:solidFill>
                  <a:srgbClr val="002060"/>
                </a:solidFill>
                <a:latin typeface="Arial" pitchFamily="34" charset="0"/>
                <a:cs typeface="Arial" pitchFamily="34" charset="0"/>
              </a:rPr>
              <a:t>v roce 2016</a:t>
            </a:r>
            <a:endParaRPr lang="cs-CZ" sz="2000" dirty="0">
              <a:solidFill>
                <a:srgbClr val="002060"/>
              </a:solidFill>
              <a:latin typeface="Arial" pitchFamily="34" charset="0"/>
              <a:cs typeface="Arial" pitchFamily="34" charset="0"/>
            </a:endParaRPr>
          </a:p>
        </c:rich>
      </c:tx>
      <c:layout/>
      <c:overlay val="0"/>
    </c:title>
    <c:autoTitleDeleted val="0"/>
    <c:view3D>
      <c:rotX val="0"/>
      <c:rotY val="0"/>
      <c:rAngAx val="0"/>
      <c:perspective val="20"/>
    </c:view3D>
    <c:floor>
      <c:thickness val="0"/>
    </c:floor>
    <c:sideWall>
      <c:thickness val="0"/>
    </c:sideWall>
    <c:backWall>
      <c:thickness val="0"/>
    </c:backWall>
    <c:plotArea>
      <c:layout>
        <c:manualLayout>
          <c:layoutTarget val="inner"/>
          <c:xMode val="edge"/>
          <c:yMode val="edge"/>
          <c:x val="7.5178834051354546E-2"/>
          <c:y val="0.24214677980797311"/>
          <c:w val="0.9248211659486455"/>
          <c:h val="0.45727491580637131"/>
        </c:manualLayout>
      </c:layout>
      <c:bar3DChart>
        <c:barDir val="col"/>
        <c:grouping val="clustered"/>
        <c:varyColors val="0"/>
        <c:ser>
          <c:idx val="0"/>
          <c:order val="0"/>
          <c:tx>
            <c:strRef>
              <c:f>List1!$B$1</c:f>
              <c:strCache>
                <c:ptCount val="1"/>
                <c:pt idx="0">
                  <c:v>Letouny s MTOW nad 5700 kg</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List1!$A$2</c:f>
              <c:strCache>
                <c:ptCount val="1"/>
                <c:pt idx="0">
                  <c:v>Počet leteckých nehod</c:v>
                </c:pt>
              </c:strCache>
            </c:strRef>
          </c:cat>
          <c:val>
            <c:numRef>
              <c:f>List1!$B$2</c:f>
              <c:numCache>
                <c:formatCode>General</c:formatCode>
                <c:ptCount val="1"/>
                <c:pt idx="0">
                  <c:v>0</c:v>
                </c:pt>
              </c:numCache>
            </c:numRef>
          </c:val>
        </c:ser>
        <c:ser>
          <c:idx val="1"/>
          <c:order val="1"/>
          <c:tx>
            <c:strRef>
              <c:f>List1!$C$1</c:f>
              <c:strCache>
                <c:ptCount val="1"/>
                <c:pt idx="0">
                  <c:v>Letouny s MTOW 2250 - 5700 kg</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List1!$A$2</c:f>
              <c:strCache>
                <c:ptCount val="1"/>
                <c:pt idx="0">
                  <c:v>Počet leteckých nehod</c:v>
                </c:pt>
              </c:strCache>
            </c:strRef>
          </c:cat>
          <c:val>
            <c:numRef>
              <c:f>List1!$C$2</c:f>
              <c:numCache>
                <c:formatCode>General</c:formatCode>
                <c:ptCount val="1"/>
                <c:pt idx="0">
                  <c:v>0</c:v>
                </c:pt>
              </c:numCache>
            </c:numRef>
          </c:val>
        </c:ser>
        <c:ser>
          <c:idx val="2"/>
          <c:order val="2"/>
          <c:tx>
            <c:strRef>
              <c:f>List1!$D$1</c:f>
              <c:strCache>
                <c:ptCount val="1"/>
                <c:pt idx="0">
                  <c:v>Letouny s MTOW do 2250 kg</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List1!$A$2</c:f>
              <c:strCache>
                <c:ptCount val="1"/>
                <c:pt idx="0">
                  <c:v>Počet leteckých nehod</c:v>
                </c:pt>
              </c:strCache>
            </c:strRef>
          </c:cat>
          <c:val>
            <c:numRef>
              <c:f>List1!$D$2</c:f>
              <c:numCache>
                <c:formatCode>General</c:formatCode>
                <c:ptCount val="1"/>
                <c:pt idx="0">
                  <c:v>7</c:v>
                </c:pt>
              </c:numCache>
            </c:numRef>
          </c:val>
        </c:ser>
        <c:ser>
          <c:idx val="3"/>
          <c:order val="3"/>
          <c:tx>
            <c:strRef>
              <c:f>List1!$E$1</c:f>
              <c:strCache>
                <c:ptCount val="1"/>
                <c:pt idx="0">
                  <c:v>Vrtulníky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List1!$E$2</c:f>
              <c:numCache>
                <c:formatCode>General</c:formatCode>
                <c:ptCount val="1"/>
                <c:pt idx="0">
                  <c:v>2</c:v>
                </c:pt>
              </c:numCache>
            </c:numRef>
          </c:val>
        </c:ser>
        <c:ser>
          <c:idx val="4"/>
          <c:order val="4"/>
          <c:tx>
            <c:strRef>
              <c:f>List1!$F$1</c:f>
              <c:strCache>
                <c:ptCount val="1"/>
                <c:pt idx="0">
                  <c:v>Kluzáky</c:v>
                </c:pt>
              </c:strCache>
            </c:strRef>
          </c:tx>
          <c:spPr>
            <a:solidFill>
              <a:srgbClr val="00B0F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List1!$F$2</c:f>
              <c:numCache>
                <c:formatCode>General</c:formatCode>
                <c:ptCount val="1"/>
                <c:pt idx="0">
                  <c:v>9</c:v>
                </c:pt>
              </c:numCache>
            </c:numRef>
          </c:val>
        </c:ser>
        <c:ser>
          <c:idx val="5"/>
          <c:order val="5"/>
          <c:tx>
            <c:strRef>
              <c:f>List1!$G$1</c:f>
              <c:strCache>
                <c:ptCount val="1"/>
                <c:pt idx="0">
                  <c:v>Motorové kluzáky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List1!$G$2</c:f>
              <c:numCache>
                <c:formatCode>General</c:formatCode>
                <c:ptCount val="1"/>
                <c:pt idx="0">
                  <c:v>1</c:v>
                </c:pt>
              </c:numCache>
            </c:numRef>
          </c:val>
        </c:ser>
        <c:ser>
          <c:idx val="6"/>
          <c:order val="6"/>
          <c:tx>
            <c:strRef>
              <c:f>List1!$H$1</c:f>
              <c:strCache>
                <c:ptCount val="1"/>
                <c:pt idx="0">
                  <c:v>Balóny</c:v>
                </c:pt>
              </c:strCache>
            </c:strRef>
          </c:tx>
          <c:spPr>
            <a:solidFill>
              <a:srgbClr val="3EFB0B"/>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List1!$H$2</c:f>
              <c:numCache>
                <c:formatCode>General</c:formatCode>
                <c:ptCount val="1"/>
                <c:pt idx="0">
                  <c:v>0</c:v>
                </c:pt>
              </c:numCache>
            </c:numRef>
          </c:val>
        </c:ser>
        <c:ser>
          <c:idx val="7"/>
          <c:order val="7"/>
          <c:tx>
            <c:strRef>
              <c:f>List1!$I$1</c:f>
              <c:strCache>
                <c:ptCount val="1"/>
                <c:pt idx="0">
                  <c:v>Bezpilotní prostředky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List1!$I$2</c:f>
              <c:numCache>
                <c:formatCode>General</c:formatCode>
                <c:ptCount val="1"/>
                <c:pt idx="0">
                  <c:v>7</c:v>
                </c:pt>
              </c:numCache>
            </c:numRef>
          </c:val>
        </c:ser>
        <c:dLbls>
          <c:showLegendKey val="0"/>
          <c:showVal val="0"/>
          <c:showCatName val="0"/>
          <c:showSerName val="0"/>
          <c:showPercent val="0"/>
          <c:showBubbleSize val="0"/>
        </c:dLbls>
        <c:gapWidth val="75"/>
        <c:shape val="box"/>
        <c:axId val="271966496"/>
        <c:axId val="271968456"/>
        <c:axId val="0"/>
      </c:bar3DChart>
      <c:catAx>
        <c:axId val="271966496"/>
        <c:scaling>
          <c:orientation val="minMax"/>
        </c:scaling>
        <c:delete val="0"/>
        <c:axPos val="b"/>
        <c:numFmt formatCode="General" sourceLinked="0"/>
        <c:majorTickMark val="none"/>
        <c:minorTickMark val="none"/>
        <c:tickLblPos val="nextTo"/>
        <c:crossAx val="271968456"/>
        <c:crosses val="autoZero"/>
        <c:auto val="1"/>
        <c:lblAlgn val="ctr"/>
        <c:lblOffset val="100"/>
        <c:noMultiLvlLbl val="0"/>
      </c:catAx>
      <c:valAx>
        <c:axId val="271968456"/>
        <c:scaling>
          <c:orientation val="minMax"/>
        </c:scaling>
        <c:delete val="0"/>
        <c:axPos val="l"/>
        <c:majorGridlines/>
        <c:numFmt formatCode="General" sourceLinked="1"/>
        <c:majorTickMark val="none"/>
        <c:minorTickMark val="none"/>
        <c:tickLblPos val="nextTo"/>
        <c:spPr>
          <a:ln w="9525">
            <a:noFill/>
          </a:ln>
        </c:spPr>
        <c:crossAx val="271966496"/>
        <c:crossesAt val="1"/>
        <c:crossBetween val="between"/>
      </c:valAx>
    </c:plotArea>
    <c:legend>
      <c:legendPos val="b"/>
      <c:layout>
        <c:manualLayout>
          <c:xMode val="edge"/>
          <c:yMode val="edge"/>
          <c:x val="9.0391358930330297E-3"/>
          <c:y val="0.77388312721337438"/>
          <c:w val="0.95175511472176655"/>
          <c:h val="0.20029082416768507"/>
        </c:manualLayout>
      </c:layout>
      <c:overlay val="0"/>
    </c:legend>
    <c:plotVisOnly val="1"/>
    <c:dispBlanksAs val="gap"/>
    <c:showDLblsOverMax val="0"/>
  </c:chart>
  <c:txPr>
    <a:bodyPr/>
    <a:lstStyle/>
    <a:p>
      <a:pPr>
        <a:defRPr sz="1800"/>
      </a:pPr>
      <a:endParaRPr lang="cs-CZ"/>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cs-CZ" sz="2000" dirty="0" smtClean="0">
                <a:solidFill>
                  <a:srgbClr val="002060"/>
                </a:solidFill>
                <a:latin typeface="Arial" pitchFamily="34" charset="0"/>
                <a:cs typeface="Arial" pitchFamily="34" charset="0"/>
              </a:rPr>
              <a:t>Přehled počtu leteckých nehod na území České republiky dle druhu SLZ</a:t>
            </a:r>
          </a:p>
          <a:p>
            <a:pPr>
              <a:defRPr/>
            </a:pPr>
            <a:r>
              <a:rPr lang="cs-CZ" sz="2000" dirty="0" smtClean="0">
                <a:solidFill>
                  <a:srgbClr val="002060"/>
                </a:solidFill>
                <a:latin typeface="Arial" pitchFamily="34" charset="0"/>
                <a:cs typeface="Arial" pitchFamily="34" charset="0"/>
              </a:rPr>
              <a:t>v roce 2016</a:t>
            </a:r>
            <a:endParaRPr lang="cs-CZ" sz="2000" dirty="0">
              <a:solidFill>
                <a:srgbClr val="002060"/>
              </a:solidFill>
              <a:latin typeface="Arial" pitchFamily="34" charset="0"/>
              <a:cs typeface="Arial" pitchFamily="34" charset="0"/>
            </a:endParaRPr>
          </a:p>
        </c:rich>
      </c:tx>
      <c:layout/>
      <c:overlay val="0"/>
    </c:title>
    <c:autoTitleDeleted val="0"/>
    <c:view3D>
      <c:rotX val="0"/>
      <c:rotY val="0"/>
      <c:rAngAx val="0"/>
      <c:perspective val="20"/>
    </c:view3D>
    <c:floor>
      <c:thickness val="0"/>
    </c:floor>
    <c:sideWall>
      <c:thickness val="0"/>
    </c:sideWall>
    <c:backWall>
      <c:thickness val="0"/>
    </c:backWall>
    <c:plotArea>
      <c:layout>
        <c:manualLayout>
          <c:layoutTarget val="inner"/>
          <c:xMode val="edge"/>
          <c:yMode val="edge"/>
          <c:x val="7.5178834051354546E-2"/>
          <c:y val="0.24214677980797311"/>
          <c:w val="0.9248211659486455"/>
          <c:h val="0.45727491580637131"/>
        </c:manualLayout>
      </c:layout>
      <c:bar3DChart>
        <c:barDir val="col"/>
        <c:grouping val="clustered"/>
        <c:varyColors val="0"/>
        <c:ser>
          <c:idx val="0"/>
          <c:order val="0"/>
          <c:tx>
            <c:strRef>
              <c:f>List1!$B$1</c:f>
              <c:strCache>
                <c:ptCount val="1"/>
                <c:pt idx="0">
                  <c:v>ULL</c:v>
                </c:pt>
              </c:strCache>
            </c:strRef>
          </c:tx>
          <c:spPr>
            <a:solidFill>
              <a:srgbClr val="0070C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List1!$A$2</c:f>
              <c:strCache>
                <c:ptCount val="1"/>
                <c:pt idx="0">
                  <c:v>Počet leteckých nehod</c:v>
                </c:pt>
              </c:strCache>
            </c:strRef>
          </c:cat>
          <c:val>
            <c:numRef>
              <c:f>List1!$B$2</c:f>
              <c:numCache>
                <c:formatCode>General</c:formatCode>
                <c:ptCount val="1"/>
                <c:pt idx="0">
                  <c:v>13</c:v>
                </c:pt>
              </c:numCache>
            </c:numRef>
          </c:val>
        </c:ser>
        <c:ser>
          <c:idx val="1"/>
          <c:order val="1"/>
          <c:tx>
            <c:strRef>
              <c:f>List1!$C$1</c:f>
              <c:strCache>
                <c:ptCount val="1"/>
                <c:pt idx="0">
                  <c:v>ULK</c:v>
                </c:pt>
              </c:strCache>
            </c:strRef>
          </c:tx>
          <c:spPr>
            <a:solidFill>
              <a:srgbClr val="00B05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List1!$A$2</c:f>
              <c:strCache>
                <c:ptCount val="1"/>
                <c:pt idx="0">
                  <c:v>Počet leteckých nehod</c:v>
                </c:pt>
              </c:strCache>
            </c:strRef>
          </c:cat>
          <c:val>
            <c:numRef>
              <c:f>List1!$C$2</c:f>
              <c:numCache>
                <c:formatCode>General</c:formatCode>
                <c:ptCount val="1"/>
                <c:pt idx="0">
                  <c:v>1</c:v>
                </c:pt>
              </c:numCache>
            </c:numRef>
          </c:val>
        </c:ser>
        <c:ser>
          <c:idx val="2"/>
          <c:order val="2"/>
          <c:tx>
            <c:strRef>
              <c:f>List1!$D$1</c:f>
              <c:strCache>
                <c:ptCount val="1"/>
                <c:pt idx="0">
                  <c:v>ULH</c:v>
                </c:pt>
              </c:strCache>
            </c:strRef>
          </c:tx>
          <c:spPr>
            <a:solidFill>
              <a:srgbClr val="FFC00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List1!$A$2</c:f>
              <c:strCache>
                <c:ptCount val="1"/>
                <c:pt idx="0">
                  <c:v>Počet leteckých nehod</c:v>
                </c:pt>
              </c:strCache>
            </c:strRef>
          </c:cat>
          <c:val>
            <c:numRef>
              <c:f>List1!$D$2</c:f>
              <c:numCache>
                <c:formatCode>General</c:formatCode>
                <c:ptCount val="1"/>
                <c:pt idx="0">
                  <c:v>1</c:v>
                </c:pt>
              </c:numCache>
            </c:numRef>
          </c:val>
        </c:ser>
        <c:ser>
          <c:idx val="3"/>
          <c:order val="3"/>
          <c:tx>
            <c:strRef>
              <c:f>List1!$E$1</c:f>
              <c:strCache>
                <c:ptCount val="1"/>
                <c:pt idx="0">
                  <c:v>ULV</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List1!$E$2</c:f>
              <c:numCache>
                <c:formatCode>General</c:formatCode>
                <c:ptCount val="1"/>
                <c:pt idx="0">
                  <c:v>2</c:v>
                </c:pt>
              </c:numCache>
            </c:numRef>
          </c:val>
        </c:ser>
        <c:ser>
          <c:idx val="4"/>
          <c:order val="4"/>
          <c:tx>
            <c:strRef>
              <c:f>List1!$F$1</c:f>
              <c:strCache>
                <c:ptCount val="1"/>
                <c:pt idx="0">
                  <c:v>PK</c:v>
                </c:pt>
              </c:strCache>
            </c:strRef>
          </c:tx>
          <c:spPr>
            <a:solidFill>
              <a:srgbClr val="00B0F0"/>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List1!$F$2</c:f>
              <c:numCache>
                <c:formatCode>General</c:formatCode>
                <c:ptCount val="1"/>
                <c:pt idx="0">
                  <c:v>7</c:v>
                </c:pt>
              </c:numCache>
            </c:numRef>
          </c:val>
        </c:ser>
        <c:ser>
          <c:idx val="5"/>
          <c:order val="5"/>
          <c:tx>
            <c:strRef>
              <c:f>List1!$G$1</c:f>
              <c:strCache>
                <c:ptCount val="1"/>
                <c:pt idx="0">
                  <c:v>MPK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List1!$G$2</c:f>
              <c:numCache>
                <c:formatCode>General</c:formatCode>
                <c:ptCount val="1"/>
                <c:pt idx="0">
                  <c:v>6</c:v>
                </c:pt>
              </c:numCache>
            </c:numRef>
          </c:val>
        </c:ser>
        <c:ser>
          <c:idx val="6"/>
          <c:order val="6"/>
          <c:tx>
            <c:strRef>
              <c:f>List1!$H$1</c:f>
              <c:strCache>
                <c:ptCount val="1"/>
                <c:pt idx="0">
                  <c:v>ZK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List1!$H$2</c:f>
              <c:numCache>
                <c:formatCode>General</c:formatCode>
                <c:ptCount val="1"/>
                <c:pt idx="0">
                  <c:v>1</c:v>
                </c:pt>
              </c:numCache>
            </c:numRef>
          </c:val>
        </c:ser>
        <c:ser>
          <c:idx val="7"/>
          <c:order val="7"/>
          <c:tx>
            <c:strRef>
              <c:f>List1!$I$1</c:f>
              <c:strCache>
                <c:ptCount val="1"/>
                <c:pt idx="0">
                  <c:v>MZK</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List1!$A$2</c:f>
              <c:strCache>
                <c:ptCount val="1"/>
                <c:pt idx="0">
                  <c:v>Počet leteckých nehod</c:v>
                </c:pt>
              </c:strCache>
            </c:strRef>
          </c:cat>
          <c:val>
            <c:numRef>
              <c:f>List1!$I$2</c:f>
              <c:numCache>
                <c:formatCode>General</c:formatCode>
                <c:ptCount val="1"/>
                <c:pt idx="0">
                  <c:v>2</c:v>
                </c:pt>
              </c:numCache>
            </c:numRef>
          </c:val>
        </c:ser>
        <c:dLbls>
          <c:showLegendKey val="0"/>
          <c:showVal val="0"/>
          <c:showCatName val="0"/>
          <c:showSerName val="0"/>
          <c:showPercent val="0"/>
          <c:showBubbleSize val="0"/>
        </c:dLbls>
        <c:gapWidth val="75"/>
        <c:shape val="box"/>
        <c:axId val="271972376"/>
        <c:axId val="236660224"/>
        <c:axId val="0"/>
      </c:bar3DChart>
      <c:catAx>
        <c:axId val="271972376"/>
        <c:scaling>
          <c:orientation val="minMax"/>
        </c:scaling>
        <c:delete val="0"/>
        <c:axPos val="b"/>
        <c:numFmt formatCode="General" sourceLinked="0"/>
        <c:majorTickMark val="none"/>
        <c:minorTickMark val="none"/>
        <c:tickLblPos val="nextTo"/>
        <c:crossAx val="236660224"/>
        <c:crosses val="autoZero"/>
        <c:auto val="1"/>
        <c:lblAlgn val="ctr"/>
        <c:lblOffset val="100"/>
        <c:noMultiLvlLbl val="0"/>
      </c:catAx>
      <c:valAx>
        <c:axId val="236660224"/>
        <c:scaling>
          <c:orientation val="minMax"/>
        </c:scaling>
        <c:delete val="0"/>
        <c:axPos val="l"/>
        <c:majorGridlines/>
        <c:numFmt formatCode="General" sourceLinked="1"/>
        <c:majorTickMark val="none"/>
        <c:minorTickMark val="none"/>
        <c:tickLblPos val="nextTo"/>
        <c:spPr>
          <a:ln w="9525">
            <a:noFill/>
          </a:ln>
        </c:spPr>
        <c:crossAx val="271972376"/>
        <c:crossesAt val="1"/>
        <c:crossBetween val="between"/>
      </c:valAx>
    </c:plotArea>
    <c:legend>
      <c:legendPos val="b"/>
      <c:layout>
        <c:manualLayout>
          <c:xMode val="edge"/>
          <c:yMode val="edge"/>
          <c:x val="9.0391358930330297E-3"/>
          <c:y val="0.77388312721337438"/>
          <c:w val="0.70547421967863944"/>
          <c:h val="6.6150870623984726E-2"/>
        </c:manualLayout>
      </c:layout>
      <c:overlay val="0"/>
    </c:legend>
    <c:plotVisOnly val="1"/>
    <c:dispBlanksAs val="gap"/>
    <c:showDLblsOverMax val="0"/>
  </c:chart>
  <c:txPr>
    <a:bodyPr/>
    <a:lstStyle/>
    <a:p>
      <a:pPr>
        <a:defRPr sz="1800"/>
      </a:pPr>
      <a:endParaRPr lang="cs-CZ"/>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892154559031377E-2"/>
          <c:y val="4.9960875984251973E-2"/>
          <c:w val="0.69920660241290788"/>
          <c:h val="0.82534645669291362"/>
        </c:manualLayout>
      </c:layout>
      <c:barChart>
        <c:barDir val="col"/>
        <c:grouping val="clustered"/>
        <c:varyColors val="0"/>
        <c:ser>
          <c:idx val="0"/>
          <c:order val="0"/>
          <c:tx>
            <c:strRef>
              <c:f>List1!$B$1</c:f>
              <c:strCache>
                <c:ptCount val="1"/>
                <c:pt idx="0">
                  <c:v>LN letadel (Letouny, vrtulníky, kluzáky a balóny)</c:v>
                </c:pt>
              </c:strCache>
            </c:strRef>
          </c:tx>
          <c:spPr>
            <a:solidFill>
              <a:srgbClr val="FF66FF"/>
            </a:solidFill>
          </c:spPr>
          <c:invertIfNegative val="0"/>
          <c:dLbls>
            <c:spPr>
              <a:noFill/>
              <a:ln>
                <a:noFill/>
              </a:ln>
              <a:effectLst/>
            </c:spPr>
            <c:txPr>
              <a:bodyPr/>
              <a:lstStyle/>
              <a:p>
                <a:pPr>
                  <a:defRPr sz="11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List1!$A$2:$A$6</c:f>
              <c:numCache>
                <c:formatCode>General</c:formatCode>
                <c:ptCount val="5"/>
                <c:pt idx="0">
                  <c:v>2012</c:v>
                </c:pt>
                <c:pt idx="1">
                  <c:v>2013</c:v>
                </c:pt>
                <c:pt idx="2">
                  <c:v>2014</c:v>
                </c:pt>
                <c:pt idx="3">
                  <c:v>2015</c:v>
                </c:pt>
                <c:pt idx="4">
                  <c:v>2016</c:v>
                </c:pt>
              </c:numCache>
            </c:numRef>
          </c:cat>
          <c:val>
            <c:numRef>
              <c:f>List1!$B$2:$B$6</c:f>
              <c:numCache>
                <c:formatCode>General</c:formatCode>
                <c:ptCount val="5"/>
                <c:pt idx="0">
                  <c:v>25</c:v>
                </c:pt>
                <c:pt idx="1">
                  <c:v>25</c:v>
                </c:pt>
                <c:pt idx="2">
                  <c:v>33</c:v>
                </c:pt>
                <c:pt idx="3">
                  <c:v>19</c:v>
                </c:pt>
                <c:pt idx="4">
                  <c:v>19</c:v>
                </c:pt>
              </c:numCache>
            </c:numRef>
          </c:val>
        </c:ser>
        <c:ser>
          <c:idx val="1"/>
          <c:order val="1"/>
          <c:tx>
            <c:strRef>
              <c:f>List1!$C$1</c:f>
              <c:strCache>
                <c:ptCount val="1"/>
                <c:pt idx="0">
                  <c:v>LN v provozu sportovních létajících zařízení</c:v>
                </c:pt>
              </c:strCache>
            </c:strRef>
          </c:tx>
          <c:invertIfNegative val="0"/>
          <c:dLbls>
            <c:spPr>
              <a:noFill/>
              <a:ln>
                <a:noFill/>
              </a:ln>
              <a:effectLst/>
            </c:spPr>
            <c:txPr>
              <a:bodyPr/>
              <a:lstStyle/>
              <a:p>
                <a:pPr>
                  <a:defRPr sz="11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List1!$A$2:$A$6</c:f>
              <c:numCache>
                <c:formatCode>General</c:formatCode>
                <c:ptCount val="5"/>
                <c:pt idx="0">
                  <c:v>2012</c:v>
                </c:pt>
                <c:pt idx="1">
                  <c:v>2013</c:v>
                </c:pt>
                <c:pt idx="2">
                  <c:v>2014</c:v>
                </c:pt>
                <c:pt idx="3">
                  <c:v>2015</c:v>
                </c:pt>
                <c:pt idx="4">
                  <c:v>2016</c:v>
                </c:pt>
              </c:numCache>
            </c:numRef>
          </c:cat>
          <c:val>
            <c:numRef>
              <c:f>List1!$C$2:$C$6</c:f>
              <c:numCache>
                <c:formatCode>General</c:formatCode>
                <c:ptCount val="5"/>
                <c:pt idx="0">
                  <c:v>26</c:v>
                </c:pt>
                <c:pt idx="1">
                  <c:v>37</c:v>
                </c:pt>
                <c:pt idx="2">
                  <c:v>31</c:v>
                </c:pt>
                <c:pt idx="3">
                  <c:v>36</c:v>
                </c:pt>
                <c:pt idx="4">
                  <c:v>33</c:v>
                </c:pt>
              </c:numCache>
            </c:numRef>
          </c:val>
        </c:ser>
        <c:ser>
          <c:idx val="2"/>
          <c:order val="2"/>
          <c:tx>
            <c:strRef>
              <c:f>List1!$D$1</c:f>
              <c:strCache>
                <c:ptCount val="1"/>
                <c:pt idx="0">
                  <c:v>Parašutistické nehody</c:v>
                </c:pt>
              </c:strCache>
            </c:strRef>
          </c:tx>
          <c:spPr>
            <a:solidFill>
              <a:srgbClr val="00B0F0"/>
            </a:solidFill>
          </c:spPr>
          <c:invertIfNegative val="0"/>
          <c:dLbls>
            <c:spPr>
              <a:noFill/>
              <a:ln>
                <a:noFill/>
              </a:ln>
              <a:effectLst/>
            </c:spPr>
            <c:txPr>
              <a:bodyPr/>
              <a:lstStyle/>
              <a:p>
                <a:pPr>
                  <a:defRPr sz="11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List1!$A$2:$A$6</c:f>
              <c:numCache>
                <c:formatCode>General</c:formatCode>
                <c:ptCount val="5"/>
                <c:pt idx="0">
                  <c:v>2012</c:v>
                </c:pt>
                <c:pt idx="1">
                  <c:v>2013</c:v>
                </c:pt>
                <c:pt idx="2">
                  <c:v>2014</c:v>
                </c:pt>
                <c:pt idx="3">
                  <c:v>2015</c:v>
                </c:pt>
                <c:pt idx="4">
                  <c:v>2016</c:v>
                </c:pt>
              </c:numCache>
            </c:numRef>
          </c:cat>
          <c:val>
            <c:numRef>
              <c:f>List1!$D$2:$D$6</c:f>
              <c:numCache>
                <c:formatCode>General</c:formatCode>
                <c:ptCount val="5"/>
                <c:pt idx="0">
                  <c:v>22</c:v>
                </c:pt>
                <c:pt idx="1">
                  <c:v>19</c:v>
                </c:pt>
                <c:pt idx="2">
                  <c:v>26</c:v>
                </c:pt>
                <c:pt idx="3">
                  <c:v>22</c:v>
                </c:pt>
                <c:pt idx="4">
                  <c:v>18</c:v>
                </c:pt>
              </c:numCache>
            </c:numRef>
          </c:val>
        </c:ser>
        <c:ser>
          <c:idx val="3"/>
          <c:order val="3"/>
          <c:tx>
            <c:strRef>
              <c:f>List1!$E$1</c:f>
              <c:strCache>
                <c:ptCount val="1"/>
                <c:pt idx="0">
                  <c:v>LN Bezpilotních prostředků</c:v>
                </c:pt>
              </c:strCache>
            </c:strRef>
          </c:tx>
          <c:invertIfNegative val="0"/>
          <c:dLbls>
            <c:spPr>
              <a:noFill/>
              <a:ln>
                <a:noFill/>
              </a:ln>
              <a:effectLst/>
            </c:spPr>
            <c:txPr>
              <a:bodyPr wrap="square" lIns="38100" tIns="19050" rIns="38100" bIns="19050" anchor="ctr">
                <a:spAutoFit/>
              </a:bodyPr>
              <a:lstStyle/>
              <a:p>
                <a:pPr>
                  <a:defRPr sz="12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numRef>
              <c:f>List1!$A$2:$A$6</c:f>
              <c:numCache>
                <c:formatCode>General</c:formatCode>
                <c:ptCount val="5"/>
                <c:pt idx="0">
                  <c:v>2012</c:v>
                </c:pt>
                <c:pt idx="1">
                  <c:v>2013</c:v>
                </c:pt>
                <c:pt idx="2">
                  <c:v>2014</c:v>
                </c:pt>
                <c:pt idx="3">
                  <c:v>2015</c:v>
                </c:pt>
                <c:pt idx="4">
                  <c:v>2016</c:v>
                </c:pt>
              </c:numCache>
            </c:numRef>
          </c:cat>
          <c:val>
            <c:numRef>
              <c:f>List1!$E$2:$E$6</c:f>
              <c:numCache>
                <c:formatCode>General</c:formatCode>
                <c:ptCount val="5"/>
                <c:pt idx="2">
                  <c:v>2</c:v>
                </c:pt>
                <c:pt idx="3">
                  <c:v>1</c:v>
                </c:pt>
                <c:pt idx="4">
                  <c:v>7</c:v>
                </c:pt>
              </c:numCache>
            </c:numRef>
          </c:val>
        </c:ser>
        <c:dLbls>
          <c:showLegendKey val="0"/>
          <c:showVal val="0"/>
          <c:showCatName val="0"/>
          <c:showSerName val="0"/>
          <c:showPercent val="0"/>
          <c:showBubbleSize val="0"/>
        </c:dLbls>
        <c:gapWidth val="150"/>
        <c:axId val="282853392"/>
        <c:axId val="282852216"/>
      </c:barChart>
      <c:catAx>
        <c:axId val="282853392"/>
        <c:scaling>
          <c:orientation val="minMax"/>
        </c:scaling>
        <c:delete val="0"/>
        <c:axPos val="b"/>
        <c:numFmt formatCode="General" sourceLinked="1"/>
        <c:majorTickMark val="out"/>
        <c:minorTickMark val="none"/>
        <c:tickLblPos val="nextTo"/>
        <c:crossAx val="282852216"/>
        <c:crosses val="autoZero"/>
        <c:auto val="1"/>
        <c:lblAlgn val="ctr"/>
        <c:lblOffset val="100"/>
        <c:noMultiLvlLbl val="0"/>
      </c:catAx>
      <c:valAx>
        <c:axId val="282852216"/>
        <c:scaling>
          <c:orientation val="minMax"/>
        </c:scaling>
        <c:delete val="0"/>
        <c:axPos val="l"/>
        <c:majorGridlines/>
        <c:numFmt formatCode="General" sourceLinked="1"/>
        <c:majorTickMark val="out"/>
        <c:minorTickMark val="none"/>
        <c:tickLblPos val="nextTo"/>
        <c:crossAx val="282853392"/>
        <c:crosses val="autoZero"/>
        <c:crossBetween val="between"/>
      </c:valAx>
      <c:spPr>
        <a:noFill/>
        <a:ln w="25404">
          <a:noFill/>
        </a:ln>
      </c:spPr>
    </c:plotArea>
    <c:legend>
      <c:legendPos val="r"/>
      <c:layout>
        <c:manualLayout>
          <c:xMode val="edge"/>
          <c:yMode val="edge"/>
          <c:x val="0.74829480598517606"/>
          <c:y val="3.5840059055118112E-2"/>
          <c:w val="0.25014440381747183"/>
          <c:h val="0.89081988188976358"/>
        </c:manualLayout>
      </c:layout>
      <c:overlay val="0"/>
    </c:legend>
    <c:plotVisOnly val="1"/>
    <c:dispBlanksAs val="gap"/>
    <c:showDLblsOverMax val="0"/>
  </c:chart>
  <c:txPr>
    <a:bodyPr/>
    <a:lstStyle/>
    <a:p>
      <a:pPr>
        <a:defRPr sz="1800"/>
      </a:pPr>
      <a:endParaRPr lang="cs-CZ"/>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List1!$B$1</c:f>
              <c:strCache>
                <c:ptCount val="1"/>
                <c:pt idx="0">
                  <c:v>Při LN letadel (Letouny, vrtulníky, kluzáky a balóny)</c:v>
                </c:pt>
              </c:strCache>
            </c:strRef>
          </c:tx>
          <c:spPr>
            <a:solidFill>
              <a:srgbClr val="FF66FF"/>
            </a:solidFill>
          </c:spPr>
          <c:invertIfNegative val="0"/>
          <c:dLbls>
            <c:spPr>
              <a:noFill/>
              <a:ln>
                <a:noFill/>
              </a:ln>
              <a:effectLst/>
            </c:spPr>
            <c:txPr>
              <a:bodyPr/>
              <a:lstStyle/>
              <a:p>
                <a:pPr>
                  <a:defRPr sz="11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List1!$A$2:$A$6</c:f>
              <c:strCache>
                <c:ptCount val="5"/>
                <c:pt idx="0">
                  <c:v>2012</c:v>
                </c:pt>
                <c:pt idx="1">
                  <c:v>2013</c:v>
                </c:pt>
                <c:pt idx="2">
                  <c:v>2014*</c:v>
                </c:pt>
                <c:pt idx="3">
                  <c:v>2015</c:v>
                </c:pt>
                <c:pt idx="4">
                  <c:v>2016</c:v>
                </c:pt>
              </c:strCache>
            </c:strRef>
          </c:cat>
          <c:val>
            <c:numRef>
              <c:f>List1!$B$2:$B$6</c:f>
              <c:numCache>
                <c:formatCode>General</c:formatCode>
                <c:ptCount val="5"/>
                <c:pt idx="0">
                  <c:v>7</c:v>
                </c:pt>
                <c:pt idx="1">
                  <c:v>1</c:v>
                </c:pt>
                <c:pt idx="2">
                  <c:v>2</c:v>
                </c:pt>
                <c:pt idx="3">
                  <c:v>2</c:v>
                </c:pt>
                <c:pt idx="4">
                  <c:v>3</c:v>
                </c:pt>
              </c:numCache>
            </c:numRef>
          </c:val>
        </c:ser>
        <c:ser>
          <c:idx val="1"/>
          <c:order val="1"/>
          <c:tx>
            <c:strRef>
              <c:f>List1!$C$1</c:f>
              <c:strCache>
                <c:ptCount val="1"/>
                <c:pt idx="0">
                  <c:v>Při LN v provozu sportovních létajících zařízení</c:v>
                </c:pt>
              </c:strCache>
            </c:strRef>
          </c:tx>
          <c:invertIfNegative val="0"/>
          <c:dLbls>
            <c:spPr>
              <a:noFill/>
              <a:ln>
                <a:noFill/>
              </a:ln>
              <a:effectLst/>
            </c:spPr>
            <c:txPr>
              <a:bodyPr/>
              <a:lstStyle/>
              <a:p>
                <a:pPr>
                  <a:defRPr sz="11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List1!$A$2:$A$6</c:f>
              <c:strCache>
                <c:ptCount val="5"/>
                <c:pt idx="0">
                  <c:v>2012</c:v>
                </c:pt>
                <c:pt idx="1">
                  <c:v>2013</c:v>
                </c:pt>
                <c:pt idx="2">
                  <c:v>2014*</c:v>
                </c:pt>
                <c:pt idx="3">
                  <c:v>2015</c:v>
                </c:pt>
                <c:pt idx="4">
                  <c:v>2016</c:v>
                </c:pt>
              </c:strCache>
            </c:strRef>
          </c:cat>
          <c:val>
            <c:numRef>
              <c:f>List1!$C$2:$C$6</c:f>
              <c:numCache>
                <c:formatCode>General</c:formatCode>
                <c:ptCount val="5"/>
                <c:pt idx="0">
                  <c:v>2</c:v>
                </c:pt>
                <c:pt idx="1">
                  <c:v>4</c:v>
                </c:pt>
                <c:pt idx="2">
                  <c:v>8</c:v>
                </c:pt>
                <c:pt idx="3">
                  <c:v>2</c:v>
                </c:pt>
                <c:pt idx="4">
                  <c:v>12</c:v>
                </c:pt>
              </c:numCache>
            </c:numRef>
          </c:val>
        </c:ser>
        <c:ser>
          <c:idx val="2"/>
          <c:order val="2"/>
          <c:tx>
            <c:strRef>
              <c:f>List1!$D$1</c:f>
              <c:strCache>
                <c:ptCount val="1"/>
                <c:pt idx="0">
                  <c:v>Při parašutistických nehodách</c:v>
                </c:pt>
              </c:strCache>
            </c:strRef>
          </c:tx>
          <c:spPr>
            <a:solidFill>
              <a:schemeClr val="tx2">
                <a:lumMod val="40000"/>
                <a:lumOff val="60000"/>
              </a:schemeClr>
            </a:solidFill>
          </c:spPr>
          <c:invertIfNegative val="0"/>
          <c:dLbls>
            <c:spPr>
              <a:noFill/>
              <a:ln>
                <a:noFill/>
              </a:ln>
              <a:effectLst/>
            </c:spPr>
            <c:txPr>
              <a:bodyPr/>
              <a:lstStyle/>
              <a:p>
                <a:pPr>
                  <a:defRPr sz="1100"/>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strRef>
              <c:f>List1!$A$2:$A$6</c:f>
              <c:strCache>
                <c:ptCount val="5"/>
                <c:pt idx="0">
                  <c:v>2012</c:v>
                </c:pt>
                <c:pt idx="1">
                  <c:v>2013</c:v>
                </c:pt>
                <c:pt idx="2">
                  <c:v>2014*</c:v>
                </c:pt>
                <c:pt idx="3">
                  <c:v>2015</c:v>
                </c:pt>
                <c:pt idx="4">
                  <c:v>2016</c:v>
                </c:pt>
              </c:strCache>
            </c:strRef>
          </c:cat>
          <c:val>
            <c:numRef>
              <c:f>List1!$D$2:$D$6</c:f>
              <c:numCache>
                <c:formatCode>General</c:formatCode>
                <c:ptCount val="5"/>
                <c:pt idx="0">
                  <c:v>3</c:v>
                </c:pt>
                <c:pt idx="1">
                  <c:v>4</c:v>
                </c:pt>
                <c:pt idx="2">
                  <c:v>2</c:v>
                </c:pt>
                <c:pt idx="3">
                  <c:v>4</c:v>
                </c:pt>
                <c:pt idx="4">
                  <c:v>3</c:v>
                </c:pt>
              </c:numCache>
            </c:numRef>
          </c:val>
        </c:ser>
        <c:dLbls>
          <c:showLegendKey val="0"/>
          <c:showVal val="0"/>
          <c:showCatName val="0"/>
          <c:showSerName val="0"/>
          <c:showPercent val="0"/>
          <c:showBubbleSize val="0"/>
        </c:dLbls>
        <c:gapWidth val="150"/>
        <c:axId val="282858488"/>
        <c:axId val="282854176"/>
      </c:barChart>
      <c:catAx>
        <c:axId val="282858488"/>
        <c:scaling>
          <c:orientation val="minMax"/>
        </c:scaling>
        <c:delete val="0"/>
        <c:axPos val="b"/>
        <c:numFmt formatCode="General" sourceLinked="1"/>
        <c:majorTickMark val="out"/>
        <c:minorTickMark val="none"/>
        <c:tickLblPos val="nextTo"/>
        <c:crossAx val="282854176"/>
        <c:crosses val="autoZero"/>
        <c:auto val="1"/>
        <c:lblAlgn val="ctr"/>
        <c:lblOffset val="100"/>
        <c:noMultiLvlLbl val="0"/>
      </c:catAx>
      <c:valAx>
        <c:axId val="282854176"/>
        <c:scaling>
          <c:orientation val="minMax"/>
        </c:scaling>
        <c:delete val="0"/>
        <c:axPos val="l"/>
        <c:majorGridlines/>
        <c:numFmt formatCode="General" sourceLinked="1"/>
        <c:majorTickMark val="out"/>
        <c:minorTickMark val="none"/>
        <c:tickLblPos val="nextTo"/>
        <c:crossAx val="282858488"/>
        <c:crosses val="autoZero"/>
        <c:crossBetween val="between"/>
      </c:valAx>
      <c:spPr>
        <a:noFill/>
        <a:ln w="25404">
          <a:noFill/>
        </a:ln>
      </c:spPr>
    </c:plotArea>
    <c:legend>
      <c:legendPos val="r"/>
      <c:layout>
        <c:manualLayout>
          <c:xMode val="edge"/>
          <c:yMode val="edge"/>
          <c:x val="0.66698317008683994"/>
          <c:y val="0.15969242125984251"/>
          <c:w val="0.32860830676841396"/>
          <c:h val="0.66811491141732282"/>
        </c:manualLayout>
      </c:layout>
      <c:overlay val="0"/>
    </c:legend>
    <c:plotVisOnly val="1"/>
    <c:dispBlanksAs val="gap"/>
    <c:showDLblsOverMax val="0"/>
  </c:chart>
  <c:txPr>
    <a:bodyPr/>
    <a:lstStyle/>
    <a:p>
      <a:pPr>
        <a:defRPr sz="1800"/>
      </a:pPr>
      <a:endParaRPr lang="cs-CZ"/>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cs-CZ" sz="2200" b="1" dirty="0" smtClean="0">
                <a:solidFill>
                  <a:srgbClr val="002060"/>
                </a:solidFill>
                <a:latin typeface="Arial" panose="020B0604020202020204" pitchFamily="34" charset="0"/>
                <a:cs typeface="Arial" panose="020B0604020202020204" pitchFamily="34" charset="0"/>
              </a:rPr>
              <a:t>Přehled všech leteckých nehod podle kategorií</a:t>
            </a:r>
            <a:endParaRPr lang="cs-CZ" sz="2200" b="1" dirty="0">
              <a:solidFill>
                <a:srgbClr val="002060"/>
              </a:solidFill>
              <a:latin typeface="Arial" panose="020B0604020202020204" pitchFamily="34" charset="0"/>
              <a:cs typeface="Arial" panose="020B0604020202020204" pitchFamily="34" charset="0"/>
            </a:endParaRPr>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barChart>
        <c:barDir val="bar"/>
        <c:grouping val="clustered"/>
        <c:varyColors val="0"/>
        <c:ser>
          <c:idx val="0"/>
          <c:order val="0"/>
          <c:tx>
            <c:strRef>
              <c:f>List1!$B$1</c:f>
              <c:strCache>
                <c:ptCount val="1"/>
                <c:pt idx="0">
                  <c:v>Počet fatálních leteckých nehod</c:v>
                </c:pt>
              </c:strCache>
            </c:strRef>
          </c:tx>
          <c:spPr>
            <a:solidFill>
              <a:srgbClr val="FF3399"/>
            </a:solidFill>
            <a:ln w="60325" cmpd="sng">
              <a:solidFill>
                <a:srgbClr val="FF3399"/>
              </a:solidFill>
            </a:ln>
            <a:effectLst/>
          </c:spPr>
          <c:invertIfNegative val="0"/>
          <c:dPt>
            <c:idx val="20"/>
            <c:invertIfNegative val="0"/>
            <c:bubble3D val="0"/>
            <c:spPr>
              <a:solidFill>
                <a:srgbClr val="FF3399"/>
              </a:solidFill>
              <a:ln w="63500" cmpd="sng">
                <a:solidFill>
                  <a:srgbClr val="FF3399"/>
                </a:solidFill>
              </a:ln>
              <a:effectLst/>
            </c:spPr>
          </c:dPt>
          <c:cat>
            <c:strRef>
              <c:f>List1!$A$2:$A$37</c:f>
              <c:strCache>
                <c:ptCount val="36"/>
                <c:pt idx="0">
                  <c:v>ADRM</c:v>
                </c:pt>
                <c:pt idx="1">
                  <c:v>AMAN</c:v>
                </c:pt>
                <c:pt idx="2">
                  <c:v>ARC</c:v>
                </c:pt>
                <c:pt idx="3">
                  <c:v>ATM</c:v>
                </c:pt>
                <c:pt idx="4">
                  <c:v>BIRD</c:v>
                </c:pt>
                <c:pt idx="5">
                  <c:v>CABIN</c:v>
                </c:pt>
                <c:pt idx="6">
                  <c:v>CFIT</c:v>
                </c:pt>
                <c:pt idx="7">
                  <c:v>CTOL</c:v>
                </c:pt>
                <c:pt idx="8">
                  <c:v>EVAC</c:v>
                </c:pt>
                <c:pt idx="9">
                  <c:v>EXTL</c:v>
                </c:pt>
                <c:pt idx="10">
                  <c:v>F-NI</c:v>
                </c:pt>
                <c:pt idx="11">
                  <c:v>F-POST</c:v>
                </c:pt>
                <c:pt idx="12">
                  <c:v>FUEL</c:v>
                </c:pt>
                <c:pt idx="13">
                  <c:v>GCOL</c:v>
                </c:pt>
                <c:pt idx="14">
                  <c:v>GTOW</c:v>
                </c:pt>
                <c:pt idx="15">
                  <c:v>ICE</c:v>
                </c:pt>
                <c:pt idx="16">
                  <c:v>LALT</c:v>
                </c:pt>
                <c:pt idx="17">
                  <c:v>LOC-G</c:v>
                </c:pt>
                <c:pt idx="18">
                  <c:v>LOC-I</c:v>
                </c:pt>
                <c:pt idx="19">
                  <c:v>LOLI</c:v>
                </c:pt>
                <c:pt idx="20">
                  <c:v>MAC</c:v>
                </c:pt>
                <c:pt idx="21">
                  <c:v>MED</c:v>
                </c:pt>
                <c:pt idx="22">
                  <c:v>NAV</c:v>
                </c:pt>
                <c:pt idx="23">
                  <c:v>OTHR</c:v>
                </c:pt>
                <c:pt idx="24">
                  <c:v>RAMP</c:v>
                </c:pt>
                <c:pt idx="25">
                  <c:v>RE</c:v>
                </c:pt>
                <c:pt idx="26">
                  <c:v>RI</c:v>
                </c:pt>
                <c:pt idx="27">
                  <c:v>SCF-NP</c:v>
                </c:pt>
                <c:pt idx="28">
                  <c:v>SCF-PP</c:v>
                </c:pt>
                <c:pt idx="29">
                  <c:v>SEC</c:v>
                </c:pt>
                <c:pt idx="30">
                  <c:v>TURB</c:v>
                </c:pt>
                <c:pt idx="31">
                  <c:v>UIMC</c:v>
                </c:pt>
                <c:pt idx="32">
                  <c:v>UNK</c:v>
                </c:pt>
                <c:pt idx="33">
                  <c:v>USOS</c:v>
                </c:pt>
                <c:pt idx="34">
                  <c:v>WILD</c:v>
                </c:pt>
                <c:pt idx="35">
                  <c:v>WSTRW</c:v>
                </c:pt>
              </c:strCache>
            </c:strRef>
          </c:cat>
          <c:val>
            <c:numRef>
              <c:f>List1!$B$2:$B$37</c:f>
              <c:numCache>
                <c:formatCode>General</c:formatCode>
                <c:ptCount val="36"/>
                <c:pt idx="11">
                  <c:v>1</c:v>
                </c:pt>
                <c:pt idx="14">
                  <c:v>1</c:v>
                </c:pt>
                <c:pt idx="16">
                  <c:v>1</c:v>
                </c:pt>
                <c:pt idx="18">
                  <c:v>10</c:v>
                </c:pt>
                <c:pt idx="20">
                  <c:v>1</c:v>
                </c:pt>
                <c:pt idx="32">
                  <c:v>1</c:v>
                </c:pt>
              </c:numCache>
            </c:numRef>
          </c:val>
        </c:ser>
        <c:ser>
          <c:idx val="1"/>
          <c:order val="1"/>
          <c:tx>
            <c:strRef>
              <c:f>List1!$C$1</c:f>
              <c:strCache>
                <c:ptCount val="1"/>
                <c:pt idx="0">
                  <c:v>Počet leteckých nehod</c:v>
                </c:pt>
              </c:strCache>
            </c:strRef>
          </c:tx>
          <c:spPr>
            <a:solidFill>
              <a:srgbClr val="0033CC"/>
            </a:solidFill>
            <a:ln w="44450">
              <a:solidFill>
                <a:srgbClr val="0033CC"/>
              </a:solidFill>
            </a:ln>
            <a:effectLst/>
          </c:spPr>
          <c:invertIfNegative val="0"/>
          <c:cat>
            <c:strRef>
              <c:f>List1!$A$2:$A$37</c:f>
              <c:strCache>
                <c:ptCount val="36"/>
                <c:pt idx="0">
                  <c:v>ADRM</c:v>
                </c:pt>
                <c:pt idx="1">
                  <c:v>AMAN</c:v>
                </c:pt>
                <c:pt idx="2">
                  <c:v>ARC</c:v>
                </c:pt>
                <c:pt idx="3">
                  <c:v>ATM</c:v>
                </c:pt>
                <c:pt idx="4">
                  <c:v>BIRD</c:v>
                </c:pt>
                <c:pt idx="5">
                  <c:v>CABIN</c:v>
                </c:pt>
                <c:pt idx="6">
                  <c:v>CFIT</c:v>
                </c:pt>
                <c:pt idx="7">
                  <c:v>CTOL</c:v>
                </c:pt>
                <c:pt idx="8">
                  <c:v>EVAC</c:v>
                </c:pt>
                <c:pt idx="9">
                  <c:v>EXTL</c:v>
                </c:pt>
                <c:pt idx="10">
                  <c:v>F-NI</c:v>
                </c:pt>
                <c:pt idx="11">
                  <c:v>F-POST</c:v>
                </c:pt>
                <c:pt idx="12">
                  <c:v>FUEL</c:v>
                </c:pt>
                <c:pt idx="13">
                  <c:v>GCOL</c:v>
                </c:pt>
                <c:pt idx="14">
                  <c:v>GTOW</c:v>
                </c:pt>
                <c:pt idx="15">
                  <c:v>ICE</c:v>
                </c:pt>
                <c:pt idx="16">
                  <c:v>LALT</c:v>
                </c:pt>
                <c:pt idx="17">
                  <c:v>LOC-G</c:v>
                </c:pt>
                <c:pt idx="18">
                  <c:v>LOC-I</c:v>
                </c:pt>
                <c:pt idx="19">
                  <c:v>LOLI</c:v>
                </c:pt>
                <c:pt idx="20">
                  <c:v>MAC</c:v>
                </c:pt>
                <c:pt idx="21">
                  <c:v>MED</c:v>
                </c:pt>
                <c:pt idx="22">
                  <c:v>NAV</c:v>
                </c:pt>
                <c:pt idx="23">
                  <c:v>OTHR</c:v>
                </c:pt>
                <c:pt idx="24">
                  <c:v>RAMP</c:v>
                </c:pt>
                <c:pt idx="25">
                  <c:v>RE</c:v>
                </c:pt>
                <c:pt idx="26">
                  <c:v>RI</c:v>
                </c:pt>
                <c:pt idx="27">
                  <c:v>SCF-NP</c:v>
                </c:pt>
                <c:pt idx="28">
                  <c:v>SCF-PP</c:v>
                </c:pt>
                <c:pt idx="29">
                  <c:v>SEC</c:v>
                </c:pt>
                <c:pt idx="30">
                  <c:v>TURB</c:v>
                </c:pt>
                <c:pt idx="31">
                  <c:v>UIMC</c:v>
                </c:pt>
                <c:pt idx="32">
                  <c:v>UNK</c:v>
                </c:pt>
                <c:pt idx="33">
                  <c:v>USOS</c:v>
                </c:pt>
                <c:pt idx="34">
                  <c:v>WILD</c:v>
                </c:pt>
                <c:pt idx="35">
                  <c:v>WSTRW</c:v>
                </c:pt>
              </c:strCache>
            </c:strRef>
          </c:cat>
          <c:val>
            <c:numRef>
              <c:f>List1!$C$2:$C$37</c:f>
              <c:numCache>
                <c:formatCode>General</c:formatCode>
                <c:ptCount val="36"/>
                <c:pt idx="0">
                  <c:v>0</c:v>
                </c:pt>
                <c:pt idx="1">
                  <c:v>0</c:v>
                </c:pt>
                <c:pt idx="2">
                  <c:v>7</c:v>
                </c:pt>
                <c:pt idx="3">
                  <c:v>0</c:v>
                </c:pt>
                <c:pt idx="4">
                  <c:v>0</c:v>
                </c:pt>
                <c:pt idx="5">
                  <c:v>0</c:v>
                </c:pt>
                <c:pt idx="6">
                  <c:v>0</c:v>
                </c:pt>
                <c:pt idx="7">
                  <c:v>5</c:v>
                </c:pt>
                <c:pt idx="8">
                  <c:v>0</c:v>
                </c:pt>
                <c:pt idx="9">
                  <c:v>0</c:v>
                </c:pt>
                <c:pt idx="10">
                  <c:v>1</c:v>
                </c:pt>
                <c:pt idx="12">
                  <c:v>0</c:v>
                </c:pt>
                <c:pt idx="13">
                  <c:v>3</c:v>
                </c:pt>
                <c:pt idx="14">
                  <c:v>1</c:v>
                </c:pt>
                <c:pt idx="15">
                  <c:v>0</c:v>
                </c:pt>
                <c:pt idx="16">
                  <c:v>1</c:v>
                </c:pt>
                <c:pt idx="17">
                  <c:v>3</c:v>
                </c:pt>
                <c:pt idx="18">
                  <c:v>13</c:v>
                </c:pt>
                <c:pt idx="19">
                  <c:v>5</c:v>
                </c:pt>
                <c:pt idx="21">
                  <c:v>0</c:v>
                </c:pt>
                <c:pt idx="22">
                  <c:v>0</c:v>
                </c:pt>
                <c:pt idx="23">
                  <c:v>0</c:v>
                </c:pt>
                <c:pt idx="24">
                  <c:v>0</c:v>
                </c:pt>
                <c:pt idx="25">
                  <c:v>1</c:v>
                </c:pt>
                <c:pt idx="26">
                  <c:v>0</c:v>
                </c:pt>
                <c:pt idx="27">
                  <c:v>10</c:v>
                </c:pt>
                <c:pt idx="28">
                  <c:v>2</c:v>
                </c:pt>
                <c:pt idx="29">
                  <c:v>0</c:v>
                </c:pt>
                <c:pt idx="30">
                  <c:v>1</c:v>
                </c:pt>
                <c:pt idx="31">
                  <c:v>0</c:v>
                </c:pt>
                <c:pt idx="32">
                  <c:v>1</c:v>
                </c:pt>
                <c:pt idx="33">
                  <c:v>4</c:v>
                </c:pt>
                <c:pt idx="34">
                  <c:v>0</c:v>
                </c:pt>
                <c:pt idx="35">
                  <c:v>2</c:v>
                </c:pt>
              </c:numCache>
            </c:numRef>
          </c:val>
        </c:ser>
        <c:dLbls>
          <c:showLegendKey val="0"/>
          <c:showVal val="0"/>
          <c:showCatName val="0"/>
          <c:showSerName val="0"/>
          <c:showPercent val="0"/>
          <c:showBubbleSize val="0"/>
        </c:dLbls>
        <c:gapWidth val="182"/>
        <c:axId val="282854568"/>
        <c:axId val="282859272"/>
      </c:barChart>
      <c:catAx>
        <c:axId val="2828545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2">
                    <a:lumMod val="75000"/>
                  </a:schemeClr>
                </a:solidFill>
                <a:latin typeface="+mn-lt"/>
                <a:ea typeface="+mn-ea"/>
                <a:cs typeface="+mn-cs"/>
              </a:defRPr>
            </a:pPr>
            <a:endParaRPr lang="cs-CZ"/>
          </a:p>
        </c:txPr>
        <c:crossAx val="282859272"/>
        <c:crosses val="autoZero"/>
        <c:auto val="1"/>
        <c:lblAlgn val="ctr"/>
        <c:lblOffset val="100"/>
        <c:tickLblSkip val="1"/>
        <c:noMultiLvlLbl val="0"/>
      </c:catAx>
      <c:valAx>
        <c:axId val="282859272"/>
        <c:scaling>
          <c:orientation val="minMax"/>
        </c:scaling>
        <c:delete val="0"/>
        <c:axPos val="t"/>
        <c:majorGridlines>
          <c:spPr>
            <a:ln w="9525" cap="flat" cmpd="sng" algn="ctr">
              <a:solidFill>
                <a:schemeClr val="tx1"/>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82854568"/>
        <c:crosses val="autoZero"/>
        <c:crossBetween val="between"/>
        <c:majorUnit val="1"/>
      </c:valAx>
      <c:spPr>
        <a:noFill/>
        <a:ln>
          <a:noFill/>
        </a:ln>
        <a:effectLst/>
      </c:spPr>
    </c:plotArea>
    <c:legend>
      <c:legendPos val="b"/>
      <c:legendEntry>
        <c:idx val="0"/>
        <c:txPr>
          <a:bodyPr rot="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cs-CZ"/>
          </a:p>
        </c:txPr>
      </c:legendEntry>
      <c:legendEntry>
        <c:idx val="1"/>
        <c:txPr>
          <a:bodyPr rot="0" spcFirstLastPara="1" vertOverflow="ellipsis" vert="horz" wrap="square" anchor="ctr" anchorCtr="1"/>
          <a:lstStyle/>
          <a:p>
            <a:pPr>
              <a:defRPr sz="1400" b="1" i="0" u="none" strike="noStrike" kern="1200" baseline="0">
                <a:solidFill>
                  <a:srgbClr val="002060"/>
                </a:solidFill>
                <a:latin typeface="Arial" panose="020B0604020202020204" pitchFamily="34" charset="0"/>
                <a:ea typeface="+mn-ea"/>
                <a:cs typeface="Arial" panose="020B0604020202020204" pitchFamily="34" charset="0"/>
              </a:defRPr>
            </a:pPr>
            <a:endParaRPr lang="cs-CZ"/>
          </a:p>
        </c:txPr>
      </c:legendEntry>
      <c:layout/>
      <c:overlay val="0"/>
      <c:spPr>
        <a:noFill/>
        <a:ln>
          <a:noFill/>
        </a:ln>
        <a:effectLst/>
      </c:spPr>
      <c:txPr>
        <a:bodyPr rot="0" spcFirstLastPara="1" vertOverflow="ellipsis" vert="horz" wrap="square" anchor="ctr" anchorCtr="1"/>
        <a:lstStyle/>
        <a:p>
          <a:pPr>
            <a:defRPr sz="1400" b="0" i="0" u="none" strike="noStrike" kern="1200" baseline="0">
              <a:solidFill>
                <a:srgbClr val="002060"/>
              </a:solidFill>
              <a:latin typeface="Arial" panose="020B0604020202020204" pitchFamily="34" charset="0"/>
              <a:ea typeface="+mn-ea"/>
              <a:cs typeface="Arial" panose="020B0604020202020204" pitchFamily="34" charset="0"/>
            </a:defRPr>
          </a:pPr>
          <a:endParaRPr lang="cs-CZ"/>
        </a:p>
      </c:txPr>
    </c:legend>
    <c:plotVisOnly val="1"/>
    <c:dispBlanksAs val="gap"/>
    <c:showDLblsOverMax val="0"/>
  </c:chart>
  <c:spPr>
    <a:noFill/>
    <a:ln>
      <a:solidFill>
        <a:schemeClr val="accent1"/>
      </a:solidFill>
    </a:ln>
    <a:effectLst/>
  </c:spPr>
  <c:txPr>
    <a:bodyPr/>
    <a:lstStyle/>
    <a:p>
      <a:pPr>
        <a:defRPr/>
      </a:pPr>
      <a:endParaRPr lang="cs-CZ"/>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r>
              <a:rPr lang="cs-CZ" sz="1800" baseline="0" dirty="0" smtClean="0">
                <a:solidFill>
                  <a:srgbClr val="002060"/>
                </a:solidFill>
              </a:rPr>
              <a:t>Počty hlášených událostí v provozu bezpilotních systémů za období 2012 – 2016</a:t>
            </a:r>
            <a:endParaRPr lang="cs-CZ" sz="1800" baseline="0" dirty="0">
              <a:solidFill>
                <a:srgbClr val="002060"/>
              </a:solidFill>
            </a:endParaRPr>
          </a:p>
        </c:rich>
      </c:tx>
      <c:layout>
        <c:manualLayout>
          <c:xMode val="edge"/>
          <c:yMode val="edge"/>
          <c:x val="0.13237499999999988"/>
          <c:y val="9.3750000000000239E-3"/>
        </c:manualLayout>
      </c:layout>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cs-CZ"/>
        </a:p>
      </c:txPr>
    </c:title>
    <c:autoTitleDeleted val="0"/>
    <c:plotArea>
      <c:layout>
        <c:manualLayout>
          <c:layoutTarget val="inner"/>
          <c:xMode val="edge"/>
          <c:yMode val="edge"/>
          <c:x val="5.1528051181102361E-2"/>
          <c:y val="0.16885949803149647"/>
          <c:w val="0.91513861548556463"/>
          <c:h val="0.68998203740157593"/>
        </c:manualLayout>
      </c:layout>
      <c:barChart>
        <c:barDir val="col"/>
        <c:grouping val="clustered"/>
        <c:varyColors val="0"/>
        <c:ser>
          <c:idx val="0"/>
          <c:order val="0"/>
          <c:tx>
            <c:strRef>
              <c:f>List1!$B$1</c:f>
              <c:strCache>
                <c:ptCount val="1"/>
                <c:pt idx="0">
                  <c:v>Počet událostí</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cs-CZ"/>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List1!$A$2:$A$6</c:f>
              <c:numCache>
                <c:formatCode>General</c:formatCode>
                <c:ptCount val="5"/>
                <c:pt idx="0">
                  <c:v>2012</c:v>
                </c:pt>
                <c:pt idx="1">
                  <c:v>2013</c:v>
                </c:pt>
                <c:pt idx="2">
                  <c:v>2014</c:v>
                </c:pt>
                <c:pt idx="3">
                  <c:v>2015</c:v>
                </c:pt>
                <c:pt idx="4">
                  <c:v>2016</c:v>
                </c:pt>
              </c:numCache>
            </c:numRef>
          </c:cat>
          <c:val>
            <c:numRef>
              <c:f>List1!$B$2:$B$6</c:f>
              <c:numCache>
                <c:formatCode>General</c:formatCode>
                <c:ptCount val="5"/>
                <c:pt idx="0">
                  <c:v>0</c:v>
                </c:pt>
                <c:pt idx="1">
                  <c:v>0</c:v>
                </c:pt>
                <c:pt idx="2">
                  <c:v>2</c:v>
                </c:pt>
                <c:pt idx="3">
                  <c:v>6</c:v>
                </c:pt>
                <c:pt idx="4">
                  <c:v>12</c:v>
                </c:pt>
              </c:numCache>
            </c:numRef>
          </c:val>
        </c:ser>
        <c:dLbls>
          <c:showLegendKey val="0"/>
          <c:showVal val="0"/>
          <c:showCatName val="0"/>
          <c:showSerName val="0"/>
          <c:showPercent val="0"/>
          <c:showBubbleSize val="0"/>
        </c:dLbls>
        <c:gapWidth val="219"/>
        <c:overlap val="-27"/>
        <c:axId val="282855352"/>
        <c:axId val="282854960"/>
      </c:barChart>
      <c:catAx>
        <c:axId val="282855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82854960"/>
        <c:crosses val="autoZero"/>
        <c:auto val="1"/>
        <c:lblAlgn val="ctr"/>
        <c:lblOffset val="100"/>
        <c:noMultiLvlLbl val="0"/>
      </c:catAx>
      <c:valAx>
        <c:axId val="282854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crossAx val="282855352"/>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cs-CZ"/>
          </a:p>
        </c:txPr>
      </c:legendEntry>
      <c:layout>
        <c:manualLayout>
          <c:xMode val="edge"/>
          <c:yMode val="edge"/>
          <c:x val="0.41416896325459418"/>
          <c:y val="0.94349089566929223"/>
          <c:w val="0.17166190944881887"/>
          <c:h val="5.6509104330708673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cs-CZ"/>
        </a:p>
      </c:txPr>
    </c:legend>
    <c:plotVisOnly val="1"/>
    <c:dispBlanksAs val="gap"/>
    <c:showDLblsOverMax val="0"/>
  </c:chart>
  <c:spPr>
    <a:noFill/>
    <a:ln>
      <a:noFill/>
    </a:ln>
    <a:effectLst/>
  </c:spPr>
  <c:txPr>
    <a:bodyPr/>
    <a:lstStyle/>
    <a:p>
      <a:pPr>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0050" cy="495300"/>
          </a:xfrm>
          <a:prstGeom prst="rect">
            <a:avLst/>
          </a:prstGeom>
        </p:spPr>
        <p:txBody>
          <a:bodyPr vert="horz" lIns="91916" tIns="45957" rIns="91916" bIns="45957" rtlCol="0"/>
          <a:lstStyle>
            <a:lvl1pPr algn="l" eaLnBrk="1" fontAlgn="auto" hangingPunct="1">
              <a:spcBef>
                <a:spcPts val="0"/>
              </a:spcBef>
              <a:spcAft>
                <a:spcPts val="0"/>
              </a:spcAft>
              <a:defRPr sz="1200">
                <a:latin typeface="+mn-lt"/>
                <a:cs typeface="+mn-cs"/>
              </a:defRPr>
            </a:lvl1pPr>
          </a:lstStyle>
          <a:p>
            <a:pPr>
              <a:defRPr/>
            </a:pPr>
            <a:endParaRPr lang="cs-CZ"/>
          </a:p>
        </p:txBody>
      </p:sp>
      <p:sp>
        <p:nvSpPr>
          <p:cNvPr id="3" name="Zástupný symbol pro datum 2"/>
          <p:cNvSpPr>
            <a:spLocks noGrp="1"/>
          </p:cNvSpPr>
          <p:nvPr>
            <p:ph type="dt" sz="quarter" idx="1"/>
          </p:nvPr>
        </p:nvSpPr>
        <p:spPr>
          <a:xfrm>
            <a:off x="3843341" y="0"/>
            <a:ext cx="2940050" cy="495300"/>
          </a:xfrm>
          <a:prstGeom prst="rect">
            <a:avLst/>
          </a:prstGeom>
        </p:spPr>
        <p:txBody>
          <a:bodyPr vert="horz" lIns="91916" tIns="45957" rIns="91916" bIns="45957" rtlCol="0"/>
          <a:lstStyle>
            <a:lvl1pPr algn="r" eaLnBrk="1" fontAlgn="auto" hangingPunct="1">
              <a:spcBef>
                <a:spcPts val="0"/>
              </a:spcBef>
              <a:spcAft>
                <a:spcPts val="0"/>
              </a:spcAft>
              <a:defRPr sz="1200">
                <a:latin typeface="+mn-lt"/>
                <a:cs typeface="+mn-cs"/>
              </a:defRPr>
            </a:lvl1pPr>
          </a:lstStyle>
          <a:p>
            <a:pPr>
              <a:defRPr/>
            </a:pPr>
            <a:fld id="{54CF556C-A516-49B4-AAEA-2C329EF32208}" type="datetimeFigureOut">
              <a:rPr lang="cs-CZ"/>
              <a:pPr>
                <a:defRPr/>
              </a:pPr>
              <a:t>10. 2. 2017</a:t>
            </a:fld>
            <a:endParaRPr lang="cs-CZ" dirty="0"/>
          </a:p>
        </p:txBody>
      </p:sp>
      <p:sp>
        <p:nvSpPr>
          <p:cNvPr id="4" name="Zástupný symbol pro zápatí 3"/>
          <p:cNvSpPr>
            <a:spLocks noGrp="1"/>
          </p:cNvSpPr>
          <p:nvPr>
            <p:ph type="ftr" sz="quarter" idx="2"/>
          </p:nvPr>
        </p:nvSpPr>
        <p:spPr>
          <a:xfrm>
            <a:off x="0" y="9409115"/>
            <a:ext cx="2940050" cy="495300"/>
          </a:xfrm>
          <a:prstGeom prst="rect">
            <a:avLst/>
          </a:prstGeom>
        </p:spPr>
        <p:txBody>
          <a:bodyPr vert="horz" lIns="91916" tIns="45957" rIns="91916" bIns="45957" rtlCol="0" anchor="b"/>
          <a:lstStyle>
            <a:lvl1pPr algn="l" eaLnBrk="1" fontAlgn="auto" hangingPunct="1">
              <a:spcBef>
                <a:spcPts val="0"/>
              </a:spcBef>
              <a:spcAft>
                <a:spcPts val="0"/>
              </a:spcAft>
              <a:defRPr sz="1200">
                <a:latin typeface="+mn-lt"/>
                <a:cs typeface="+mn-cs"/>
              </a:defRPr>
            </a:lvl1pPr>
          </a:lstStyle>
          <a:p>
            <a:pPr>
              <a:defRPr/>
            </a:pPr>
            <a:endParaRPr lang="cs-CZ"/>
          </a:p>
        </p:txBody>
      </p:sp>
      <p:sp>
        <p:nvSpPr>
          <p:cNvPr id="5" name="Zástupný symbol pro číslo snímku 4"/>
          <p:cNvSpPr>
            <a:spLocks noGrp="1"/>
          </p:cNvSpPr>
          <p:nvPr>
            <p:ph type="sldNum" sz="quarter" idx="3"/>
          </p:nvPr>
        </p:nvSpPr>
        <p:spPr>
          <a:xfrm>
            <a:off x="3843341" y="9409115"/>
            <a:ext cx="2940050" cy="495300"/>
          </a:xfrm>
          <a:prstGeom prst="rect">
            <a:avLst/>
          </a:prstGeom>
        </p:spPr>
        <p:txBody>
          <a:bodyPr vert="horz" wrap="square" lIns="91916" tIns="45957" rIns="91916" bIns="45957"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E344313D-5A11-4213-9AE9-2996A234DD82}" type="slidenum">
              <a:rPr lang="cs-CZ"/>
              <a:pPr>
                <a:defRPr/>
              </a:pPr>
              <a:t>‹#›</a:t>
            </a:fld>
            <a:endParaRPr lang="cs-CZ"/>
          </a:p>
        </p:txBody>
      </p:sp>
    </p:spTree>
    <p:extLst>
      <p:ext uri="{BB962C8B-B14F-4D97-AF65-F5344CB8AC3E}">
        <p14:creationId xmlns:p14="http://schemas.microsoft.com/office/powerpoint/2010/main" val="40040706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0050" cy="495300"/>
          </a:xfrm>
          <a:prstGeom prst="rect">
            <a:avLst/>
          </a:prstGeom>
        </p:spPr>
        <p:txBody>
          <a:bodyPr vert="horz" lIns="91916" tIns="45957" rIns="91916" bIns="45957" rtlCol="0"/>
          <a:lstStyle>
            <a:lvl1pPr algn="l" eaLnBrk="1" fontAlgn="auto" hangingPunct="1">
              <a:spcBef>
                <a:spcPts val="0"/>
              </a:spcBef>
              <a:spcAft>
                <a:spcPts val="0"/>
              </a:spcAft>
              <a:defRPr sz="1200">
                <a:latin typeface="+mn-lt"/>
                <a:cs typeface="+mn-cs"/>
              </a:defRPr>
            </a:lvl1pPr>
          </a:lstStyle>
          <a:p>
            <a:pPr>
              <a:defRPr/>
            </a:pPr>
            <a:endParaRPr lang="cs-CZ"/>
          </a:p>
        </p:txBody>
      </p:sp>
      <p:sp>
        <p:nvSpPr>
          <p:cNvPr id="3" name="Zástupný symbol pro datum 2"/>
          <p:cNvSpPr>
            <a:spLocks noGrp="1"/>
          </p:cNvSpPr>
          <p:nvPr>
            <p:ph type="dt" idx="1"/>
          </p:nvPr>
        </p:nvSpPr>
        <p:spPr>
          <a:xfrm>
            <a:off x="3843341" y="0"/>
            <a:ext cx="2940050" cy="495300"/>
          </a:xfrm>
          <a:prstGeom prst="rect">
            <a:avLst/>
          </a:prstGeom>
        </p:spPr>
        <p:txBody>
          <a:bodyPr vert="horz" lIns="91916" tIns="45957" rIns="91916" bIns="45957" rtlCol="0"/>
          <a:lstStyle>
            <a:lvl1pPr algn="r" eaLnBrk="1" fontAlgn="auto" hangingPunct="1">
              <a:spcBef>
                <a:spcPts val="0"/>
              </a:spcBef>
              <a:spcAft>
                <a:spcPts val="0"/>
              </a:spcAft>
              <a:defRPr sz="1200">
                <a:latin typeface="+mn-lt"/>
                <a:cs typeface="+mn-cs"/>
              </a:defRPr>
            </a:lvl1pPr>
          </a:lstStyle>
          <a:p>
            <a:pPr>
              <a:defRPr/>
            </a:pPr>
            <a:fld id="{5C19C190-F8E2-44B3-AC6E-A970AC2A5BCB}" type="datetimeFigureOut">
              <a:rPr lang="cs-CZ"/>
              <a:pPr>
                <a:defRPr/>
              </a:pPr>
              <a:t>10. 2. 2017</a:t>
            </a:fld>
            <a:endParaRPr lang="cs-CZ" dirty="0"/>
          </a:p>
        </p:txBody>
      </p:sp>
      <p:sp>
        <p:nvSpPr>
          <p:cNvPr id="4" name="Zástupný symbol pro obrázek snímku 3"/>
          <p:cNvSpPr>
            <a:spLocks noGrp="1" noRot="1" noChangeAspect="1"/>
          </p:cNvSpPr>
          <p:nvPr>
            <p:ph type="sldImg" idx="2"/>
          </p:nvPr>
        </p:nvSpPr>
        <p:spPr>
          <a:xfrm>
            <a:off x="915988" y="742950"/>
            <a:ext cx="4953000" cy="3714750"/>
          </a:xfrm>
          <a:prstGeom prst="rect">
            <a:avLst/>
          </a:prstGeom>
          <a:noFill/>
          <a:ln w="12700">
            <a:solidFill>
              <a:prstClr val="black"/>
            </a:solidFill>
          </a:ln>
        </p:spPr>
        <p:txBody>
          <a:bodyPr vert="horz" lIns="91916" tIns="45957" rIns="91916" bIns="45957" rtlCol="0" anchor="ctr"/>
          <a:lstStyle/>
          <a:p>
            <a:pPr lvl="0"/>
            <a:endParaRPr lang="cs-CZ" noProof="0" dirty="0"/>
          </a:p>
        </p:txBody>
      </p:sp>
      <p:sp>
        <p:nvSpPr>
          <p:cNvPr id="5" name="Zástupný symbol pro poznámky 4"/>
          <p:cNvSpPr>
            <a:spLocks noGrp="1"/>
          </p:cNvSpPr>
          <p:nvPr>
            <p:ph type="body" sz="quarter" idx="3"/>
          </p:nvPr>
        </p:nvSpPr>
        <p:spPr>
          <a:xfrm>
            <a:off x="677863" y="4705350"/>
            <a:ext cx="5429251" cy="4457700"/>
          </a:xfrm>
          <a:prstGeom prst="rect">
            <a:avLst/>
          </a:prstGeom>
        </p:spPr>
        <p:txBody>
          <a:bodyPr vert="horz" lIns="91916" tIns="45957" rIns="91916" bIns="45957" rtlCol="0">
            <a:normAutofit/>
          </a:bodyPr>
          <a:lstStyle/>
          <a:p>
            <a:pPr lvl="0"/>
            <a:r>
              <a:rPr lang="cs-CZ" noProof="0" smtClean="0"/>
              <a:t>Klepnutím lze upravit styly předlohy textu.</a:t>
            </a:r>
          </a:p>
          <a:p>
            <a:pPr lvl="1"/>
            <a:r>
              <a:rPr lang="cs-CZ" noProof="0" smtClean="0"/>
              <a:t>Druhá úroveň</a:t>
            </a:r>
          </a:p>
          <a:p>
            <a:pPr lvl="2"/>
            <a:r>
              <a:rPr lang="cs-CZ" noProof="0" smtClean="0"/>
              <a:t>Třetí úroveň</a:t>
            </a:r>
          </a:p>
          <a:p>
            <a:pPr lvl="3"/>
            <a:r>
              <a:rPr lang="cs-CZ" noProof="0" smtClean="0"/>
              <a:t>Čtvrtá úroveň</a:t>
            </a:r>
          </a:p>
          <a:p>
            <a:pPr lvl="4"/>
            <a:r>
              <a:rPr lang="cs-CZ" noProof="0" smtClean="0"/>
              <a:t>Pátá úroveň</a:t>
            </a:r>
            <a:endParaRPr lang="cs-CZ" noProof="0"/>
          </a:p>
        </p:txBody>
      </p:sp>
      <p:sp>
        <p:nvSpPr>
          <p:cNvPr id="6" name="Zástupný symbol pro zápatí 5"/>
          <p:cNvSpPr>
            <a:spLocks noGrp="1"/>
          </p:cNvSpPr>
          <p:nvPr>
            <p:ph type="ftr" sz="quarter" idx="4"/>
          </p:nvPr>
        </p:nvSpPr>
        <p:spPr>
          <a:xfrm>
            <a:off x="0" y="9409115"/>
            <a:ext cx="2940050" cy="495300"/>
          </a:xfrm>
          <a:prstGeom prst="rect">
            <a:avLst/>
          </a:prstGeom>
        </p:spPr>
        <p:txBody>
          <a:bodyPr vert="horz" lIns="91916" tIns="45957" rIns="91916" bIns="45957" rtlCol="0" anchor="b"/>
          <a:lstStyle>
            <a:lvl1pPr algn="l" eaLnBrk="1" fontAlgn="auto" hangingPunct="1">
              <a:spcBef>
                <a:spcPts val="0"/>
              </a:spcBef>
              <a:spcAft>
                <a:spcPts val="0"/>
              </a:spcAft>
              <a:defRPr sz="1200">
                <a:latin typeface="+mn-lt"/>
                <a:cs typeface="+mn-cs"/>
              </a:defRPr>
            </a:lvl1pPr>
          </a:lstStyle>
          <a:p>
            <a:pPr>
              <a:defRPr/>
            </a:pPr>
            <a:endParaRPr lang="cs-CZ"/>
          </a:p>
        </p:txBody>
      </p:sp>
      <p:sp>
        <p:nvSpPr>
          <p:cNvPr id="7" name="Zástupný symbol pro číslo snímku 6"/>
          <p:cNvSpPr>
            <a:spLocks noGrp="1"/>
          </p:cNvSpPr>
          <p:nvPr>
            <p:ph type="sldNum" sz="quarter" idx="5"/>
          </p:nvPr>
        </p:nvSpPr>
        <p:spPr>
          <a:xfrm>
            <a:off x="3843341" y="9409115"/>
            <a:ext cx="2940050" cy="495300"/>
          </a:xfrm>
          <a:prstGeom prst="rect">
            <a:avLst/>
          </a:prstGeom>
        </p:spPr>
        <p:txBody>
          <a:bodyPr vert="horz" wrap="square" lIns="91916" tIns="45957" rIns="91916" bIns="45957" numCol="1" anchor="b" anchorCtr="0" compatLnSpc="1">
            <a:prstTxWarp prst="textNoShape">
              <a:avLst/>
            </a:prstTxWarp>
          </a:bodyPr>
          <a:lstStyle>
            <a:lvl1pPr algn="r" eaLnBrk="1" hangingPunct="1">
              <a:defRPr sz="1200">
                <a:latin typeface="Calibri" panose="020F0502020204030204" pitchFamily="34" charset="0"/>
                <a:cs typeface="Arial" panose="020B0604020202020204" pitchFamily="34" charset="0"/>
              </a:defRPr>
            </a:lvl1pPr>
          </a:lstStyle>
          <a:p>
            <a:pPr>
              <a:defRPr/>
            </a:pPr>
            <a:fld id="{39D9B679-6024-4947-8806-3DA92CC06C51}" type="slidenum">
              <a:rPr lang="cs-CZ"/>
              <a:pPr>
                <a:defRPr/>
              </a:pPr>
              <a:t>‹#›</a:t>
            </a:fld>
            <a:endParaRPr lang="cs-CZ"/>
          </a:p>
        </p:txBody>
      </p:sp>
    </p:spTree>
    <p:extLst>
      <p:ext uri="{BB962C8B-B14F-4D97-AF65-F5344CB8AC3E}">
        <p14:creationId xmlns:p14="http://schemas.microsoft.com/office/powerpoint/2010/main" val="264446588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dirty="0" smtClean="0"/>
          </a:p>
        </p:txBody>
      </p:sp>
      <p:sp>
        <p:nvSpPr>
          <p:cNvPr id="593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6810" indent="-287234">
              <a:defRPr>
                <a:solidFill>
                  <a:schemeClr val="tx1"/>
                </a:solidFill>
                <a:latin typeface="Arial" panose="020B0604020202020204" pitchFamily="34" charset="0"/>
                <a:cs typeface="Arial" panose="020B0604020202020204" pitchFamily="34" charset="0"/>
              </a:defRPr>
            </a:lvl2pPr>
            <a:lvl3pPr marL="1148939" indent="-229789">
              <a:defRPr>
                <a:solidFill>
                  <a:schemeClr val="tx1"/>
                </a:solidFill>
                <a:latin typeface="Arial" panose="020B0604020202020204" pitchFamily="34" charset="0"/>
                <a:cs typeface="Arial" panose="020B0604020202020204" pitchFamily="34" charset="0"/>
              </a:defRPr>
            </a:lvl3pPr>
            <a:lvl4pPr marL="1608514" indent="-229789">
              <a:defRPr>
                <a:solidFill>
                  <a:schemeClr val="tx1"/>
                </a:solidFill>
                <a:latin typeface="Arial" panose="020B0604020202020204" pitchFamily="34" charset="0"/>
                <a:cs typeface="Arial" panose="020B0604020202020204" pitchFamily="34" charset="0"/>
              </a:defRPr>
            </a:lvl4pPr>
            <a:lvl5pPr marL="2068090" indent="-229789">
              <a:defRPr>
                <a:solidFill>
                  <a:schemeClr val="tx1"/>
                </a:solidFill>
                <a:latin typeface="Arial" panose="020B0604020202020204" pitchFamily="34" charset="0"/>
                <a:cs typeface="Arial" panose="020B0604020202020204" pitchFamily="34" charset="0"/>
              </a:defRPr>
            </a:lvl5pPr>
            <a:lvl6pPr marL="2527665" indent="-2297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87241" indent="-2297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46817" indent="-2297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06392" indent="-22978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331E434-75DE-4600-B196-8806A5D27C3E}" type="slidenum">
              <a:rPr lang="cs-CZ" smtClean="0">
                <a:latin typeface="Calibri" panose="020F0502020204030204" pitchFamily="34" charset="0"/>
              </a:rPr>
              <a:pPr/>
              <a:t>1</a:t>
            </a:fld>
            <a:endParaRPr lang="cs-CZ" smtClean="0">
              <a:latin typeface="Calibri" panose="020F0502020204030204" pitchFamily="34" charset="0"/>
            </a:endParaRPr>
          </a:p>
        </p:txBody>
      </p:sp>
    </p:spTree>
    <p:extLst>
      <p:ext uri="{BB962C8B-B14F-4D97-AF65-F5344CB8AC3E}">
        <p14:creationId xmlns:p14="http://schemas.microsoft.com/office/powerpoint/2010/main" val="2930932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smtClean="0"/>
          </a:p>
        </p:txBody>
      </p:sp>
      <p:sp>
        <p:nvSpPr>
          <p:cNvPr id="849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6888" indent="-287264">
              <a:spcBef>
                <a:spcPct val="30000"/>
              </a:spcBef>
              <a:defRPr sz="1200">
                <a:solidFill>
                  <a:schemeClr val="tx1"/>
                </a:solidFill>
                <a:latin typeface="Calibri" panose="020F0502020204030204" pitchFamily="34" charset="0"/>
              </a:defRPr>
            </a:lvl2pPr>
            <a:lvl3pPr marL="1149058" indent="-229812">
              <a:spcBef>
                <a:spcPct val="30000"/>
              </a:spcBef>
              <a:defRPr sz="1200">
                <a:solidFill>
                  <a:schemeClr val="tx1"/>
                </a:solidFill>
                <a:latin typeface="Calibri" panose="020F0502020204030204" pitchFamily="34" charset="0"/>
              </a:defRPr>
            </a:lvl3pPr>
            <a:lvl4pPr marL="1608681" indent="-229812">
              <a:spcBef>
                <a:spcPct val="30000"/>
              </a:spcBef>
              <a:defRPr sz="1200">
                <a:solidFill>
                  <a:schemeClr val="tx1"/>
                </a:solidFill>
                <a:latin typeface="Calibri" panose="020F0502020204030204" pitchFamily="34" charset="0"/>
              </a:defRPr>
            </a:lvl4pPr>
            <a:lvl5pPr marL="2068304" indent="-229812">
              <a:spcBef>
                <a:spcPct val="30000"/>
              </a:spcBef>
              <a:defRPr sz="1200">
                <a:solidFill>
                  <a:schemeClr val="tx1"/>
                </a:solidFill>
                <a:latin typeface="Calibri" panose="020F0502020204030204" pitchFamily="34" charset="0"/>
              </a:defRPr>
            </a:lvl5pPr>
            <a:lvl6pPr marL="2527927" indent="-229812" eaLnBrk="0" fontAlgn="base" hangingPunct="0">
              <a:spcBef>
                <a:spcPct val="30000"/>
              </a:spcBef>
              <a:spcAft>
                <a:spcPct val="0"/>
              </a:spcAft>
              <a:defRPr sz="1200">
                <a:solidFill>
                  <a:schemeClr val="tx1"/>
                </a:solidFill>
                <a:latin typeface="Calibri" panose="020F0502020204030204" pitchFamily="34" charset="0"/>
              </a:defRPr>
            </a:lvl6pPr>
            <a:lvl7pPr marL="2987551" indent="-229812" eaLnBrk="0" fontAlgn="base" hangingPunct="0">
              <a:spcBef>
                <a:spcPct val="30000"/>
              </a:spcBef>
              <a:spcAft>
                <a:spcPct val="0"/>
              </a:spcAft>
              <a:defRPr sz="1200">
                <a:solidFill>
                  <a:schemeClr val="tx1"/>
                </a:solidFill>
                <a:latin typeface="Calibri" panose="020F0502020204030204" pitchFamily="34" charset="0"/>
              </a:defRPr>
            </a:lvl7pPr>
            <a:lvl8pPr marL="3447174" indent="-229812" eaLnBrk="0" fontAlgn="base" hangingPunct="0">
              <a:spcBef>
                <a:spcPct val="30000"/>
              </a:spcBef>
              <a:spcAft>
                <a:spcPct val="0"/>
              </a:spcAft>
              <a:defRPr sz="1200">
                <a:solidFill>
                  <a:schemeClr val="tx1"/>
                </a:solidFill>
                <a:latin typeface="Calibri" panose="020F0502020204030204" pitchFamily="34" charset="0"/>
              </a:defRPr>
            </a:lvl8pPr>
            <a:lvl9pPr marL="3906797" indent="-22981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53F8B7-33DB-4F91-9CE6-6E5F8144550A}" type="slidenum">
              <a:rPr lang="cs-CZ" smtClean="0"/>
              <a:pPr>
                <a:spcBef>
                  <a:spcPct val="0"/>
                </a:spcBef>
              </a:pPr>
              <a:t>23</a:t>
            </a:fld>
            <a:endParaRPr lang="cs-CZ" smtClean="0"/>
          </a:p>
        </p:txBody>
      </p:sp>
    </p:spTree>
    <p:extLst>
      <p:ext uri="{BB962C8B-B14F-4D97-AF65-F5344CB8AC3E}">
        <p14:creationId xmlns:p14="http://schemas.microsoft.com/office/powerpoint/2010/main" val="36139689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smtClean="0"/>
          </a:p>
        </p:txBody>
      </p:sp>
      <p:sp>
        <p:nvSpPr>
          <p:cNvPr id="849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6888" indent="-287264">
              <a:spcBef>
                <a:spcPct val="30000"/>
              </a:spcBef>
              <a:defRPr sz="1200">
                <a:solidFill>
                  <a:schemeClr val="tx1"/>
                </a:solidFill>
                <a:latin typeface="Calibri" panose="020F0502020204030204" pitchFamily="34" charset="0"/>
              </a:defRPr>
            </a:lvl2pPr>
            <a:lvl3pPr marL="1149058" indent="-229812">
              <a:spcBef>
                <a:spcPct val="30000"/>
              </a:spcBef>
              <a:defRPr sz="1200">
                <a:solidFill>
                  <a:schemeClr val="tx1"/>
                </a:solidFill>
                <a:latin typeface="Calibri" panose="020F0502020204030204" pitchFamily="34" charset="0"/>
              </a:defRPr>
            </a:lvl3pPr>
            <a:lvl4pPr marL="1608681" indent="-229812">
              <a:spcBef>
                <a:spcPct val="30000"/>
              </a:spcBef>
              <a:defRPr sz="1200">
                <a:solidFill>
                  <a:schemeClr val="tx1"/>
                </a:solidFill>
                <a:latin typeface="Calibri" panose="020F0502020204030204" pitchFamily="34" charset="0"/>
              </a:defRPr>
            </a:lvl4pPr>
            <a:lvl5pPr marL="2068304" indent="-229812">
              <a:spcBef>
                <a:spcPct val="30000"/>
              </a:spcBef>
              <a:defRPr sz="1200">
                <a:solidFill>
                  <a:schemeClr val="tx1"/>
                </a:solidFill>
                <a:latin typeface="Calibri" panose="020F0502020204030204" pitchFamily="34" charset="0"/>
              </a:defRPr>
            </a:lvl5pPr>
            <a:lvl6pPr marL="2527927" indent="-229812" eaLnBrk="0" fontAlgn="base" hangingPunct="0">
              <a:spcBef>
                <a:spcPct val="30000"/>
              </a:spcBef>
              <a:spcAft>
                <a:spcPct val="0"/>
              </a:spcAft>
              <a:defRPr sz="1200">
                <a:solidFill>
                  <a:schemeClr val="tx1"/>
                </a:solidFill>
                <a:latin typeface="Calibri" panose="020F0502020204030204" pitchFamily="34" charset="0"/>
              </a:defRPr>
            </a:lvl6pPr>
            <a:lvl7pPr marL="2987551" indent="-229812" eaLnBrk="0" fontAlgn="base" hangingPunct="0">
              <a:spcBef>
                <a:spcPct val="30000"/>
              </a:spcBef>
              <a:spcAft>
                <a:spcPct val="0"/>
              </a:spcAft>
              <a:defRPr sz="1200">
                <a:solidFill>
                  <a:schemeClr val="tx1"/>
                </a:solidFill>
                <a:latin typeface="Calibri" panose="020F0502020204030204" pitchFamily="34" charset="0"/>
              </a:defRPr>
            </a:lvl7pPr>
            <a:lvl8pPr marL="3447174" indent="-229812" eaLnBrk="0" fontAlgn="base" hangingPunct="0">
              <a:spcBef>
                <a:spcPct val="30000"/>
              </a:spcBef>
              <a:spcAft>
                <a:spcPct val="0"/>
              </a:spcAft>
              <a:defRPr sz="1200">
                <a:solidFill>
                  <a:schemeClr val="tx1"/>
                </a:solidFill>
                <a:latin typeface="Calibri" panose="020F0502020204030204" pitchFamily="34" charset="0"/>
              </a:defRPr>
            </a:lvl8pPr>
            <a:lvl9pPr marL="3906797" indent="-22981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53F8B7-33DB-4F91-9CE6-6E5F8144550A}" type="slidenum">
              <a:rPr lang="cs-CZ" smtClean="0"/>
              <a:pPr>
                <a:spcBef>
                  <a:spcPct val="0"/>
                </a:spcBef>
              </a:pPr>
              <a:t>25</a:t>
            </a:fld>
            <a:endParaRPr lang="cs-CZ" smtClean="0"/>
          </a:p>
        </p:txBody>
      </p:sp>
    </p:spTree>
    <p:extLst>
      <p:ext uri="{BB962C8B-B14F-4D97-AF65-F5344CB8AC3E}">
        <p14:creationId xmlns:p14="http://schemas.microsoft.com/office/powerpoint/2010/main" val="4220431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58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mtClean="0"/>
          </a:p>
        </p:txBody>
      </p:sp>
      <p:sp>
        <p:nvSpPr>
          <p:cNvPr id="165892" name="Zástupný symbol pro číslo snímku 3"/>
          <p:cNvSpPr>
            <a:spLocks noGrp="1"/>
          </p:cNvSpPr>
          <p:nvPr>
            <p:ph type="sldNum" sz="quarter" idx="5"/>
          </p:nvPr>
        </p:nvSpPr>
        <p:spPr bwMode="auto">
          <a:noFill/>
          <a:ln>
            <a:miter lim="800000"/>
            <a:headEnd/>
            <a:tailEnd/>
          </a:ln>
        </p:spPr>
        <p:txBody>
          <a:bodyPr/>
          <a:lstStyle/>
          <a:p>
            <a:fld id="{9FE0A57F-91FA-4091-93D6-117749139813}" type="slidenum">
              <a:rPr lang="cs-CZ" smtClean="0">
                <a:cs typeface="Arial" charset="0"/>
              </a:rPr>
              <a:pPr/>
              <a:t>26</a:t>
            </a:fld>
            <a:endParaRPr lang="cs-CZ" smtClean="0">
              <a:cs typeface="Arial" charset="0"/>
            </a:endParaRPr>
          </a:p>
        </p:txBody>
      </p:sp>
    </p:spTree>
    <p:extLst>
      <p:ext uri="{BB962C8B-B14F-4D97-AF65-F5344CB8AC3E}">
        <p14:creationId xmlns:p14="http://schemas.microsoft.com/office/powerpoint/2010/main" val="15662949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58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mtClean="0"/>
          </a:p>
        </p:txBody>
      </p:sp>
      <p:sp>
        <p:nvSpPr>
          <p:cNvPr id="165892" name="Zástupný symbol pro číslo snímku 3"/>
          <p:cNvSpPr>
            <a:spLocks noGrp="1"/>
          </p:cNvSpPr>
          <p:nvPr>
            <p:ph type="sldNum" sz="quarter" idx="5"/>
          </p:nvPr>
        </p:nvSpPr>
        <p:spPr bwMode="auto">
          <a:noFill/>
          <a:ln>
            <a:miter lim="800000"/>
            <a:headEnd/>
            <a:tailEnd/>
          </a:ln>
        </p:spPr>
        <p:txBody>
          <a:bodyPr/>
          <a:lstStyle/>
          <a:p>
            <a:fld id="{9FE0A57F-91FA-4091-93D6-117749139813}" type="slidenum">
              <a:rPr lang="cs-CZ" smtClean="0">
                <a:cs typeface="Arial" charset="0"/>
              </a:rPr>
              <a:pPr/>
              <a:t>27</a:t>
            </a:fld>
            <a:endParaRPr lang="cs-CZ" smtClean="0">
              <a:cs typeface="Arial" charset="0"/>
            </a:endParaRPr>
          </a:p>
        </p:txBody>
      </p:sp>
    </p:spTree>
    <p:extLst>
      <p:ext uri="{BB962C8B-B14F-4D97-AF65-F5344CB8AC3E}">
        <p14:creationId xmlns:p14="http://schemas.microsoft.com/office/powerpoint/2010/main" val="23189370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39D9B679-6024-4947-8806-3DA92CC06C51}" type="slidenum">
              <a:rPr lang="cs-CZ" smtClean="0"/>
              <a:pPr>
                <a:defRPr/>
              </a:pPr>
              <a:t>29</a:t>
            </a:fld>
            <a:endParaRPr lang="cs-CZ"/>
          </a:p>
        </p:txBody>
      </p:sp>
    </p:spTree>
    <p:extLst>
      <p:ext uri="{BB962C8B-B14F-4D97-AF65-F5344CB8AC3E}">
        <p14:creationId xmlns:p14="http://schemas.microsoft.com/office/powerpoint/2010/main" val="3061301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a:xfrm>
            <a:off x="1371600" y="1143000"/>
            <a:ext cx="4114800" cy="3086100"/>
          </a:xfrm>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39D9B679-6024-4947-8806-3DA92CC06C51}" type="slidenum">
              <a:rPr lang="cs-CZ" smtClean="0"/>
              <a:pPr>
                <a:defRPr/>
              </a:pPr>
              <a:t>32</a:t>
            </a:fld>
            <a:endParaRPr lang="cs-CZ"/>
          </a:p>
        </p:txBody>
      </p:sp>
    </p:spTree>
    <p:extLst>
      <p:ext uri="{BB962C8B-B14F-4D97-AF65-F5344CB8AC3E}">
        <p14:creationId xmlns:p14="http://schemas.microsoft.com/office/powerpoint/2010/main" val="24703002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39D9B679-6024-4947-8806-3DA92CC06C51}" type="slidenum">
              <a:rPr lang="cs-CZ" smtClean="0"/>
              <a:pPr>
                <a:defRPr/>
              </a:pPr>
              <a:t>34</a:t>
            </a:fld>
            <a:endParaRPr lang="cs-CZ"/>
          </a:p>
        </p:txBody>
      </p:sp>
    </p:spTree>
    <p:extLst>
      <p:ext uri="{BB962C8B-B14F-4D97-AF65-F5344CB8AC3E}">
        <p14:creationId xmlns:p14="http://schemas.microsoft.com/office/powerpoint/2010/main" val="7739077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pPr>
              <a:defRPr/>
            </a:pPr>
            <a:fld id="{39D9B679-6024-4947-8806-3DA92CC06C51}" type="slidenum">
              <a:rPr lang="cs-CZ" smtClean="0"/>
              <a:pPr>
                <a:defRPr/>
              </a:pPr>
              <a:t>35</a:t>
            </a:fld>
            <a:endParaRPr lang="cs-CZ"/>
          </a:p>
        </p:txBody>
      </p:sp>
    </p:spTree>
    <p:extLst>
      <p:ext uri="{BB962C8B-B14F-4D97-AF65-F5344CB8AC3E}">
        <p14:creationId xmlns:p14="http://schemas.microsoft.com/office/powerpoint/2010/main" val="15787559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defRPr/>
            </a:pPr>
            <a:fld id="{39D9B679-6024-4947-8806-3DA92CC06C51}" type="slidenum">
              <a:rPr lang="cs-CZ" smtClean="0"/>
              <a:pPr>
                <a:defRPr/>
              </a:pPr>
              <a:t>2</a:t>
            </a:fld>
            <a:endParaRPr lang="cs-CZ"/>
          </a:p>
        </p:txBody>
      </p:sp>
    </p:spTree>
    <p:extLst>
      <p:ext uri="{BB962C8B-B14F-4D97-AF65-F5344CB8AC3E}">
        <p14:creationId xmlns:p14="http://schemas.microsoft.com/office/powerpoint/2010/main" val="10814291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39D9B679-6024-4947-8806-3DA92CC06C51}" type="slidenum">
              <a:rPr lang="cs-CZ" smtClean="0"/>
              <a:pPr>
                <a:defRPr/>
              </a:pPr>
              <a:t>14</a:t>
            </a:fld>
            <a:endParaRPr lang="cs-CZ"/>
          </a:p>
        </p:txBody>
      </p:sp>
    </p:spTree>
    <p:extLst>
      <p:ext uri="{BB962C8B-B14F-4D97-AF65-F5344CB8AC3E}">
        <p14:creationId xmlns:p14="http://schemas.microsoft.com/office/powerpoint/2010/main" val="1612694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Zástupný symbol pro obrázek snímku 1"/>
          <p:cNvSpPr>
            <a:spLocks noGrp="1" noRot="1" noChangeAspect="1" noTextEdit="1"/>
          </p:cNvSpPr>
          <p:nvPr>
            <p:ph type="sldImg"/>
          </p:nvPr>
        </p:nvSpPr>
        <p:spPr bwMode="auto">
          <a:noFill/>
          <a:ln>
            <a:solidFill>
              <a:srgbClr val="000000"/>
            </a:solidFill>
            <a:miter lim="800000"/>
            <a:headEnd/>
            <a:tailEnd/>
          </a:ln>
        </p:spPr>
      </p:sp>
      <p:sp>
        <p:nvSpPr>
          <p:cNvPr id="165891" name="Zástupný symbol pro poznámky 2"/>
          <p:cNvSpPr>
            <a:spLocks noGrp="1"/>
          </p:cNvSpPr>
          <p:nvPr>
            <p:ph type="body" idx="1"/>
          </p:nvPr>
        </p:nvSpPr>
        <p:spPr bwMode="auto">
          <a:noFill/>
        </p:spPr>
        <p:txBody>
          <a:bodyPr wrap="square" numCol="1" anchor="t" anchorCtr="0" compatLnSpc="1">
            <a:prstTxWarp prst="textNoShape">
              <a:avLst/>
            </a:prstTxWarp>
          </a:bodyPr>
          <a:lstStyle/>
          <a:p>
            <a:endParaRPr lang="cs-CZ" smtClean="0"/>
          </a:p>
        </p:txBody>
      </p:sp>
      <p:sp>
        <p:nvSpPr>
          <p:cNvPr id="165892" name="Zástupný symbol pro číslo snímku 3"/>
          <p:cNvSpPr>
            <a:spLocks noGrp="1"/>
          </p:cNvSpPr>
          <p:nvPr>
            <p:ph type="sldNum" sz="quarter" idx="5"/>
          </p:nvPr>
        </p:nvSpPr>
        <p:spPr bwMode="auto">
          <a:noFill/>
          <a:ln>
            <a:miter lim="800000"/>
            <a:headEnd/>
            <a:tailEnd/>
          </a:ln>
        </p:spPr>
        <p:txBody>
          <a:bodyPr/>
          <a:lstStyle/>
          <a:p>
            <a:fld id="{9FE0A57F-91FA-4091-93D6-117749139813}" type="slidenum">
              <a:rPr lang="cs-CZ" smtClean="0">
                <a:cs typeface="Arial" charset="0"/>
              </a:rPr>
              <a:pPr/>
              <a:t>16</a:t>
            </a:fld>
            <a:endParaRPr lang="cs-CZ" smtClean="0">
              <a:cs typeface="Arial" charset="0"/>
            </a:endParaRPr>
          </a:p>
        </p:txBody>
      </p:sp>
    </p:spTree>
    <p:extLst>
      <p:ext uri="{BB962C8B-B14F-4D97-AF65-F5344CB8AC3E}">
        <p14:creationId xmlns:p14="http://schemas.microsoft.com/office/powerpoint/2010/main" val="25367039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smtClean="0"/>
          </a:p>
        </p:txBody>
      </p:sp>
      <p:sp>
        <p:nvSpPr>
          <p:cNvPr id="849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6888" indent="-287264">
              <a:spcBef>
                <a:spcPct val="30000"/>
              </a:spcBef>
              <a:defRPr sz="1200">
                <a:solidFill>
                  <a:schemeClr val="tx1"/>
                </a:solidFill>
                <a:latin typeface="Calibri" panose="020F0502020204030204" pitchFamily="34" charset="0"/>
              </a:defRPr>
            </a:lvl2pPr>
            <a:lvl3pPr marL="1149058" indent="-229812">
              <a:spcBef>
                <a:spcPct val="30000"/>
              </a:spcBef>
              <a:defRPr sz="1200">
                <a:solidFill>
                  <a:schemeClr val="tx1"/>
                </a:solidFill>
                <a:latin typeface="Calibri" panose="020F0502020204030204" pitchFamily="34" charset="0"/>
              </a:defRPr>
            </a:lvl3pPr>
            <a:lvl4pPr marL="1608681" indent="-229812">
              <a:spcBef>
                <a:spcPct val="30000"/>
              </a:spcBef>
              <a:defRPr sz="1200">
                <a:solidFill>
                  <a:schemeClr val="tx1"/>
                </a:solidFill>
                <a:latin typeface="Calibri" panose="020F0502020204030204" pitchFamily="34" charset="0"/>
              </a:defRPr>
            </a:lvl4pPr>
            <a:lvl5pPr marL="2068304" indent="-229812">
              <a:spcBef>
                <a:spcPct val="30000"/>
              </a:spcBef>
              <a:defRPr sz="1200">
                <a:solidFill>
                  <a:schemeClr val="tx1"/>
                </a:solidFill>
                <a:latin typeface="Calibri" panose="020F0502020204030204" pitchFamily="34" charset="0"/>
              </a:defRPr>
            </a:lvl5pPr>
            <a:lvl6pPr marL="2527927" indent="-229812" eaLnBrk="0" fontAlgn="base" hangingPunct="0">
              <a:spcBef>
                <a:spcPct val="30000"/>
              </a:spcBef>
              <a:spcAft>
                <a:spcPct val="0"/>
              </a:spcAft>
              <a:defRPr sz="1200">
                <a:solidFill>
                  <a:schemeClr val="tx1"/>
                </a:solidFill>
                <a:latin typeface="Calibri" panose="020F0502020204030204" pitchFamily="34" charset="0"/>
              </a:defRPr>
            </a:lvl6pPr>
            <a:lvl7pPr marL="2987551" indent="-229812" eaLnBrk="0" fontAlgn="base" hangingPunct="0">
              <a:spcBef>
                <a:spcPct val="30000"/>
              </a:spcBef>
              <a:spcAft>
                <a:spcPct val="0"/>
              </a:spcAft>
              <a:defRPr sz="1200">
                <a:solidFill>
                  <a:schemeClr val="tx1"/>
                </a:solidFill>
                <a:latin typeface="Calibri" panose="020F0502020204030204" pitchFamily="34" charset="0"/>
              </a:defRPr>
            </a:lvl7pPr>
            <a:lvl8pPr marL="3447174" indent="-229812" eaLnBrk="0" fontAlgn="base" hangingPunct="0">
              <a:spcBef>
                <a:spcPct val="30000"/>
              </a:spcBef>
              <a:spcAft>
                <a:spcPct val="0"/>
              </a:spcAft>
              <a:defRPr sz="1200">
                <a:solidFill>
                  <a:schemeClr val="tx1"/>
                </a:solidFill>
                <a:latin typeface="Calibri" panose="020F0502020204030204" pitchFamily="34" charset="0"/>
              </a:defRPr>
            </a:lvl8pPr>
            <a:lvl9pPr marL="3906797" indent="-22981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53F8B7-33DB-4F91-9CE6-6E5F8144550A}" type="slidenum">
              <a:rPr lang="cs-CZ" smtClean="0"/>
              <a:pPr>
                <a:spcBef>
                  <a:spcPct val="0"/>
                </a:spcBef>
              </a:pPr>
              <a:t>18</a:t>
            </a:fld>
            <a:endParaRPr lang="cs-CZ" smtClean="0"/>
          </a:p>
        </p:txBody>
      </p:sp>
    </p:spTree>
    <p:extLst>
      <p:ext uri="{BB962C8B-B14F-4D97-AF65-F5344CB8AC3E}">
        <p14:creationId xmlns:p14="http://schemas.microsoft.com/office/powerpoint/2010/main" val="2630222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smtClean="0"/>
          </a:p>
        </p:txBody>
      </p:sp>
      <p:sp>
        <p:nvSpPr>
          <p:cNvPr id="849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6888" indent="-287264">
              <a:spcBef>
                <a:spcPct val="30000"/>
              </a:spcBef>
              <a:defRPr sz="1200">
                <a:solidFill>
                  <a:schemeClr val="tx1"/>
                </a:solidFill>
                <a:latin typeface="Calibri" panose="020F0502020204030204" pitchFamily="34" charset="0"/>
              </a:defRPr>
            </a:lvl2pPr>
            <a:lvl3pPr marL="1149058" indent="-229812">
              <a:spcBef>
                <a:spcPct val="30000"/>
              </a:spcBef>
              <a:defRPr sz="1200">
                <a:solidFill>
                  <a:schemeClr val="tx1"/>
                </a:solidFill>
                <a:latin typeface="Calibri" panose="020F0502020204030204" pitchFamily="34" charset="0"/>
              </a:defRPr>
            </a:lvl3pPr>
            <a:lvl4pPr marL="1608681" indent="-229812">
              <a:spcBef>
                <a:spcPct val="30000"/>
              </a:spcBef>
              <a:defRPr sz="1200">
                <a:solidFill>
                  <a:schemeClr val="tx1"/>
                </a:solidFill>
                <a:latin typeface="Calibri" panose="020F0502020204030204" pitchFamily="34" charset="0"/>
              </a:defRPr>
            </a:lvl4pPr>
            <a:lvl5pPr marL="2068304" indent="-229812">
              <a:spcBef>
                <a:spcPct val="30000"/>
              </a:spcBef>
              <a:defRPr sz="1200">
                <a:solidFill>
                  <a:schemeClr val="tx1"/>
                </a:solidFill>
                <a:latin typeface="Calibri" panose="020F0502020204030204" pitchFamily="34" charset="0"/>
              </a:defRPr>
            </a:lvl5pPr>
            <a:lvl6pPr marL="2527927" indent="-229812" eaLnBrk="0" fontAlgn="base" hangingPunct="0">
              <a:spcBef>
                <a:spcPct val="30000"/>
              </a:spcBef>
              <a:spcAft>
                <a:spcPct val="0"/>
              </a:spcAft>
              <a:defRPr sz="1200">
                <a:solidFill>
                  <a:schemeClr val="tx1"/>
                </a:solidFill>
                <a:latin typeface="Calibri" panose="020F0502020204030204" pitchFamily="34" charset="0"/>
              </a:defRPr>
            </a:lvl6pPr>
            <a:lvl7pPr marL="2987551" indent="-229812" eaLnBrk="0" fontAlgn="base" hangingPunct="0">
              <a:spcBef>
                <a:spcPct val="30000"/>
              </a:spcBef>
              <a:spcAft>
                <a:spcPct val="0"/>
              </a:spcAft>
              <a:defRPr sz="1200">
                <a:solidFill>
                  <a:schemeClr val="tx1"/>
                </a:solidFill>
                <a:latin typeface="Calibri" panose="020F0502020204030204" pitchFamily="34" charset="0"/>
              </a:defRPr>
            </a:lvl7pPr>
            <a:lvl8pPr marL="3447174" indent="-229812" eaLnBrk="0" fontAlgn="base" hangingPunct="0">
              <a:spcBef>
                <a:spcPct val="30000"/>
              </a:spcBef>
              <a:spcAft>
                <a:spcPct val="0"/>
              </a:spcAft>
              <a:defRPr sz="1200">
                <a:solidFill>
                  <a:schemeClr val="tx1"/>
                </a:solidFill>
                <a:latin typeface="Calibri" panose="020F0502020204030204" pitchFamily="34" charset="0"/>
              </a:defRPr>
            </a:lvl8pPr>
            <a:lvl9pPr marL="3906797" indent="-22981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53F8B7-33DB-4F91-9CE6-6E5F8144550A}" type="slidenum">
              <a:rPr lang="cs-CZ" smtClean="0"/>
              <a:pPr>
                <a:spcBef>
                  <a:spcPct val="0"/>
                </a:spcBef>
              </a:pPr>
              <a:t>19</a:t>
            </a:fld>
            <a:endParaRPr lang="cs-CZ" smtClean="0"/>
          </a:p>
        </p:txBody>
      </p:sp>
    </p:spTree>
    <p:extLst>
      <p:ext uri="{BB962C8B-B14F-4D97-AF65-F5344CB8AC3E}">
        <p14:creationId xmlns:p14="http://schemas.microsoft.com/office/powerpoint/2010/main" val="162494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smtClean="0"/>
          </a:p>
        </p:txBody>
      </p:sp>
      <p:sp>
        <p:nvSpPr>
          <p:cNvPr id="849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6888" indent="-287264">
              <a:spcBef>
                <a:spcPct val="30000"/>
              </a:spcBef>
              <a:defRPr sz="1200">
                <a:solidFill>
                  <a:schemeClr val="tx1"/>
                </a:solidFill>
                <a:latin typeface="Calibri" panose="020F0502020204030204" pitchFamily="34" charset="0"/>
              </a:defRPr>
            </a:lvl2pPr>
            <a:lvl3pPr marL="1149058" indent="-229812">
              <a:spcBef>
                <a:spcPct val="30000"/>
              </a:spcBef>
              <a:defRPr sz="1200">
                <a:solidFill>
                  <a:schemeClr val="tx1"/>
                </a:solidFill>
                <a:latin typeface="Calibri" panose="020F0502020204030204" pitchFamily="34" charset="0"/>
              </a:defRPr>
            </a:lvl3pPr>
            <a:lvl4pPr marL="1608681" indent="-229812">
              <a:spcBef>
                <a:spcPct val="30000"/>
              </a:spcBef>
              <a:defRPr sz="1200">
                <a:solidFill>
                  <a:schemeClr val="tx1"/>
                </a:solidFill>
                <a:latin typeface="Calibri" panose="020F0502020204030204" pitchFamily="34" charset="0"/>
              </a:defRPr>
            </a:lvl4pPr>
            <a:lvl5pPr marL="2068304" indent="-229812">
              <a:spcBef>
                <a:spcPct val="30000"/>
              </a:spcBef>
              <a:defRPr sz="1200">
                <a:solidFill>
                  <a:schemeClr val="tx1"/>
                </a:solidFill>
                <a:latin typeface="Calibri" panose="020F0502020204030204" pitchFamily="34" charset="0"/>
              </a:defRPr>
            </a:lvl5pPr>
            <a:lvl6pPr marL="2527927" indent="-229812" eaLnBrk="0" fontAlgn="base" hangingPunct="0">
              <a:spcBef>
                <a:spcPct val="30000"/>
              </a:spcBef>
              <a:spcAft>
                <a:spcPct val="0"/>
              </a:spcAft>
              <a:defRPr sz="1200">
                <a:solidFill>
                  <a:schemeClr val="tx1"/>
                </a:solidFill>
                <a:latin typeface="Calibri" panose="020F0502020204030204" pitchFamily="34" charset="0"/>
              </a:defRPr>
            </a:lvl6pPr>
            <a:lvl7pPr marL="2987551" indent="-229812" eaLnBrk="0" fontAlgn="base" hangingPunct="0">
              <a:spcBef>
                <a:spcPct val="30000"/>
              </a:spcBef>
              <a:spcAft>
                <a:spcPct val="0"/>
              </a:spcAft>
              <a:defRPr sz="1200">
                <a:solidFill>
                  <a:schemeClr val="tx1"/>
                </a:solidFill>
                <a:latin typeface="Calibri" panose="020F0502020204030204" pitchFamily="34" charset="0"/>
              </a:defRPr>
            </a:lvl7pPr>
            <a:lvl8pPr marL="3447174" indent="-229812" eaLnBrk="0" fontAlgn="base" hangingPunct="0">
              <a:spcBef>
                <a:spcPct val="30000"/>
              </a:spcBef>
              <a:spcAft>
                <a:spcPct val="0"/>
              </a:spcAft>
              <a:defRPr sz="1200">
                <a:solidFill>
                  <a:schemeClr val="tx1"/>
                </a:solidFill>
                <a:latin typeface="Calibri" panose="020F0502020204030204" pitchFamily="34" charset="0"/>
              </a:defRPr>
            </a:lvl8pPr>
            <a:lvl9pPr marL="3906797" indent="-22981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53F8B7-33DB-4F91-9CE6-6E5F8144550A}" type="slidenum">
              <a:rPr lang="cs-CZ" smtClean="0"/>
              <a:pPr>
                <a:spcBef>
                  <a:spcPct val="0"/>
                </a:spcBef>
              </a:pPr>
              <a:t>20</a:t>
            </a:fld>
            <a:endParaRPr lang="cs-CZ" smtClean="0"/>
          </a:p>
        </p:txBody>
      </p:sp>
    </p:spTree>
    <p:extLst>
      <p:ext uri="{BB962C8B-B14F-4D97-AF65-F5344CB8AC3E}">
        <p14:creationId xmlns:p14="http://schemas.microsoft.com/office/powerpoint/2010/main" val="2405920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pPr>
              <a:defRPr/>
            </a:pPr>
            <a:fld id="{39D9B679-6024-4947-8806-3DA92CC06C51}" type="slidenum">
              <a:rPr lang="cs-CZ" smtClean="0"/>
              <a:pPr>
                <a:defRPr/>
              </a:pPr>
              <a:t>21</a:t>
            </a:fld>
            <a:endParaRPr lang="cs-CZ"/>
          </a:p>
        </p:txBody>
      </p:sp>
    </p:spTree>
    <p:extLst>
      <p:ext uri="{BB962C8B-B14F-4D97-AF65-F5344CB8AC3E}">
        <p14:creationId xmlns:p14="http://schemas.microsoft.com/office/powerpoint/2010/main" val="789663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Zástupný symbol pro obrázek snímku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5" name="Zástupný symbol pro poznámky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cs-CZ" smtClean="0"/>
          </a:p>
        </p:txBody>
      </p:sp>
      <p:sp>
        <p:nvSpPr>
          <p:cNvPr id="84996" name="Zástupný symbol pro číslo snímku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6888" indent="-287264">
              <a:spcBef>
                <a:spcPct val="30000"/>
              </a:spcBef>
              <a:defRPr sz="1200">
                <a:solidFill>
                  <a:schemeClr val="tx1"/>
                </a:solidFill>
                <a:latin typeface="Calibri" panose="020F0502020204030204" pitchFamily="34" charset="0"/>
              </a:defRPr>
            </a:lvl2pPr>
            <a:lvl3pPr marL="1149058" indent="-229812">
              <a:spcBef>
                <a:spcPct val="30000"/>
              </a:spcBef>
              <a:defRPr sz="1200">
                <a:solidFill>
                  <a:schemeClr val="tx1"/>
                </a:solidFill>
                <a:latin typeface="Calibri" panose="020F0502020204030204" pitchFamily="34" charset="0"/>
              </a:defRPr>
            </a:lvl3pPr>
            <a:lvl4pPr marL="1608681" indent="-229812">
              <a:spcBef>
                <a:spcPct val="30000"/>
              </a:spcBef>
              <a:defRPr sz="1200">
                <a:solidFill>
                  <a:schemeClr val="tx1"/>
                </a:solidFill>
                <a:latin typeface="Calibri" panose="020F0502020204030204" pitchFamily="34" charset="0"/>
              </a:defRPr>
            </a:lvl4pPr>
            <a:lvl5pPr marL="2068304" indent="-229812">
              <a:spcBef>
                <a:spcPct val="30000"/>
              </a:spcBef>
              <a:defRPr sz="1200">
                <a:solidFill>
                  <a:schemeClr val="tx1"/>
                </a:solidFill>
                <a:latin typeface="Calibri" panose="020F0502020204030204" pitchFamily="34" charset="0"/>
              </a:defRPr>
            </a:lvl5pPr>
            <a:lvl6pPr marL="2527927" indent="-229812" eaLnBrk="0" fontAlgn="base" hangingPunct="0">
              <a:spcBef>
                <a:spcPct val="30000"/>
              </a:spcBef>
              <a:spcAft>
                <a:spcPct val="0"/>
              </a:spcAft>
              <a:defRPr sz="1200">
                <a:solidFill>
                  <a:schemeClr val="tx1"/>
                </a:solidFill>
                <a:latin typeface="Calibri" panose="020F0502020204030204" pitchFamily="34" charset="0"/>
              </a:defRPr>
            </a:lvl6pPr>
            <a:lvl7pPr marL="2987551" indent="-229812" eaLnBrk="0" fontAlgn="base" hangingPunct="0">
              <a:spcBef>
                <a:spcPct val="30000"/>
              </a:spcBef>
              <a:spcAft>
                <a:spcPct val="0"/>
              </a:spcAft>
              <a:defRPr sz="1200">
                <a:solidFill>
                  <a:schemeClr val="tx1"/>
                </a:solidFill>
                <a:latin typeface="Calibri" panose="020F0502020204030204" pitchFamily="34" charset="0"/>
              </a:defRPr>
            </a:lvl7pPr>
            <a:lvl8pPr marL="3447174" indent="-229812" eaLnBrk="0" fontAlgn="base" hangingPunct="0">
              <a:spcBef>
                <a:spcPct val="30000"/>
              </a:spcBef>
              <a:spcAft>
                <a:spcPct val="0"/>
              </a:spcAft>
              <a:defRPr sz="1200">
                <a:solidFill>
                  <a:schemeClr val="tx1"/>
                </a:solidFill>
                <a:latin typeface="Calibri" panose="020F0502020204030204" pitchFamily="34" charset="0"/>
              </a:defRPr>
            </a:lvl8pPr>
            <a:lvl9pPr marL="3906797" indent="-229812"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2B53F8B7-33DB-4F91-9CE6-6E5F8144550A}" type="slidenum">
              <a:rPr lang="cs-CZ" smtClean="0"/>
              <a:pPr>
                <a:spcBef>
                  <a:spcPct val="0"/>
                </a:spcBef>
              </a:pPr>
              <a:t>22</a:t>
            </a:fld>
            <a:endParaRPr lang="cs-CZ" smtClean="0"/>
          </a:p>
        </p:txBody>
      </p:sp>
    </p:spTree>
    <p:extLst>
      <p:ext uri="{BB962C8B-B14F-4D97-AF65-F5344CB8AC3E}">
        <p14:creationId xmlns:p14="http://schemas.microsoft.com/office/powerpoint/2010/main" val="42759841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vní titulní snímek">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Ústav pro odborné zjišťování příčin leteckých nehod</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63F86468-9026-4A40-AD0F-592280BA031F}" type="slidenum">
              <a:rPr lang="cs-CZ"/>
              <a:pPr>
                <a:defRPr/>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Statistika">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Rozbor bezpečnosti letů - statistika</a:t>
            </a: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4162240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Události v údržbě">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665"/>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smtClean="0">
                <a:solidFill>
                  <a:schemeClr val="bg1"/>
                </a:solidFill>
                <a:latin typeface="Arial" panose="020B0604020202020204" pitchFamily="34" charset="0"/>
                <a:cs typeface="Arial" panose="020B0604020202020204" pitchFamily="34" charset="0"/>
              </a:rPr>
              <a:t>Události související s </a:t>
            </a:r>
            <a:r>
              <a:rPr lang="cs-CZ" sz="2400" b="1" i="0" u="none" strike="noStrike" kern="1200" baseline="0" dirty="0" smtClean="0">
                <a:solidFill>
                  <a:schemeClr val="bg1"/>
                </a:solidFill>
                <a:latin typeface="Arial" charset="0"/>
                <a:ea typeface="+mn-ea"/>
                <a:cs typeface="Arial" charset="0"/>
              </a:rPr>
              <a:t>údržbou a opravou letadla </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29586198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statní">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665"/>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smtClean="0">
                <a:solidFill>
                  <a:schemeClr val="bg1"/>
                </a:solidFill>
                <a:latin typeface="Arial" panose="020B0604020202020204" pitchFamily="34" charset="0"/>
                <a:cs typeface="Arial" panose="020B0604020202020204" pitchFamily="34" charset="0"/>
              </a:rPr>
              <a:t>Přehled závažných událostí v ostatním provozu</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3921862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Události v ATM">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665"/>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smtClean="0">
                <a:solidFill>
                  <a:schemeClr val="bg1"/>
                </a:solidFill>
                <a:latin typeface="Arial" panose="020B0604020202020204" pitchFamily="34" charset="0"/>
                <a:cs typeface="Arial" panose="020B0604020202020204" pitchFamily="34" charset="0"/>
              </a:rPr>
              <a:t>Události související s bezpečností ve vztahu k  ATM</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25696590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Události letadel v obchodní letecké dopravě2_Statistika">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665"/>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smtClean="0">
                <a:solidFill>
                  <a:schemeClr val="bg1"/>
                </a:solidFill>
                <a:latin typeface="Arial" panose="020B0604020202020204" pitchFamily="34" charset="0"/>
                <a:cs typeface="Arial" panose="020B0604020202020204" pitchFamily="34" charset="0"/>
              </a:rPr>
              <a:t>Události letadel v obchodní letecké dopravě</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28213222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bchodní letecká doprava - první">
    <p:spTree>
      <p:nvGrpSpPr>
        <p:cNvPr id="1" name=""/>
        <p:cNvGrpSpPr/>
        <p:nvPr/>
      </p:nvGrpSpPr>
      <p:grpSpPr>
        <a:xfrm>
          <a:off x="0" y="0"/>
          <a:ext cx="0" cy="0"/>
          <a:chOff x="0" y="0"/>
          <a:chExt cx="0" cy="0"/>
        </a:xfrm>
      </p:grpSpPr>
      <p:sp>
        <p:nvSpPr>
          <p:cNvPr id="3"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Přehled o událostech v obchodní letecké dopravě</a:t>
            </a: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80660BAC-FDA0-45D5-9AFE-7CFD2DE4F83D}" type="slidenum">
              <a:rPr lang="cs-CZ"/>
              <a:pPr>
                <a:defRPr/>
              </a:pPr>
              <a:t>‹#›</a:t>
            </a:fld>
            <a:endParaRPr lang="cs-CZ"/>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dálosti v ATM">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Přehled o událostech souvisejících s ATM</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0C61EAE3-3C12-4F50-8CE6-579FCD49913C}" type="slidenum">
              <a:rPr lang="cs-CZ"/>
              <a:pPr>
                <a:defRPr/>
              </a:pPr>
              <a:t>‹#›</a:t>
            </a:fld>
            <a:endParaRPr lang="cs-CZ"/>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ahraniční notifikace">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Zahraniční letecké nehody a vážné incidenty</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9C1DC7B1-A74B-4CB3-A387-47639C0B1996}" type="slidenum">
              <a:rPr lang="cs-CZ"/>
              <a:pPr>
                <a:defRPr/>
              </a:pPr>
              <a:t>‹#›</a:t>
            </a:fld>
            <a:endParaRPr lang="cs-CZ"/>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formace o mezonárodní spolupráci">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Informace - mezinárodní spolupráce</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3EBA0B24-DA56-4450-A2B4-20F1ED8099E1}" type="slidenum">
              <a:rPr lang="cs-CZ"/>
              <a:pPr>
                <a:defRPr/>
              </a:pPr>
              <a:t>‹#›</a:t>
            </a:fld>
            <a:endParaRPr lang="cs-CZ"/>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polupráce s leteckými výrobci">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Informace – spolupráce s leteckými výrobci</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6154E22B-1449-4832-9262-4D0EDDF986EF}" type="slidenum">
              <a:rPr lang="cs-CZ"/>
              <a:pPr>
                <a:defRPr/>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Základní údaje - 2015">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665"/>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smtClean="0">
                <a:solidFill>
                  <a:schemeClr val="bg1"/>
                </a:solidFill>
                <a:latin typeface="Arial" panose="020B0604020202020204" pitchFamily="34" charset="0"/>
                <a:cs typeface="Arial" panose="020B0604020202020204" pitchFamily="34" charset="0"/>
              </a:rPr>
              <a:t>Základní údaje o bezpečnosti v roce 2015</a:t>
            </a:r>
            <a:endParaRPr lang="cs-CZ" sz="2400" b="1" dirty="0">
              <a:solidFill>
                <a:schemeClr val="bg1"/>
              </a:solidFill>
              <a:latin typeface="Arial" panose="020B0604020202020204" pitchFamily="34" charset="0"/>
              <a:cs typeface="Arial" panose="020B0604020202020204" pitchFamily="34" charset="0"/>
            </a:endParaRP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63F86468-9026-4A40-AD0F-592280BA031F}" type="slidenum">
              <a:rPr lang="cs-CZ"/>
              <a:pPr>
                <a:defRPr/>
              </a:pPr>
              <a:t>‹#›</a:t>
            </a:fld>
            <a:endParaRPr lang="cs-CZ"/>
          </a:p>
        </p:txBody>
      </p:sp>
    </p:spTree>
    <p:extLst>
      <p:ext uri="{BB962C8B-B14F-4D97-AF65-F5344CB8AC3E}">
        <p14:creationId xmlns:p14="http://schemas.microsoft.com/office/powerpoint/2010/main" val="3362486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formace o M601">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Informace – spolehlivost motorů řady M601</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C5138C22-478D-4E3D-BD73-7CA54C9C64BE}" type="slidenum">
              <a:rPr lang="cs-CZ"/>
              <a:pPr>
                <a:defRPr/>
              </a:pPr>
              <a:t>‹#›</a:t>
            </a:fld>
            <a:endParaRPr lang="cs-CZ"/>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formace o L 13">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Informace – L 13 Blaník</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BC03439D-B990-4A57-AE62-7E26795D0B33}" type="slidenum">
              <a:rPr lang="cs-CZ"/>
              <a:pPr>
                <a:defRPr/>
              </a:pPr>
              <a:t>‹#›</a:t>
            </a:fld>
            <a:endParaRPr lang="cs-CZ"/>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ormace o pověřených osobách">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Informace – Pověření právnických osob</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C7D25D27-9A2A-4103-BD59-4A4CEF7DAB2A}" type="slidenum">
              <a:rPr lang="cs-CZ"/>
              <a:pPr>
                <a:defRPr/>
              </a:pPr>
              <a:t>‹#›</a:t>
            </a:fld>
            <a:endParaRPr lang="cs-CZ"/>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Informace">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Informace</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2D811E12-AC95-4F9D-9090-581BA04146A2}" type="slidenum">
              <a:rPr lang="cs-CZ"/>
              <a:pPr>
                <a:defRPr/>
              </a:pPr>
              <a:t>‹#›</a:t>
            </a:fld>
            <a:endParaRPr lang="cs-CZ"/>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Závěr výroční porady 2014">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Závěr porady</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9E7325E4-C8C3-4CB8-85F0-E0BB9C5AEDEB}" type="slidenum">
              <a:rPr lang="cs-CZ"/>
              <a:pPr>
                <a:defRPr/>
              </a:pPr>
              <a:t>‹#›</a:t>
            </a:fld>
            <a:endParaRPr lang="cs-CZ"/>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Nařízení 376">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Hlášení a analýza událostí</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C71077D9-5DDE-4FD9-99DB-FC78655F75AE}" type="slidenum">
              <a:rPr lang="cs-CZ"/>
              <a:pPr>
                <a:defRPr/>
              </a:pPr>
              <a:t>‹#›</a:t>
            </a:fld>
            <a:endParaRPr lang="cs-CZ"/>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Nařízení 376">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Diskuze</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7782546F-A6E9-4818-B2B0-26ED26DC24C2}" type="slidenum">
              <a:rPr lang="cs-CZ"/>
              <a:pPr>
                <a:defRPr/>
              </a:pPr>
              <a:t>‹#›</a:t>
            </a:fld>
            <a:endParaRPr lang="cs-CZ"/>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Vystoupení hostů">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Vystoupení hostů</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2D2BDF6C-9AC8-4A75-9A65-73400B082817}" type="slidenum">
              <a:rPr lang="cs-CZ"/>
              <a:pPr>
                <a:defRPr/>
              </a:pPr>
              <a:t>‹#›</a:t>
            </a:fld>
            <a:endParaRPr lang="cs-CZ"/>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Informace olegislativě">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Informace – Evropská legislativa</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1D4AA13E-B2C2-4B74-9E8A-E05B22DBC444}" type="slidenum">
              <a:rPr lang="cs-CZ"/>
              <a:pPr>
                <a:defRPr/>
              </a:pPr>
              <a:t>‹#›</a:t>
            </a:fld>
            <a:endParaRPr lang="cs-CZ"/>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Přehled za rok 2013">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Údaje o provozní bezpečnosti v roce 2014</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FCC522D2-E179-4BB3-BF65-92EF44688B68}" type="slidenum">
              <a:rPr lang="cs-CZ"/>
              <a:pPr>
                <a:defRPr/>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olný snímek">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4"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5" name="Zástupný symbol pro číslo snímku 5"/>
          <p:cNvSpPr>
            <a:spLocks noGrp="1"/>
          </p:cNvSpPr>
          <p:nvPr>
            <p:ph type="sldNum" sz="quarter" idx="12"/>
          </p:nvPr>
        </p:nvSpPr>
        <p:spPr/>
        <p:txBody>
          <a:bodyPr/>
          <a:lstStyle>
            <a:lvl1pPr>
              <a:defRPr/>
            </a:lvl1pPr>
          </a:lstStyle>
          <a:p>
            <a:pPr>
              <a:defRPr/>
            </a:pPr>
            <a:fld id="{D9E66AEB-3803-4E92-BC88-15BCB6225E6C}" type="slidenum">
              <a:rPr lang="cs-CZ"/>
              <a:pPr>
                <a:defRPr/>
              </a:pPr>
              <a:t>‹#›</a:t>
            </a:fld>
            <a:endParaRPr lang="cs-CZ"/>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Obchodní letecká doprava - incidenty">
    <p:spTree>
      <p:nvGrpSpPr>
        <p:cNvPr id="1" name=""/>
        <p:cNvGrpSpPr/>
        <p:nvPr/>
      </p:nvGrpSpPr>
      <p:grpSpPr>
        <a:xfrm>
          <a:off x="0" y="0"/>
          <a:ext cx="0" cy="0"/>
          <a:chOff x="0" y="0"/>
          <a:chExt cx="0" cy="0"/>
        </a:xfrm>
      </p:grpSpPr>
      <p:sp>
        <p:nvSpPr>
          <p:cNvPr id="3"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Přehled o událostech v obchodní letecké dopravě</a:t>
            </a: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F944B19D-235A-4C7E-A8BF-FFF64504C65C}" type="slidenum">
              <a:rPr lang="cs-CZ"/>
              <a:pPr>
                <a:defRPr/>
              </a:pPr>
              <a:t>‹#›</a:t>
            </a:fld>
            <a:endParaRPr lang="cs-CZ"/>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General Aviation">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116013" y="188913"/>
            <a:ext cx="8208962"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Přehled o událostech při dalších leteckých činnostech</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63A4C676-9EAC-42C7-A7A8-9EB33AE12B2C}" type="slidenum">
              <a:rPr lang="cs-CZ"/>
              <a:pPr>
                <a:defRPr/>
              </a:pPr>
              <a:t>‹#›</a:t>
            </a:fld>
            <a:endParaRPr lang="cs-CZ"/>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statní provoz">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4" name="TextovéPole 3"/>
          <p:cNvSpPr txBox="1"/>
          <p:nvPr userDrawn="1"/>
        </p:nvSpPr>
        <p:spPr>
          <a:xfrm>
            <a:off x="1116013" y="188913"/>
            <a:ext cx="8208962"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Přehled o událostech v ostatním provozu</a:t>
            </a:r>
          </a:p>
        </p:txBody>
      </p:sp>
      <p:sp>
        <p:nvSpPr>
          <p:cNvPr id="5"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4A213FEE-5026-49A0-9708-DEE595819F56}" type="slidenum">
              <a:rPr lang="cs-CZ"/>
              <a:pPr>
                <a:defRPr/>
              </a:pPr>
              <a:t>‹#›</a:t>
            </a:fld>
            <a:endParaRPr lang="cs-CZ"/>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6_První titulní snímek">
    <p:spTree>
      <p:nvGrpSpPr>
        <p:cNvPr id="1" name=""/>
        <p:cNvGrpSpPr/>
        <p:nvPr/>
      </p:nvGrpSpPr>
      <p:grpSpPr>
        <a:xfrm>
          <a:off x="0" y="0"/>
          <a:ext cx="0" cy="0"/>
          <a:chOff x="0" y="0"/>
          <a:chExt cx="0" cy="0"/>
        </a:xfrm>
      </p:grpSpPr>
      <p:sp>
        <p:nvSpPr>
          <p:cNvPr id="3"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Přehled o událostech v obchodní letecké dopravě</a:t>
            </a: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45D7EE2E-3833-4852-A29D-91B132491DA7}" type="slidenum">
              <a:rPr lang="cs-CZ"/>
              <a:pPr>
                <a:defRPr/>
              </a:pPr>
              <a:t>‹#›</a:t>
            </a:fld>
            <a:endParaRPr lang="cs-CZ"/>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_První titulní snímek">
    <p:spTree>
      <p:nvGrpSpPr>
        <p:cNvPr id="1" name=""/>
        <p:cNvGrpSpPr/>
        <p:nvPr/>
      </p:nvGrpSpPr>
      <p:grpSpPr>
        <a:xfrm>
          <a:off x="0" y="0"/>
          <a:ext cx="0" cy="0"/>
          <a:chOff x="0" y="0"/>
          <a:chExt cx="0" cy="0"/>
        </a:xfrm>
      </p:grpSpPr>
      <p:sp>
        <p:nvSpPr>
          <p:cNvPr id="3"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Rozbor bezpečnosti letů - statistika</a:t>
            </a: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DE0C892A-55EB-4DA6-AF31-FB525C988CD2}" type="slidenum">
              <a:rPr lang="cs-CZ"/>
              <a:pPr>
                <a:defRPr/>
              </a:pPr>
              <a:t>‹#›</a:t>
            </a:fld>
            <a:endParaRPr lang="cs-CZ"/>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První titulní snímek">
    <p:spTree>
      <p:nvGrpSpPr>
        <p:cNvPr id="1" name=""/>
        <p:cNvGrpSpPr/>
        <p:nvPr/>
      </p:nvGrpSpPr>
      <p:grpSpPr>
        <a:xfrm>
          <a:off x="0" y="0"/>
          <a:ext cx="0" cy="0"/>
          <a:chOff x="0" y="0"/>
          <a:chExt cx="0" cy="0"/>
        </a:xfrm>
      </p:grpSpPr>
      <p:sp>
        <p:nvSpPr>
          <p:cNvPr id="3"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Rozbor bezpečnosti letů - statistika</a:t>
            </a: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FAF9C298-0A5E-45A6-8AAF-96AE531695F4}" type="slidenum">
              <a:rPr lang="cs-CZ"/>
              <a:pPr>
                <a:defRPr/>
              </a:pPr>
              <a:t>‹#›</a:t>
            </a:fld>
            <a:endParaRPr lang="cs-CZ"/>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5_První titulní snímek">
    <p:spTree>
      <p:nvGrpSpPr>
        <p:cNvPr id="1" name=""/>
        <p:cNvGrpSpPr/>
        <p:nvPr/>
      </p:nvGrpSpPr>
      <p:grpSpPr>
        <a:xfrm>
          <a:off x="0" y="0"/>
          <a:ext cx="0" cy="0"/>
          <a:chOff x="0" y="0"/>
          <a:chExt cx="0" cy="0"/>
        </a:xfrm>
      </p:grpSpPr>
      <p:sp>
        <p:nvSpPr>
          <p:cNvPr id="3"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Rozbor bezpečnosti letů - statistika</a:t>
            </a: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D2001A52-AA8E-42A2-8A86-838EDFBE670B}" type="slidenum">
              <a:rPr lang="cs-CZ"/>
              <a:pPr>
                <a:defRPr/>
              </a:pPr>
              <a:t>‹#›</a:t>
            </a:fld>
            <a:endParaRPr lang="cs-CZ"/>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Statistika">
    <p:spTree>
      <p:nvGrpSpPr>
        <p:cNvPr id="1" name=""/>
        <p:cNvGrpSpPr/>
        <p:nvPr/>
      </p:nvGrpSpPr>
      <p:grpSpPr>
        <a:xfrm>
          <a:off x="0" y="0"/>
          <a:ext cx="0" cy="0"/>
          <a:chOff x="0" y="0"/>
          <a:chExt cx="0" cy="0"/>
        </a:xfrm>
      </p:grpSpPr>
      <p:sp>
        <p:nvSpPr>
          <p:cNvPr id="3"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Rozbor bezpečnosti letů - statistika</a:t>
            </a:r>
          </a:p>
        </p:txBody>
      </p:sp>
      <p:sp>
        <p:nvSpPr>
          <p:cNvPr id="8" name="Zástupný symbol pro text 19"/>
          <p:cNvSpPr>
            <a:spLocks noGrp="1"/>
          </p:cNvSpPr>
          <p:nvPr>
            <p:ph type="body" sz="quarter" idx="13"/>
          </p:nvPr>
        </p:nvSpPr>
        <p:spPr>
          <a:xfrm>
            <a:off x="251520" y="1124744"/>
            <a:ext cx="8640960" cy="432048"/>
          </a:xfrm>
        </p:spPr>
        <p:txBody>
          <a:bodyPr>
            <a:noAutofit/>
          </a:bodyPr>
          <a:lstStyle>
            <a:lvl1pPr algn="just">
              <a:spcBef>
                <a:spcPts val="600"/>
              </a:spcBef>
              <a:buNone/>
              <a:defRPr sz="2400" b="1">
                <a:solidFill>
                  <a:srgbClr val="002060"/>
                </a:solidFill>
                <a:effectLst/>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5F58BB8C-3745-4560-B54F-4D2E771971A8}" type="slidenum">
              <a:rPr lang="cs-CZ"/>
              <a:pPr>
                <a:defRPr/>
              </a:pPr>
              <a:t>‹#›</a:t>
            </a:fld>
            <a:endParaRPr lang="cs-CZ"/>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ulní snímek">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Porada k bezpečnosti letů</a:t>
            </a:r>
          </a:p>
        </p:txBody>
      </p:sp>
      <p:sp>
        <p:nvSpPr>
          <p:cNvPr id="6"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8" name="Zástupný symbol pro číslo snímku 5"/>
          <p:cNvSpPr>
            <a:spLocks noGrp="1"/>
          </p:cNvSpPr>
          <p:nvPr>
            <p:ph type="sldNum" sz="quarter" idx="12"/>
          </p:nvPr>
        </p:nvSpPr>
        <p:spPr/>
        <p:txBody>
          <a:bodyPr/>
          <a:lstStyle>
            <a:lvl1pPr>
              <a:defRPr/>
            </a:lvl1pPr>
          </a:lstStyle>
          <a:p>
            <a:pPr>
              <a:defRPr/>
            </a:pPr>
            <a:fld id="{5EC2483A-0C8E-4A97-9613-9BEC65C27B44}" type="slidenum">
              <a:rPr lang="cs-CZ"/>
              <a:pPr>
                <a:defRPr/>
              </a:pPr>
              <a:t>‹#›</a:t>
            </a:fld>
            <a:endParaRPr lang="cs-CZ"/>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8" name="Zástupný symbol pro číslo snímku 5"/>
          <p:cNvSpPr>
            <a:spLocks noGrp="1"/>
          </p:cNvSpPr>
          <p:nvPr>
            <p:ph type="sldNum" sz="quarter" idx="12"/>
          </p:nvPr>
        </p:nvSpPr>
        <p:spPr/>
        <p:txBody>
          <a:bodyPr/>
          <a:lstStyle>
            <a:lvl1pPr>
              <a:defRPr/>
            </a:lvl1pPr>
          </a:lstStyle>
          <a:p>
            <a:pPr>
              <a:defRPr/>
            </a:pPr>
            <a:fld id="{162020DE-DBD6-45F4-99D9-01A9E2A47019}" type="slidenum">
              <a:rPr lang="cs-CZ"/>
              <a:pPr>
                <a:defRPr/>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tistika">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Rozbor bezpečnosti </a:t>
            </a:r>
            <a:r>
              <a:rPr lang="cs-CZ" sz="2400" b="1" dirty="0" smtClean="0">
                <a:solidFill>
                  <a:schemeClr val="bg1"/>
                </a:solidFill>
                <a:latin typeface="Arial" panose="020B0604020202020204" pitchFamily="34" charset="0"/>
                <a:cs typeface="Arial" panose="020B0604020202020204" pitchFamily="34" charset="0"/>
              </a:rPr>
              <a:t>letů</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Úvodní snímek">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Počet hlášených událostí - meziroční srovnání</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2AB7C3B6-EAF3-4342-9038-2686E0D108A6}" type="slidenum">
              <a:rPr lang="cs-CZ"/>
              <a:pPr>
                <a:defRPr/>
              </a:pPr>
              <a:t>‹#›</a:t>
            </a:fld>
            <a:endParaRPr lang="cs-CZ"/>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5_Úvodní snímek rozboru za  celý rok 2012">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Provozní bezpečnost v roce 2012</a:t>
            </a:r>
          </a:p>
        </p:txBody>
      </p:sp>
      <p:sp>
        <p:nvSpPr>
          <p:cNvPr id="6"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8" name="Zástupný symbol pro číslo snímku 5"/>
          <p:cNvSpPr>
            <a:spLocks noGrp="1"/>
          </p:cNvSpPr>
          <p:nvPr>
            <p:ph type="sldNum" sz="quarter" idx="12"/>
          </p:nvPr>
        </p:nvSpPr>
        <p:spPr/>
        <p:txBody>
          <a:bodyPr/>
          <a:lstStyle>
            <a:lvl1pPr>
              <a:defRPr/>
            </a:lvl1pPr>
          </a:lstStyle>
          <a:p>
            <a:pPr>
              <a:defRPr/>
            </a:pPr>
            <a:fld id="{20192DDC-3B83-4AE4-9C15-F9BE9A33621C}" type="slidenum">
              <a:rPr lang="cs-CZ"/>
              <a:pPr>
                <a:defRPr/>
              </a:pPr>
              <a:t>‹#›</a:t>
            </a:fld>
            <a:endParaRPr lang="cs-CZ"/>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setiletí ÚZPLN">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Desetiletí působnosti ÚZPLN</a:t>
            </a:r>
          </a:p>
        </p:txBody>
      </p:sp>
      <p:sp>
        <p:nvSpPr>
          <p:cNvPr id="6"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8" name="Zástupný symbol pro číslo snímku 5"/>
          <p:cNvSpPr>
            <a:spLocks noGrp="1"/>
          </p:cNvSpPr>
          <p:nvPr>
            <p:ph type="sldNum" sz="quarter" idx="12"/>
          </p:nvPr>
        </p:nvSpPr>
        <p:spPr/>
        <p:txBody>
          <a:bodyPr/>
          <a:lstStyle>
            <a:lvl1pPr>
              <a:defRPr/>
            </a:lvl1pPr>
          </a:lstStyle>
          <a:p>
            <a:pPr>
              <a:defRPr/>
            </a:pPr>
            <a:fld id="{D3A4E643-D1F1-473F-8C26-A7588D6E0CD4}" type="slidenum">
              <a:rPr lang="cs-CZ"/>
              <a:pPr>
                <a:defRPr/>
              </a:pPr>
              <a:t>‹#›</a:t>
            </a:fld>
            <a:endParaRPr lang="cs-CZ"/>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Úvodní snímek rozboru za  celý rok 2012">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1076325"/>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Údaje o provozní bezpečnost v roce 2012</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Údaje o provozní bezpečnosti v roce 2012</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B04FDC28-89E8-47B5-BCEC-97E94F403DE5}" type="slidenum">
              <a:rPr lang="cs-CZ"/>
              <a:pPr>
                <a:defRPr/>
              </a:pPr>
              <a:t>‹#›</a:t>
            </a:fld>
            <a:endParaRPr lang="cs-CZ"/>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Přehled o událostech v obchodní letecké dopravě">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o událostech v obchodní letecké dopravě</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229F0570-A450-4940-9CE8-2A2E6C5F1AB3}" type="slidenum">
              <a:rPr lang="cs-CZ"/>
              <a:pPr>
                <a:defRPr/>
              </a:pPr>
              <a:t>‹#›</a:t>
            </a:fld>
            <a:endParaRPr lang="cs-CZ"/>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Šablona Obchodní letecká doprava">
    <p:spTree>
      <p:nvGrpSpPr>
        <p:cNvPr id="1" name=""/>
        <p:cNvGrpSpPr/>
        <p:nvPr/>
      </p:nvGrpSpPr>
      <p:grpSpPr>
        <a:xfrm>
          <a:off x="0" y="0"/>
          <a:ext cx="0" cy="0"/>
          <a:chOff x="0" y="0"/>
          <a:chExt cx="0" cy="0"/>
        </a:xfrm>
      </p:grpSpPr>
      <p:grpSp>
        <p:nvGrpSpPr>
          <p:cNvPr id="3"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4"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5" name="Obrázek 4"/>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6" name="TextovéPole 5"/>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7" name="TextovéPole 6"/>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o událostech v obchodní letecké dopravě</a:t>
            </a:r>
          </a:p>
        </p:txBody>
      </p:sp>
      <p:sp>
        <p:nvSpPr>
          <p:cNvPr id="20" name="Zástupný symbol pro text 19"/>
          <p:cNvSpPr>
            <a:spLocks noGrp="1"/>
          </p:cNvSpPr>
          <p:nvPr>
            <p:ph type="body" sz="quarter" idx="13"/>
          </p:nvPr>
        </p:nvSpPr>
        <p:spPr>
          <a:xfrm>
            <a:off x="251520" y="1340768"/>
            <a:ext cx="8640960" cy="4896544"/>
          </a:xfrm>
        </p:spPr>
        <p:txBody>
          <a:bodyPr/>
          <a:lstStyle>
            <a:lvl1pPr algn="just">
              <a:spcBef>
                <a:spcPts val="600"/>
              </a:spcBef>
              <a:buNone/>
              <a:defRPr sz="20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smtClean="0"/>
          </a:p>
        </p:txBody>
      </p:sp>
      <p:sp>
        <p:nvSpPr>
          <p:cNvPr id="8"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9"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10" name="Zástupný symbol pro číslo snímku 5"/>
          <p:cNvSpPr>
            <a:spLocks noGrp="1"/>
          </p:cNvSpPr>
          <p:nvPr>
            <p:ph type="sldNum" sz="quarter" idx="16"/>
          </p:nvPr>
        </p:nvSpPr>
        <p:spPr/>
        <p:txBody>
          <a:bodyPr/>
          <a:lstStyle>
            <a:lvl1pPr>
              <a:defRPr/>
            </a:lvl1pPr>
          </a:lstStyle>
          <a:p>
            <a:pPr>
              <a:defRPr/>
            </a:pPr>
            <a:fld id="{F3BDB7D9-A47D-43AB-A6E2-4F75FF26904B}" type="slidenum">
              <a:rPr lang="cs-CZ"/>
              <a:pPr>
                <a:defRPr/>
              </a:pPr>
              <a:t>‹#›</a:t>
            </a:fld>
            <a:endParaRPr lang="cs-CZ"/>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sery">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ozáření laserovým zařízením</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6FC02CA2-8BDA-43E4-B6E1-DA054B035D31}" type="slidenum">
              <a:rPr lang="cs-CZ"/>
              <a:pPr>
                <a:defRPr/>
              </a:pPr>
              <a:t>‹#›</a:t>
            </a:fld>
            <a:endParaRPr lang="cs-CZ"/>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CAS RA">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indikace  TCAS RA</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659EEE43-B557-4705-AC09-C71A09A114ED}" type="slidenum">
              <a:rPr lang="cs-CZ"/>
              <a:pPr>
                <a:defRPr/>
              </a:pPr>
              <a:t>‹#›</a:t>
            </a:fld>
            <a:endParaRPr lang="cs-CZ"/>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Střety s ptáky">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střetů s ptáky</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E76E1942-3AD1-4529-98D5-E2DF418BDC1F}" type="slidenum">
              <a:rPr lang="cs-CZ"/>
              <a:pPr>
                <a:defRPr/>
              </a:pPr>
              <a:t>‹#›</a:t>
            </a:fld>
            <a:endParaRPr lang="cs-CZ"/>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Konference Střety s ptáky">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8" name="Zástupný symbol pro číslo snímku 5"/>
          <p:cNvSpPr>
            <a:spLocks noGrp="1"/>
          </p:cNvSpPr>
          <p:nvPr>
            <p:ph type="sldNum" sz="quarter" idx="12"/>
          </p:nvPr>
        </p:nvSpPr>
        <p:spPr/>
        <p:txBody>
          <a:bodyPr/>
          <a:lstStyle>
            <a:lvl1pPr>
              <a:defRPr/>
            </a:lvl1pPr>
          </a:lstStyle>
          <a:p>
            <a:pPr>
              <a:defRPr/>
            </a:pPr>
            <a:fld id="{4B105C87-B26B-40B4-91D4-16D5FA239A19}" type="slidenum">
              <a:rPr lang="cs-CZ"/>
              <a:pPr>
                <a:defRPr/>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Vybrané ukazatele">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a:solidFill>
                  <a:schemeClr val="bg1"/>
                </a:solidFill>
                <a:latin typeface="Arial" panose="020B0604020202020204" pitchFamily="34" charset="0"/>
                <a:cs typeface="Arial" panose="020B0604020202020204" pitchFamily="34" charset="0"/>
              </a:rPr>
              <a:t>Rozbor bezpečnosti </a:t>
            </a:r>
            <a:r>
              <a:rPr lang="cs-CZ" sz="2400" b="1" dirty="0" smtClean="0">
                <a:solidFill>
                  <a:schemeClr val="bg1"/>
                </a:solidFill>
                <a:latin typeface="Arial" panose="020B0604020202020204" pitchFamily="34" charset="0"/>
                <a:cs typeface="Arial" panose="020B0604020202020204" pitchFamily="34" charset="0"/>
              </a:rPr>
              <a:t>letů – vybrané ukazatele</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13443796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Všeobecné letectví">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o událostech ve všeobecném letectví</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4710EE40-766E-435B-ADDF-14125C772DB4}" type="slidenum">
              <a:rPr lang="cs-CZ"/>
              <a:pPr>
                <a:defRPr/>
              </a:pPr>
              <a:t>‹#›</a:t>
            </a:fld>
            <a:endParaRPr lang="cs-CZ"/>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Šablona letadla 2250 -5700">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00050"/>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000" b="1" smtClean="0">
                <a:solidFill>
                  <a:srgbClr val="254061"/>
                </a:solidFill>
              </a:rPr>
              <a:t>Přehled o událostech při dalších leteckých činnostech</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BDB7EBD0-4937-4268-ADAF-2A2DA178EEBA}" type="slidenum">
              <a:rPr lang="cs-CZ"/>
              <a:pPr>
                <a:defRPr/>
              </a:pPr>
              <a:t>‹#›</a:t>
            </a:fld>
            <a:endParaRPr lang="cs-CZ"/>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Šablona letadla do 2250">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00050"/>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000" b="1" smtClean="0">
                <a:solidFill>
                  <a:srgbClr val="254061"/>
                </a:solidFill>
              </a:rPr>
              <a:t>Přehled o událostech při dalších leteckých činnostech</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094B426A-7F71-42C4-95D2-D10B4D093E2F}" type="slidenum">
              <a:rPr lang="cs-CZ"/>
              <a:pPr>
                <a:defRPr/>
              </a:pPr>
              <a:t>‹#›</a:t>
            </a:fld>
            <a:endParaRPr lang="cs-CZ"/>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Šablona Všeobecné letectví">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o událostech ve všeobecném letectví</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30C710A5-5A35-4439-BA82-9FEB265869B3}" type="slidenum">
              <a:rPr lang="cs-CZ"/>
              <a:pPr>
                <a:defRPr/>
              </a:pPr>
              <a:t>‹#›</a:t>
            </a:fld>
            <a:endParaRPr lang="cs-CZ"/>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Přehled o událostech při leteckých pracích">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o událostech při leteckých pracích</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2A51A0B4-9EF8-485C-AE24-452C913F4EA8}" type="slidenum">
              <a:rPr lang="cs-CZ"/>
              <a:pPr>
                <a:defRPr/>
              </a:pPr>
              <a:t>‹#›</a:t>
            </a:fld>
            <a:endParaRPr lang="cs-CZ"/>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Šablona Přehled o událostech při leteckých pracích">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o událostech při leteckých pracích</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151EBED6-3151-4F29-9B81-B92487E1743D}" type="slidenum">
              <a:rPr lang="cs-CZ"/>
              <a:pPr>
                <a:defRPr/>
              </a:pPr>
              <a:t>‹#›</a:t>
            </a:fld>
            <a:endParaRPr lang="cs-CZ"/>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Diskuze">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Diskuze</a:t>
            </a:r>
          </a:p>
        </p:txBody>
      </p:sp>
      <p:sp>
        <p:nvSpPr>
          <p:cNvPr id="6"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8" name="Zástupný symbol pro číslo snímku 5"/>
          <p:cNvSpPr>
            <a:spLocks noGrp="1"/>
          </p:cNvSpPr>
          <p:nvPr>
            <p:ph type="sldNum" sz="quarter" idx="12"/>
          </p:nvPr>
        </p:nvSpPr>
        <p:spPr/>
        <p:txBody>
          <a:bodyPr/>
          <a:lstStyle>
            <a:lvl1pPr>
              <a:defRPr/>
            </a:lvl1pPr>
          </a:lstStyle>
          <a:p>
            <a:pPr>
              <a:defRPr/>
            </a:pPr>
            <a:fld id="{F4E80D50-641A-4621-BC10-D93324A4A64F}" type="slidenum">
              <a:rPr lang="cs-CZ"/>
              <a:pPr>
                <a:defRPr/>
              </a:pPr>
              <a:t>‹#›</a:t>
            </a:fld>
            <a:endParaRPr lang="cs-CZ"/>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Vystoupení hostů">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Vystoupení hostů</a:t>
            </a:r>
          </a:p>
        </p:txBody>
      </p:sp>
      <p:pic>
        <p:nvPicPr>
          <p:cNvPr id="6" name="Picture 3"/>
          <p:cNvPicPr>
            <a:picLocks noChangeAspect="1" noChangeArrowheads="1"/>
          </p:cNvPicPr>
          <p:nvPr userDrawn="1"/>
        </p:nvPicPr>
        <p:blipFill>
          <a:blip r:embed="rId3" cstate="print"/>
          <a:srcRect/>
          <a:stretch>
            <a:fillRect/>
          </a:stretch>
        </p:blipFill>
        <p:spPr bwMode="auto">
          <a:xfrm>
            <a:off x="6516688" y="1196975"/>
            <a:ext cx="2052637" cy="2046288"/>
          </a:xfrm>
          <a:prstGeom prst="rect">
            <a:avLst/>
          </a:prstGeom>
          <a:noFill/>
          <a:ln w="9525">
            <a:noFill/>
            <a:miter lim="800000"/>
            <a:headEnd/>
            <a:tailEnd/>
          </a:ln>
        </p:spPr>
      </p:pic>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EC7EE090-A633-49C1-8555-A8C88F19917D}" type="slidenum">
              <a:rPr lang="cs-CZ"/>
              <a:pPr>
                <a:defRPr/>
              </a:pPr>
              <a:t>‹#›</a:t>
            </a:fld>
            <a:endParaRPr lang="cs-CZ"/>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WWW">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Informace ÚZPLN</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Internetové stránky ÚZPLN</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5405F643-DB88-48C4-B63E-CB403E706CEC}" type="slidenum">
              <a:rPr lang="cs-CZ"/>
              <a:pPr>
                <a:defRPr/>
              </a:pPr>
              <a:t>‹#›</a:t>
            </a:fld>
            <a:endParaRPr lang="cs-CZ"/>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Zahraniční události">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Zahraniční letecké nehody</a:t>
            </a:r>
          </a:p>
        </p:txBody>
      </p:sp>
      <p:sp>
        <p:nvSpPr>
          <p:cNvPr id="6"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8" name="Zástupný symbol pro číslo snímku 5"/>
          <p:cNvSpPr>
            <a:spLocks noGrp="1"/>
          </p:cNvSpPr>
          <p:nvPr>
            <p:ph type="sldNum" sz="quarter" idx="12"/>
          </p:nvPr>
        </p:nvSpPr>
        <p:spPr/>
        <p:txBody>
          <a:bodyPr/>
          <a:lstStyle>
            <a:lvl1pPr>
              <a:defRPr/>
            </a:lvl1pPr>
          </a:lstStyle>
          <a:p>
            <a:pPr>
              <a:defRPr/>
            </a:pPr>
            <a:fld id="{B67942D3-CF57-4F09-9B76-5F5D8F736E7D}" type="slidenum">
              <a:rPr lang="cs-CZ"/>
              <a:pPr>
                <a:defRPr/>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Mezinárodní spolupráce 1">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smtClean="0">
                <a:solidFill>
                  <a:schemeClr val="bg1"/>
                </a:solidFill>
                <a:latin typeface="Arial" panose="020B0604020202020204" pitchFamily="34" charset="0"/>
                <a:cs typeface="Arial" panose="020B0604020202020204" pitchFamily="34" charset="0"/>
              </a:rPr>
              <a:t>Mezinárodní spolupráce</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13930534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Mezinárodní spolupráce">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Informace ÚZPLN</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Mezinárodní  spolupráce</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E8D59801-4F45-4918-BE58-27214B6FEC9B}" type="slidenum">
              <a:rPr lang="cs-CZ"/>
              <a:pPr>
                <a:defRPr/>
              </a:pPr>
              <a:t>‹#›</a:t>
            </a:fld>
            <a:endParaRPr lang="cs-CZ"/>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polupráce s justičními orgány">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Informace ÚZPLN</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Koordinace šetření LN a vyšetřování</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DCE4CB42-3FFD-457D-8373-E364A1F18184}" type="slidenum">
              <a:rPr lang="cs-CZ"/>
              <a:pPr>
                <a:defRPr/>
              </a:pPr>
              <a:t>‹#›</a:t>
            </a:fld>
            <a:endParaRPr lang="cs-CZ"/>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TM">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3021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200" b="1" smtClean="0">
                <a:solidFill>
                  <a:srgbClr val="254061"/>
                </a:solidFill>
              </a:rPr>
              <a:t>Události související s bezpečností ve vztahu k ATM</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918BCD19-7A91-4CE5-A42C-45DDAC2C5370}" type="slidenum">
              <a:rPr lang="cs-CZ"/>
              <a:pPr>
                <a:defRPr/>
              </a:pPr>
              <a:t>‹#›</a:t>
            </a:fld>
            <a:endParaRPr lang="cs-CZ"/>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Dobrovolné hlášení">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Informace ÚZPLN</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Oznamování událostí</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EBADC516-DBA8-4F2A-95AC-6F47BDEE52E4}" type="slidenum">
              <a:rPr lang="cs-CZ"/>
              <a:pPr>
                <a:defRPr/>
              </a:pPr>
              <a:t>‹#›</a:t>
            </a:fld>
            <a:endParaRPr lang="cs-CZ"/>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Závěr">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Závěr porady k bezpečnosti letů</a:t>
            </a:r>
          </a:p>
        </p:txBody>
      </p:sp>
      <p:sp>
        <p:nvSpPr>
          <p:cNvPr id="6"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8" name="Zástupný symbol pro číslo snímku 5"/>
          <p:cNvSpPr>
            <a:spLocks noGrp="1"/>
          </p:cNvSpPr>
          <p:nvPr>
            <p:ph type="sldNum" sz="quarter" idx="12"/>
          </p:nvPr>
        </p:nvSpPr>
        <p:spPr/>
        <p:txBody>
          <a:bodyPr/>
          <a:lstStyle>
            <a:lvl1pPr>
              <a:defRPr/>
            </a:lvl1pPr>
          </a:lstStyle>
          <a:p>
            <a:pPr>
              <a:defRPr/>
            </a:pPr>
            <a:fld id="{A88C33A6-C2AE-45F5-86C9-F29780C886FD}" type="slidenum">
              <a:rPr lang="cs-CZ"/>
              <a:pPr>
                <a:defRPr/>
              </a:pPr>
              <a:t>‹#›</a:t>
            </a:fld>
            <a:endParaRPr lang="cs-CZ"/>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Závěr výroční porady">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Závěr porady</a:t>
            </a:r>
          </a:p>
        </p:txBody>
      </p:sp>
      <p:sp>
        <p:nvSpPr>
          <p:cNvPr id="6"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8" name="Zástupný symbol pro číslo snímku 5"/>
          <p:cNvSpPr>
            <a:spLocks noGrp="1"/>
          </p:cNvSpPr>
          <p:nvPr>
            <p:ph type="sldNum" sz="quarter" idx="12"/>
          </p:nvPr>
        </p:nvSpPr>
        <p:spPr/>
        <p:txBody>
          <a:bodyPr/>
          <a:lstStyle>
            <a:lvl1pPr>
              <a:defRPr/>
            </a:lvl1pPr>
          </a:lstStyle>
          <a:p>
            <a:pPr>
              <a:defRPr/>
            </a:pPr>
            <a:fld id="{B38CB2DC-ECE2-42AE-8933-D756883F6973}" type="slidenum">
              <a:rPr lang="cs-CZ"/>
              <a:pPr>
                <a:defRPr/>
              </a:pPr>
              <a:t>‹#›</a:t>
            </a:fld>
            <a:endParaRPr lang="cs-CZ"/>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2_Úvodní snímek">
    <p:spTree>
      <p:nvGrpSpPr>
        <p:cNvPr id="1" name=""/>
        <p:cNvGrpSpPr/>
        <p:nvPr/>
      </p:nvGrpSpPr>
      <p:grpSpPr>
        <a:xfrm>
          <a:off x="0" y="0"/>
          <a:ext cx="0" cy="0"/>
          <a:chOff x="0" y="0"/>
          <a:chExt cx="0" cy="0"/>
        </a:xfrm>
      </p:grpSpPr>
      <p:grpSp>
        <p:nvGrpSpPr>
          <p:cNvPr id="4"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5"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6" name="Obrázek 5"/>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7" name="TextovéPole 6"/>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Porada k bezpečnosti letů</a:t>
            </a:r>
          </a:p>
        </p:txBody>
      </p:sp>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8"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9"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10" name="Zástupný symbol pro číslo snímku 5"/>
          <p:cNvSpPr>
            <a:spLocks noGrp="1"/>
          </p:cNvSpPr>
          <p:nvPr>
            <p:ph type="sldNum" sz="quarter" idx="12"/>
          </p:nvPr>
        </p:nvSpPr>
        <p:spPr/>
        <p:txBody>
          <a:bodyPr/>
          <a:lstStyle>
            <a:lvl1pPr>
              <a:defRPr/>
            </a:lvl1pPr>
          </a:lstStyle>
          <a:p>
            <a:pPr>
              <a:defRPr/>
            </a:pPr>
            <a:fld id="{2BA825FB-A7CF-476C-B71A-EA78CE02D082}" type="slidenum">
              <a:rPr lang="cs-CZ"/>
              <a:pPr>
                <a:defRPr/>
              </a:pPr>
              <a:t>‹#›</a:t>
            </a:fld>
            <a:endParaRPr lang="cs-CZ"/>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smtClean="0"/>
              <a:t>Klepnutím lze upravit styl předlohy nadpisů.</a:t>
            </a:r>
            <a:endParaRPr lang="cs-CZ" dirty="0"/>
          </a:p>
        </p:txBody>
      </p:sp>
      <p:sp>
        <p:nvSpPr>
          <p:cNvPr id="3" name="Zástupný symbol pro obsah 2"/>
          <p:cNvSpPr>
            <a:spLocks noGrp="1"/>
          </p:cNvSpPr>
          <p:nvPr>
            <p:ph idx="1"/>
          </p:nvPr>
        </p:nvSpPr>
        <p:spPr/>
        <p:txBody>
          <a:bodyPr/>
          <a:lstStyle>
            <a:lvl1pPr>
              <a:defRPr sz="2000" baseline="0">
                <a:latin typeface="Arial" pitchFamily="34" charset="0"/>
              </a:defRPr>
            </a:lvl1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5" name="Zástupný symbol pro zápatí 4"/>
          <p:cNvSpPr>
            <a:spLocks noGrp="1"/>
          </p:cNvSpPr>
          <p:nvPr>
            <p:ph type="ftr" sz="quarter" idx="11"/>
          </p:nvPr>
        </p:nvSpPr>
        <p:spPr/>
        <p:txBody>
          <a:bodyPr/>
          <a:lstStyle>
            <a:lvl1pPr>
              <a:defRPr baseline="0" smtClean="0">
                <a:solidFill>
                  <a:schemeClr val="tx1"/>
                </a:solidFill>
              </a:defRPr>
            </a:lvl1pPr>
          </a:lstStyle>
          <a:p>
            <a:pPr>
              <a:defRPr/>
            </a:pPr>
            <a:r>
              <a:rPr lang="pl-PL" smtClean="0"/>
              <a:t>Rozbor  leteckých nehod</a:t>
            </a:r>
            <a:endParaRPr lang="cs-CZ" dirty="0"/>
          </a:p>
        </p:txBody>
      </p:sp>
      <p:sp>
        <p:nvSpPr>
          <p:cNvPr id="6" name="Zástupný symbol pro číslo snímku 5"/>
          <p:cNvSpPr>
            <a:spLocks noGrp="1"/>
          </p:cNvSpPr>
          <p:nvPr>
            <p:ph type="sldNum" sz="quarter" idx="12"/>
          </p:nvPr>
        </p:nvSpPr>
        <p:spPr/>
        <p:txBody>
          <a:bodyPr/>
          <a:lstStyle>
            <a:lvl1pPr>
              <a:defRPr/>
            </a:lvl1pPr>
          </a:lstStyle>
          <a:p>
            <a:pPr>
              <a:defRPr/>
            </a:pPr>
            <a:fld id="{A66C42A3-CD04-4145-AD23-8C267A2760F0}" type="slidenum">
              <a:rPr lang="cs-CZ"/>
              <a:pPr>
                <a:defRPr/>
              </a:pPr>
              <a:t>‹#›</a:t>
            </a:fld>
            <a:endParaRPr lang="cs-CZ"/>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5"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6" name="Zástupný symbol pro číslo snímku 5"/>
          <p:cNvSpPr>
            <a:spLocks noGrp="1"/>
          </p:cNvSpPr>
          <p:nvPr>
            <p:ph type="sldNum" sz="quarter" idx="12"/>
          </p:nvPr>
        </p:nvSpPr>
        <p:spPr/>
        <p:txBody>
          <a:bodyPr/>
          <a:lstStyle>
            <a:lvl1pPr>
              <a:defRPr/>
            </a:lvl1pPr>
          </a:lstStyle>
          <a:p>
            <a:pPr>
              <a:defRPr/>
            </a:pPr>
            <a:fld id="{F2677841-C0DB-45A2-85F5-6452681FFF9A}" type="slidenum">
              <a:rPr lang="cs-CZ"/>
              <a:pPr>
                <a:defRPr/>
              </a:pPr>
              <a:t>‹#›</a:t>
            </a:fld>
            <a:endParaRPr lang="cs-CZ"/>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endParaRPr lang="cs-CZ" dirty="0"/>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72F815CB-E2F2-430E-866F-581508247482}" type="slidenum">
              <a:rPr lang="cs-CZ"/>
              <a:pPr>
                <a:defRPr/>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olupráce s IZS">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smtClean="0">
                <a:solidFill>
                  <a:schemeClr val="bg1"/>
                </a:solidFill>
                <a:latin typeface="Arial" panose="020B0604020202020204" pitchFamily="34" charset="0"/>
                <a:cs typeface="Arial" panose="020B0604020202020204" pitchFamily="34" charset="0"/>
              </a:rPr>
              <a:t>Spolupráce se složkami IZS</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dirty="0" smtClean="0"/>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391259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B4ACFED8-8392-4F52-B394-9778A8692BDE}" type="slidenum">
              <a:rPr lang="cs-CZ"/>
              <a:pPr>
                <a:defRPr/>
              </a:pPr>
              <a:t>‹#›</a:t>
            </a:fld>
            <a:endParaRPr lang="cs-CZ"/>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4"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5" name="Zástupný symbol pro číslo snímku 5"/>
          <p:cNvSpPr>
            <a:spLocks noGrp="1"/>
          </p:cNvSpPr>
          <p:nvPr>
            <p:ph type="sldNum" sz="quarter" idx="12"/>
          </p:nvPr>
        </p:nvSpPr>
        <p:spPr/>
        <p:txBody>
          <a:bodyPr/>
          <a:lstStyle>
            <a:lvl1pPr>
              <a:defRPr/>
            </a:lvl1pPr>
          </a:lstStyle>
          <a:p>
            <a:pPr>
              <a:defRPr/>
            </a:pPr>
            <a:fld id="{756DCE98-1E11-443E-A446-36D626A173B0}" type="slidenum">
              <a:rPr lang="cs-CZ"/>
              <a:pPr>
                <a:defRPr/>
              </a:pPr>
              <a:t>‹#›</a:t>
            </a:fld>
            <a:endParaRPr lang="cs-CZ"/>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3"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4" name="Zástupný symbol pro číslo snímku 5"/>
          <p:cNvSpPr>
            <a:spLocks noGrp="1"/>
          </p:cNvSpPr>
          <p:nvPr>
            <p:ph type="sldNum" sz="quarter" idx="12"/>
          </p:nvPr>
        </p:nvSpPr>
        <p:spPr/>
        <p:txBody>
          <a:bodyPr/>
          <a:lstStyle>
            <a:lvl1pPr>
              <a:defRPr/>
            </a:lvl1pPr>
          </a:lstStyle>
          <a:p>
            <a:pPr>
              <a:defRPr/>
            </a:pPr>
            <a:fld id="{5284A568-C213-433B-88FA-256BA5AA182B}" type="slidenum">
              <a:rPr lang="cs-CZ"/>
              <a:pPr>
                <a:defRPr/>
              </a:pPr>
              <a:t>‹#›</a:t>
            </a:fld>
            <a:endParaRPr lang="cs-CZ"/>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DA944490-CAA0-441D-8606-310D127D83F4}" type="slidenum">
              <a:rPr lang="cs-CZ"/>
              <a:pPr>
                <a:defRPr/>
              </a:pPr>
              <a:t>‹#›</a:t>
            </a:fld>
            <a:endParaRPr lang="cs-CZ"/>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dirty="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A6993EB3-138C-45CD-A678-11E69A4D68A7}" type="slidenum">
              <a:rPr lang="cs-CZ"/>
              <a:pPr>
                <a:defRPr/>
              </a:pPr>
              <a:t>‹#›</a:t>
            </a:fld>
            <a:endParaRPr lang="cs-CZ"/>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5"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6" name="Zástupný symbol pro číslo snímku 5"/>
          <p:cNvSpPr>
            <a:spLocks noGrp="1"/>
          </p:cNvSpPr>
          <p:nvPr>
            <p:ph type="sldNum" sz="quarter" idx="12"/>
          </p:nvPr>
        </p:nvSpPr>
        <p:spPr/>
        <p:txBody>
          <a:bodyPr/>
          <a:lstStyle>
            <a:lvl1pPr>
              <a:defRPr/>
            </a:lvl1pPr>
          </a:lstStyle>
          <a:p>
            <a:pPr>
              <a:defRPr/>
            </a:pPr>
            <a:fld id="{94337C2F-18FA-44BF-833C-3B54A33A7422}" type="slidenum">
              <a:rPr lang="cs-CZ"/>
              <a:pPr>
                <a:defRPr/>
              </a:pPr>
              <a:t>‹#›</a:t>
            </a:fld>
            <a:endParaRPr lang="cs-CZ"/>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5"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6" name="Zástupný symbol pro číslo snímku 5"/>
          <p:cNvSpPr>
            <a:spLocks noGrp="1"/>
          </p:cNvSpPr>
          <p:nvPr>
            <p:ph type="sldNum" sz="quarter" idx="12"/>
          </p:nvPr>
        </p:nvSpPr>
        <p:spPr/>
        <p:txBody>
          <a:bodyPr/>
          <a:lstStyle>
            <a:lvl1pPr>
              <a:defRPr/>
            </a:lvl1pPr>
          </a:lstStyle>
          <a:p>
            <a:pPr>
              <a:defRPr/>
            </a:pPr>
            <a:fld id="{4E969537-62BE-482A-8F0F-0D769A450AE4}" type="slidenum">
              <a:rPr lang="cs-CZ"/>
              <a:pPr>
                <a:defRPr/>
              </a:pPr>
              <a:t>‹#›</a:t>
            </a:fld>
            <a:endParaRPr lang="cs-CZ"/>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4_Úvodní snímek">
    <p:spTree>
      <p:nvGrpSpPr>
        <p:cNvPr id="1" name=""/>
        <p:cNvGrpSpPr/>
        <p:nvPr/>
      </p:nvGrpSpPr>
      <p:grpSpPr>
        <a:xfrm>
          <a:off x="0" y="0"/>
          <a:ext cx="0" cy="0"/>
          <a:chOff x="0" y="0"/>
          <a:chExt cx="0" cy="0"/>
        </a:xfrm>
      </p:grpSpPr>
      <p:grpSp>
        <p:nvGrpSpPr>
          <p:cNvPr id="2" name="Skupina 8"/>
          <p:cNvGrpSpPr/>
          <p:nvPr userDrawn="1"/>
        </p:nvGrpSpPr>
        <p:grpSpPr>
          <a:xfrm>
            <a:off x="0" y="116632"/>
            <a:ext cx="9144000" cy="720080"/>
            <a:chOff x="107504" y="44624"/>
            <a:chExt cx="9144000" cy="648072"/>
          </a:xfrm>
          <a:gradFill>
            <a:gsLst>
              <a:gs pos="0">
                <a:srgbClr val="92AFE2"/>
              </a:gs>
              <a:gs pos="50000">
                <a:srgbClr val="A6BCE4"/>
              </a:gs>
              <a:gs pos="100000">
                <a:schemeClr val="accent1">
                  <a:tint val="23500"/>
                  <a:satMod val="160000"/>
                </a:schemeClr>
              </a:gs>
            </a:gsLst>
            <a:lin ang="0" scaled="1"/>
          </a:gradFill>
        </p:grpSpPr>
        <p:sp>
          <p:nvSpPr>
            <p:cNvPr id="3" name="Zástupný symbol pro zápatí 4"/>
            <p:cNvSpPr txBox="1">
              <a:spLocks/>
            </p:cNvSpPr>
            <p:nvPr/>
          </p:nvSpPr>
          <p:spPr>
            <a:xfrm>
              <a:off x="107504" y="44624"/>
              <a:ext cx="9144000" cy="648072"/>
            </a:xfrm>
            <a:prstGeom prst="rect">
              <a:avLst/>
            </a:prstGeom>
            <a:grp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3"/>
            <p:cNvPicPr/>
            <p:nvPr/>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15008" y="188640"/>
              <a:ext cx="814571" cy="446663"/>
            </a:xfrm>
            <a:prstGeom prst="rect">
              <a:avLst/>
            </a:prstGeom>
            <a:grpFill/>
            <a:ln w="9525">
              <a:noFill/>
              <a:miter lim="800000"/>
              <a:headEnd/>
              <a:tailEnd/>
            </a:ln>
          </p:spPr>
        </p:pic>
      </p:grpSp>
      <p:sp>
        <p:nvSpPr>
          <p:cNvPr id="5" name="TextovéPole 4"/>
          <p:cNvSpPr txBox="1"/>
          <p:nvPr userDrawn="1"/>
        </p:nvSpPr>
        <p:spPr>
          <a:xfrm>
            <a:off x="1476375" y="188913"/>
            <a:ext cx="7416800" cy="584200"/>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3200" b="1" dirty="0">
                <a:solidFill>
                  <a:schemeClr val="bg1"/>
                </a:solidFill>
                <a:latin typeface="Arial" panose="020B0604020202020204" pitchFamily="34" charset="0"/>
                <a:cs typeface="Arial" panose="020B0604020202020204" pitchFamily="34" charset="0"/>
              </a:rPr>
              <a:t>Rozbor bezpečnosti letů</a:t>
            </a:r>
          </a:p>
        </p:txBody>
      </p:sp>
      <p:sp>
        <p:nvSpPr>
          <p:cNvPr id="6" name="TextovéPole 5"/>
          <p:cNvSpPr txBox="1">
            <a:spLocks noChangeArrowheads="1"/>
          </p:cNvSpPr>
          <p:nvPr userDrawn="1"/>
        </p:nvSpPr>
        <p:spPr bwMode="auto">
          <a:xfrm>
            <a:off x="1476375" y="836613"/>
            <a:ext cx="7416800" cy="461962"/>
          </a:xfrm>
          <a:prstGeom prst="rect">
            <a:avLst/>
          </a:prstGeom>
          <a:noFill/>
          <a:ln>
            <a:noFill/>
          </a:ln>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defRPr/>
            </a:pPr>
            <a:r>
              <a:rPr lang="cs-CZ" sz="2400" b="1" smtClean="0">
                <a:solidFill>
                  <a:srgbClr val="254061"/>
                </a:solidFill>
              </a:rPr>
              <a:t>Přehled o událostech v obchodní letecké dopravě</a:t>
            </a:r>
          </a:p>
        </p:txBody>
      </p:sp>
      <p:sp>
        <p:nvSpPr>
          <p:cNvPr id="7" name="Zástupný symbol pro datum 3"/>
          <p:cNvSpPr>
            <a:spLocks noGrp="1"/>
          </p:cNvSpPr>
          <p:nvPr>
            <p:ph type="dt" sz="half" idx="10"/>
          </p:nvPr>
        </p:nvSpPr>
        <p:spPr/>
        <p:txBody>
          <a:bodyPr/>
          <a:lstStyle>
            <a:lvl1pPr>
              <a:defRPr smtClean="0"/>
            </a:lvl1pPr>
          </a:lstStyle>
          <a:p>
            <a:pPr>
              <a:defRPr/>
            </a:pPr>
            <a:r>
              <a:rPr lang="cs-CZ" smtClean="0"/>
              <a:t>11.2. 2017</a:t>
            </a:r>
            <a:endParaRPr lang="cs-CZ" dirty="0"/>
          </a:p>
        </p:txBody>
      </p:sp>
      <p:sp>
        <p:nvSpPr>
          <p:cNvPr id="8" name="Zástupný symbol pro zápatí 4"/>
          <p:cNvSpPr>
            <a:spLocks noGrp="1"/>
          </p:cNvSpPr>
          <p:nvPr>
            <p:ph type="ftr" sz="quarter" idx="11"/>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2"/>
          </p:nvPr>
        </p:nvSpPr>
        <p:spPr/>
        <p:txBody>
          <a:bodyPr/>
          <a:lstStyle>
            <a:lvl1pPr>
              <a:defRPr/>
            </a:lvl1pPr>
          </a:lstStyle>
          <a:p>
            <a:pPr>
              <a:defRPr/>
            </a:pPr>
            <a:fld id="{43CD09A0-C0D3-4CCC-8884-76140790A91D}" type="slidenum">
              <a:rPr lang="cs-CZ"/>
              <a:pPr>
                <a:defRPr/>
              </a:pPr>
              <a:t>‹#›</a:t>
            </a:fld>
            <a:endParaRPr lang="cs-CZ"/>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Vesely">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eaLnBrk="1" fontAlgn="auto" hangingPunct="1">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userDrawn="1"/>
        </p:nvSpPr>
        <p:spPr>
          <a:xfrm>
            <a:off x="1258888" y="188913"/>
            <a:ext cx="7921625" cy="461665"/>
          </a:xfrm>
          <a:prstGeom prst="rect">
            <a:avLst/>
          </a:prstGeom>
          <a:noFill/>
          <a:ln>
            <a:no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cs-CZ" sz="2400" b="1" dirty="0" smtClean="0">
                <a:solidFill>
                  <a:schemeClr val="bg1"/>
                </a:solidFill>
              </a:rPr>
              <a:t>Informace – ECCAIRS STEERING COMMITTEE</a:t>
            </a:r>
            <a:endParaRPr lang="cs-CZ" sz="2400" b="1" dirty="0">
              <a:solidFill>
                <a:schemeClr val="bg1"/>
              </a:solidFill>
            </a:endParaRPr>
          </a:p>
        </p:txBody>
      </p:sp>
      <p:sp>
        <p:nvSpPr>
          <p:cNvPr id="5"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AB57F9D6-F2F9-412D-9B9F-860EBACAE1E9}" type="slidenum">
              <a:rPr lang="cs-CZ"/>
              <a:pPr>
                <a:defRPr/>
              </a:pPr>
              <a:t>‹#›</a:t>
            </a:fld>
            <a:endParaRPr lang="cs-CZ"/>
          </a:p>
        </p:txBody>
      </p:sp>
    </p:spTree>
    <p:extLst>
      <p:ext uri="{BB962C8B-B14F-4D97-AF65-F5344CB8AC3E}">
        <p14:creationId xmlns:p14="http://schemas.microsoft.com/office/powerpoint/2010/main" val="414993411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Přehled za rok 2015">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eaLnBrk="1" fontAlgn="auto" hangingPunct="1">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cs-CZ" sz="2400" b="1" dirty="0">
                <a:solidFill>
                  <a:schemeClr val="bg1"/>
                </a:solidFill>
              </a:rPr>
              <a:t>Údaje o provozní bezpečnosti v roce </a:t>
            </a:r>
            <a:r>
              <a:rPr lang="cs-CZ" sz="2400" b="1" dirty="0" smtClean="0">
                <a:solidFill>
                  <a:schemeClr val="bg1"/>
                </a:solidFill>
              </a:rPr>
              <a:t>2015</a:t>
            </a:r>
            <a:endParaRPr lang="cs-CZ" sz="2400" b="1" dirty="0">
              <a:solidFill>
                <a:schemeClr val="bg1"/>
              </a:solidFill>
            </a:endParaRPr>
          </a:p>
        </p:txBody>
      </p:sp>
      <p:sp>
        <p:nvSpPr>
          <p:cNvPr id="5"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FFE2CC52-B654-4881-95B1-84C1534D0549}" type="slidenum">
              <a:rPr lang="cs-CZ"/>
              <a:pPr>
                <a:defRPr/>
              </a:pPr>
              <a:t>‹#›</a:t>
            </a:fld>
            <a:endParaRPr lang="cs-CZ"/>
          </a:p>
        </p:txBody>
      </p:sp>
    </p:spTree>
    <p:extLst>
      <p:ext uri="{BB962C8B-B14F-4D97-AF65-F5344CB8AC3E}">
        <p14:creationId xmlns:p14="http://schemas.microsoft.com/office/powerpoint/2010/main" val="212138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polupráce  v civilním letectví">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smtClean="0">
                <a:solidFill>
                  <a:schemeClr val="bg1"/>
                </a:solidFill>
                <a:latin typeface="Arial" panose="020B0604020202020204" pitchFamily="34" charset="0"/>
                <a:cs typeface="Arial" panose="020B0604020202020204" pitchFamily="34" charset="0"/>
              </a:rPr>
              <a:t>Spolupráce v civilním letectví</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296852185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3_Základní údaje za rok 2015">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eaLnBrk="1" fontAlgn="auto" hangingPunct="1">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cs-CZ" sz="2400" b="1" dirty="0" smtClean="0">
                <a:solidFill>
                  <a:schemeClr val="bg1"/>
                </a:solidFill>
              </a:rPr>
              <a:t>Základní údaje </a:t>
            </a:r>
            <a:r>
              <a:rPr lang="cs-CZ" sz="2400" b="1" dirty="0">
                <a:solidFill>
                  <a:schemeClr val="bg1"/>
                </a:solidFill>
              </a:rPr>
              <a:t>o </a:t>
            </a:r>
            <a:r>
              <a:rPr lang="cs-CZ" sz="2400" b="1" dirty="0" smtClean="0">
                <a:solidFill>
                  <a:schemeClr val="bg1"/>
                </a:solidFill>
              </a:rPr>
              <a:t>bezpečnosti </a:t>
            </a:r>
            <a:r>
              <a:rPr lang="cs-CZ" sz="2400" b="1" dirty="0">
                <a:solidFill>
                  <a:schemeClr val="bg1"/>
                </a:solidFill>
              </a:rPr>
              <a:t>v roce </a:t>
            </a:r>
            <a:r>
              <a:rPr lang="cs-CZ" sz="2400" b="1" dirty="0" smtClean="0">
                <a:solidFill>
                  <a:schemeClr val="bg1"/>
                </a:solidFill>
              </a:rPr>
              <a:t>2015</a:t>
            </a:r>
            <a:endParaRPr lang="cs-CZ" sz="2400" b="1" dirty="0">
              <a:solidFill>
                <a:schemeClr val="bg1"/>
              </a:solidFill>
            </a:endParaRPr>
          </a:p>
        </p:txBody>
      </p:sp>
      <p:sp>
        <p:nvSpPr>
          <p:cNvPr id="5"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FFE2CC52-B654-4881-95B1-84C1534D0549}" type="slidenum">
              <a:rPr lang="cs-CZ"/>
              <a:pPr>
                <a:defRPr/>
              </a:pPr>
              <a:t>‹#›</a:t>
            </a:fld>
            <a:endParaRPr lang="cs-CZ"/>
          </a:p>
        </p:txBody>
      </p:sp>
    </p:spTree>
    <p:extLst>
      <p:ext uri="{BB962C8B-B14F-4D97-AF65-F5344CB8AC3E}">
        <p14:creationId xmlns:p14="http://schemas.microsoft.com/office/powerpoint/2010/main" val="14891842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Prázdný snímek">
    <p:spTree>
      <p:nvGrpSpPr>
        <p:cNvPr id="1" name=""/>
        <p:cNvGrpSpPr/>
        <p:nvPr/>
      </p:nvGrpSpPr>
      <p:grpSpPr>
        <a:xfrm>
          <a:off x="0" y="0"/>
          <a:ext cx="0" cy="0"/>
          <a:chOff x="0" y="0"/>
          <a:chExt cx="0" cy="0"/>
        </a:xfrm>
      </p:grpSpPr>
      <p:sp>
        <p:nvSpPr>
          <p:cNvPr id="4" name="Zástupný symbol pro datum 3"/>
          <p:cNvSpPr>
            <a:spLocks noGrp="1"/>
          </p:cNvSpPr>
          <p:nvPr>
            <p:ph type="dt" sz="half" idx="10"/>
          </p:nvPr>
        </p:nvSpPr>
        <p:spPr/>
        <p:txBody>
          <a:bodyPr/>
          <a:lstStyle/>
          <a:p>
            <a:r>
              <a:rPr lang="cs-CZ" smtClean="0"/>
              <a:t>11.2. 2017</a:t>
            </a:r>
            <a:endParaRPr lang="cs-CZ" dirty="0"/>
          </a:p>
        </p:txBody>
      </p:sp>
      <p:sp>
        <p:nvSpPr>
          <p:cNvPr id="5" name="Zástupný symbol pro zápatí 4"/>
          <p:cNvSpPr>
            <a:spLocks noGrp="1"/>
          </p:cNvSpPr>
          <p:nvPr>
            <p:ph type="ftr" sz="quarter" idx="11"/>
          </p:nvPr>
        </p:nvSpPr>
        <p:spPr/>
        <p:txBody>
          <a:bodyPr/>
          <a:lstStyle/>
          <a:p>
            <a:r>
              <a:rPr lang="pl-PL" smtClean="0"/>
              <a:t>Rozbor  leteckých nehod</a:t>
            </a:r>
            <a:endParaRPr lang="cs-CZ" dirty="0"/>
          </a:p>
        </p:txBody>
      </p:sp>
      <p:sp>
        <p:nvSpPr>
          <p:cNvPr id="6" name="Zástupný symbol pro číslo snímku 5"/>
          <p:cNvSpPr>
            <a:spLocks noGrp="1"/>
          </p:cNvSpPr>
          <p:nvPr>
            <p:ph type="sldNum" sz="quarter" idx="12"/>
          </p:nvPr>
        </p:nvSpPr>
        <p:spPr/>
        <p:txBody>
          <a:bodyPr/>
          <a:lstStyle/>
          <a:p>
            <a:fld id="{20264769-77EF-4CD0-90DE-F7D7F2D423C4}" type="slidenum">
              <a:rPr lang="cs-CZ" smtClean="0"/>
              <a:pPr/>
              <a:t>‹#›</a:t>
            </a:fld>
            <a:endParaRPr lang="cs-CZ" dirty="0"/>
          </a:p>
        </p:txBody>
      </p:sp>
    </p:spTree>
    <p:extLst>
      <p:ext uri="{BB962C8B-B14F-4D97-AF65-F5344CB8AC3E}">
        <p14:creationId xmlns:p14="http://schemas.microsoft.com/office/powerpoint/2010/main" val="105725535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Letecké nehody a VI">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eaLnBrk="1" fontAlgn="auto" hangingPunct="1">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cs-CZ" sz="2400" b="1" dirty="0" smtClean="0">
                <a:solidFill>
                  <a:schemeClr val="bg1"/>
                </a:solidFill>
              </a:rPr>
              <a:t>Letecké nehody na území České republiky</a:t>
            </a:r>
            <a:endParaRPr lang="cs-CZ" sz="2400" b="1" dirty="0">
              <a:solidFill>
                <a:schemeClr val="bg1"/>
              </a:solidFill>
            </a:endParaRPr>
          </a:p>
        </p:txBody>
      </p:sp>
      <p:sp>
        <p:nvSpPr>
          <p:cNvPr id="5"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C5E9FACE-EEBC-464B-8370-361D75ED56EF}" type="slidenum">
              <a:rPr lang="cs-CZ"/>
              <a:pPr>
                <a:defRPr/>
              </a:pPr>
              <a:t>‹#›</a:t>
            </a:fld>
            <a:endParaRPr lang="cs-CZ"/>
          </a:p>
        </p:txBody>
      </p:sp>
    </p:spTree>
    <p:extLst>
      <p:ext uri="{BB962C8B-B14F-4D97-AF65-F5344CB8AC3E}">
        <p14:creationId xmlns:p14="http://schemas.microsoft.com/office/powerpoint/2010/main" val="1658122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Incidenty">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eaLnBrk="1" fontAlgn="auto" hangingPunct="1">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userDrawn="1"/>
        </p:nvSpPr>
        <p:spPr>
          <a:xfrm>
            <a:off x="1258888" y="188913"/>
            <a:ext cx="7921625" cy="461665"/>
          </a:xfrm>
          <a:prstGeom prst="rect">
            <a:avLst/>
          </a:prstGeom>
          <a:noFill/>
          <a:ln>
            <a:no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cs-CZ" sz="2400" b="1" dirty="0" smtClean="0">
                <a:solidFill>
                  <a:schemeClr val="bg1"/>
                </a:solidFill>
              </a:rPr>
              <a:t>Incidenty </a:t>
            </a:r>
            <a:endParaRPr lang="cs-CZ" sz="2400" b="1" dirty="0">
              <a:solidFill>
                <a:schemeClr val="bg1"/>
              </a:solidFill>
            </a:endParaRPr>
          </a:p>
        </p:txBody>
      </p:sp>
      <p:sp>
        <p:nvSpPr>
          <p:cNvPr id="5"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C5E9FACE-EEBC-464B-8370-361D75ED56EF}" type="slidenum">
              <a:rPr lang="cs-CZ"/>
              <a:pPr>
                <a:defRPr/>
              </a:pPr>
              <a:t>‹#›</a:t>
            </a:fld>
            <a:endParaRPr lang="cs-CZ"/>
          </a:p>
        </p:txBody>
      </p:sp>
    </p:spTree>
    <p:extLst>
      <p:ext uri="{BB962C8B-B14F-4D97-AF65-F5344CB8AC3E}">
        <p14:creationId xmlns:p14="http://schemas.microsoft.com/office/powerpoint/2010/main" val="27534844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Hlášení">
    <p:spTree>
      <p:nvGrpSpPr>
        <p:cNvPr id="1" name=""/>
        <p:cNvGrpSpPr/>
        <p:nvPr/>
      </p:nvGrpSpPr>
      <p:grpSpPr>
        <a:xfrm>
          <a:off x="0" y="0"/>
          <a:ext cx="0" cy="0"/>
          <a:chOff x="0" y="0"/>
          <a:chExt cx="0" cy="0"/>
        </a:xfrm>
      </p:grpSpPr>
      <p:sp>
        <p:nvSpPr>
          <p:cNvPr id="2" name="Zástupný symbol pro zápatí 4"/>
          <p:cNvSpPr txBox="1">
            <a:spLocks/>
          </p:cNvSpPr>
          <p:nvPr userDrawn="1"/>
        </p:nvSpPr>
        <p:spPr>
          <a:xfrm>
            <a:off x="0" y="44450"/>
            <a:ext cx="9144000" cy="792163"/>
          </a:xfrm>
          <a:prstGeom prst="rect">
            <a:avLst/>
          </a:prstGeom>
          <a:gradFill flip="none" rotWithShape="1">
            <a:gsLst>
              <a:gs pos="29000">
                <a:schemeClr val="tx2">
                  <a:lumMod val="60000"/>
                  <a:lumOff val="40000"/>
                </a:schemeClr>
              </a:gs>
              <a:gs pos="51000">
                <a:srgbClr val="A6BCE4"/>
              </a:gs>
              <a:gs pos="86000">
                <a:schemeClr val="accent5">
                  <a:lumMod val="60000"/>
                  <a:lumOff val="40000"/>
                </a:schemeClr>
              </a:gs>
            </a:gsLst>
            <a:lin ang="10800000" scaled="1"/>
            <a:tileRect/>
          </a:gradFill>
        </p:spPr>
        <p:txBody>
          <a:bodyPr anchor="ctr"/>
          <a:lstStyle>
            <a:lvl1pPr>
              <a:defRPr baseline="0">
                <a:solidFill>
                  <a:schemeClr val="tx1"/>
                </a:solidFill>
              </a:defRPr>
            </a:lvl1pPr>
          </a:lstStyle>
          <a:p>
            <a:pPr algn="ctr" eaLnBrk="1" fontAlgn="auto" hangingPunct="1">
              <a:spcBef>
                <a:spcPts val="0"/>
              </a:spcBef>
              <a:spcAft>
                <a:spcPts val="0"/>
              </a:spcAft>
              <a:defRPr/>
            </a:pPr>
            <a:endParaRPr lang="cs-CZ" sz="1200" dirty="0">
              <a:latin typeface="+mn-lt"/>
              <a:cs typeface="+mn-cs"/>
            </a:endParaRPr>
          </a:p>
        </p:txBody>
      </p:sp>
      <p:pic>
        <p:nvPicPr>
          <p:cNvPr id="3"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ovéPole 3"/>
          <p:cNvSpPr txBox="1"/>
          <p:nvPr userDrawn="1"/>
        </p:nvSpPr>
        <p:spPr>
          <a:xfrm>
            <a:off x="1258888" y="188913"/>
            <a:ext cx="7921625" cy="461665"/>
          </a:xfrm>
          <a:prstGeom prst="rect">
            <a:avLst/>
          </a:prstGeom>
          <a:noFill/>
          <a:ln>
            <a:noFill/>
          </a:ln>
          <a:effectLst>
            <a:outerShdw blurRad="50800" dist="38100" dir="2700000" algn="tl" rotWithShape="0">
              <a:prstClr val="black">
                <a:alpha val="40000"/>
              </a:prstClr>
            </a:outerShdw>
          </a:effectLst>
        </p:spPr>
        <p:txBody>
          <a:bodyPr>
            <a:spAutoFit/>
          </a:bodyPr>
          <a:lstStyle/>
          <a:p>
            <a:pPr eaLnBrk="1" fontAlgn="auto" hangingPunct="1">
              <a:spcBef>
                <a:spcPts val="0"/>
              </a:spcBef>
              <a:spcAft>
                <a:spcPts val="0"/>
              </a:spcAft>
              <a:defRPr/>
            </a:pPr>
            <a:r>
              <a:rPr lang="cs-CZ" sz="2400" b="1" dirty="0" smtClean="0">
                <a:solidFill>
                  <a:schemeClr val="bg1"/>
                </a:solidFill>
              </a:rPr>
              <a:t>Systém hlášení událostí</a:t>
            </a:r>
            <a:endParaRPr lang="cs-CZ" sz="2400" b="1" dirty="0">
              <a:solidFill>
                <a:schemeClr val="bg1"/>
              </a:solidFill>
            </a:endParaRPr>
          </a:p>
        </p:txBody>
      </p:sp>
      <p:sp>
        <p:nvSpPr>
          <p:cNvPr id="5" name="Zástupný symbol pro datum 3"/>
          <p:cNvSpPr>
            <a:spLocks noGrp="1"/>
          </p:cNvSpPr>
          <p:nvPr>
            <p:ph type="dt" sz="half" idx="10"/>
          </p:nvPr>
        </p:nvSpPr>
        <p:spPr/>
        <p:txBody>
          <a:bodyPr/>
          <a:lstStyle>
            <a:lvl1pPr>
              <a:defRPr/>
            </a:lvl1pPr>
          </a:lstStyle>
          <a:p>
            <a:pPr>
              <a:defRPr/>
            </a:pPr>
            <a:r>
              <a:rPr lang="cs-CZ" smtClean="0"/>
              <a:t>11.2. 2017</a:t>
            </a:r>
            <a:endParaRPr lang="cs-CZ" dirty="0"/>
          </a:p>
        </p:txBody>
      </p:sp>
      <p:sp>
        <p:nvSpPr>
          <p:cNvPr id="6" name="Zástupný symbol pro zápatí 4"/>
          <p:cNvSpPr>
            <a:spLocks noGrp="1"/>
          </p:cNvSpPr>
          <p:nvPr>
            <p:ph type="ftr" sz="quarter" idx="11"/>
          </p:nvPr>
        </p:nvSpPr>
        <p:spPr/>
        <p:txBody>
          <a:bodyPr/>
          <a:lstStyle>
            <a:lvl1pPr>
              <a:defRPr/>
            </a:lvl1pPr>
          </a:lstStyle>
          <a:p>
            <a:pPr>
              <a:defRPr/>
            </a:pPr>
            <a:r>
              <a:rPr lang="pl-PL" smtClean="0"/>
              <a:t>Rozbor  leteckých nehod</a:t>
            </a:r>
            <a:endParaRPr lang="cs-CZ" dirty="0"/>
          </a:p>
        </p:txBody>
      </p:sp>
      <p:sp>
        <p:nvSpPr>
          <p:cNvPr id="7" name="Zástupný symbol pro číslo snímku 5"/>
          <p:cNvSpPr>
            <a:spLocks noGrp="1"/>
          </p:cNvSpPr>
          <p:nvPr>
            <p:ph type="sldNum" sz="quarter" idx="12"/>
          </p:nvPr>
        </p:nvSpPr>
        <p:spPr/>
        <p:txBody>
          <a:bodyPr/>
          <a:lstStyle>
            <a:lvl1pPr>
              <a:defRPr/>
            </a:lvl1pPr>
          </a:lstStyle>
          <a:p>
            <a:pPr>
              <a:defRPr/>
            </a:pPr>
            <a:fld id="{C5E9FACE-EEBC-464B-8370-361D75ED56EF}" type="slidenum">
              <a:rPr lang="cs-CZ"/>
              <a:pPr>
                <a:defRPr/>
              </a:pPr>
              <a:t>‹#›</a:t>
            </a:fld>
            <a:endParaRPr lang="cs-CZ"/>
          </a:p>
        </p:txBody>
      </p:sp>
    </p:spTree>
    <p:extLst>
      <p:ext uri="{BB962C8B-B14F-4D97-AF65-F5344CB8AC3E}">
        <p14:creationId xmlns:p14="http://schemas.microsoft.com/office/powerpoint/2010/main" val="31432520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ávěrečné informace">
    <p:spTree>
      <p:nvGrpSpPr>
        <p:cNvPr id="1" name=""/>
        <p:cNvGrpSpPr/>
        <p:nvPr/>
      </p:nvGrpSpPr>
      <p:grpSpPr>
        <a:xfrm>
          <a:off x="0" y="0"/>
          <a:ext cx="0" cy="0"/>
          <a:chOff x="0" y="0"/>
          <a:chExt cx="0" cy="0"/>
        </a:xfrm>
      </p:grpSpPr>
      <p:sp>
        <p:nvSpPr>
          <p:cNvPr id="11" name="Zástupný symbol pro zápatí 4"/>
          <p:cNvSpPr txBox="1">
            <a:spLocks/>
          </p:cNvSpPr>
          <p:nvPr userDrawn="1"/>
        </p:nvSpPr>
        <p:spPr>
          <a:xfrm>
            <a:off x="0" y="44624"/>
            <a:ext cx="9144000" cy="792163"/>
          </a:xfrm>
          <a:prstGeom prst="rect">
            <a:avLst/>
          </a:prstGeom>
          <a:gradFill flip="none" rotWithShape="1">
            <a:gsLst>
              <a:gs pos="2000">
                <a:srgbClr val="0033CC"/>
              </a:gs>
              <a:gs pos="50000">
                <a:schemeClr val="tx2">
                  <a:lumMod val="60000"/>
                  <a:lumOff val="40000"/>
                </a:schemeClr>
              </a:gs>
              <a:gs pos="98000">
                <a:schemeClr val="tx2">
                  <a:lumMod val="20000"/>
                  <a:lumOff val="80000"/>
                </a:schemeClr>
              </a:gs>
            </a:gsLst>
            <a:lin ang="10800000" scaled="1"/>
            <a:tileRect/>
          </a:gradFill>
        </p:spPr>
        <p:txBody>
          <a:bodyPr anchor="ctr"/>
          <a:lstStyle>
            <a:lvl1pPr>
              <a:defRPr baseline="0">
                <a:solidFill>
                  <a:schemeClr val="tx1"/>
                </a:solidFill>
              </a:defRPr>
            </a:lvl1pPr>
          </a:lstStyle>
          <a:p>
            <a:pPr algn="ctr" fontAlgn="auto">
              <a:spcBef>
                <a:spcPts val="0"/>
              </a:spcBef>
              <a:spcAft>
                <a:spcPts val="0"/>
              </a:spcAft>
              <a:defRPr/>
            </a:pPr>
            <a:endParaRPr lang="cs-CZ" sz="1200" dirty="0">
              <a:latin typeface="+mn-lt"/>
              <a:cs typeface="+mn-cs"/>
            </a:endParaRPr>
          </a:p>
        </p:txBody>
      </p:sp>
      <p:pic>
        <p:nvPicPr>
          <p:cNvPr id="4" name="Obrázek 7"/>
          <p:cNvPicPr>
            <a:picLocks noChangeAspect="1" noChangeArrowheads="1"/>
          </p:cNvPicPr>
          <p:nvPr userDrawn="1"/>
        </p:nvPicPr>
        <p:blipFill>
          <a:blip r:embed="rId2"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68288" y="188913"/>
            <a:ext cx="919162" cy="503237"/>
          </a:xfrm>
          <a:prstGeom prst="rect">
            <a:avLst/>
          </a:prstGeom>
          <a:noFill/>
          <a:ln w="9525">
            <a:noFill/>
            <a:miter lim="800000"/>
            <a:headEnd/>
            <a:tailEnd/>
          </a:ln>
        </p:spPr>
      </p:pic>
      <p:sp>
        <p:nvSpPr>
          <p:cNvPr id="5" name="TextovéPole 4"/>
          <p:cNvSpPr txBox="1"/>
          <p:nvPr userDrawn="1"/>
        </p:nvSpPr>
        <p:spPr>
          <a:xfrm>
            <a:off x="1258888" y="188913"/>
            <a:ext cx="7921625" cy="461962"/>
          </a:xfrm>
          <a:prstGeom prst="rect">
            <a:avLst/>
          </a:prstGeom>
          <a:noFill/>
          <a:ln>
            <a:noFill/>
          </a:ln>
          <a:effectLst>
            <a:outerShdw blurRad="50800" dist="38100" dir="2700000" algn="tl" rotWithShape="0">
              <a:prstClr val="black">
                <a:alpha val="40000"/>
              </a:prstClr>
            </a:outerShdw>
          </a:effectLst>
        </p:spPr>
        <p:txBody>
          <a:bodyPr>
            <a:spAutoFit/>
          </a:bodyPr>
          <a:lstStyle/>
          <a:p>
            <a:pPr fontAlgn="auto">
              <a:spcBef>
                <a:spcPts val="0"/>
              </a:spcBef>
              <a:spcAft>
                <a:spcPts val="0"/>
              </a:spcAft>
              <a:defRPr/>
            </a:pPr>
            <a:r>
              <a:rPr lang="cs-CZ" sz="2400" b="1" dirty="0" smtClean="0">
                <a:solidFill>
                  <a:schemeClr val="bg1"/>
                </a:solidFill>
                <a:latin typeface="Arial" panose="020B0604020202020204" pitchFamily="34" charset="0"/>
                <a:cs typeface="Arial" panose="020B0604020202020204" pitchFamily="34" charset="0"/>
              </a:rPr>
              <a:t>Závěr</a:t>
            </a:r>
            <a:endParaRPr lang="cs-CZ" sz="2400" b="1" dirty="0">
              <a:solidFill>
                <a:schemeClr val="bg1"/>
              </a:solidFill>
              <a:latin typeface="Arial" panose="020B0604020202020204" pitchFamily="34" charset="0"/>
              <a:cs typeface="Arial" panose="020B0604020202020204" pitchFamily="34" charset="0"/>
            </a:endParaRPr>
          </a:p>
        </p:txBody>
      </p:sp>
      <p:sp>
        <p:nvSpPr>
          <p:cNvPr id="8" name="Zástupný symbol pro text 19"/>
          <p:cNvSpPr>
            <a:spLocks noGrp="1"/>
          </p:cNvSpPr>
          <p:nvPr>
            <p:ph type="body" sz="quarter" idx="13"/>
          </p:nvPr>
        </p:nvSpPr>
        <p:spPr>
          <a:xfrm>
            <a:off x="251520" y="1124744"/>
            <a:ext cx="8640960" cy="5112568"/>
          </a:xfrm>
        </p:spPr>
        <p:txBody>
          <a:bodyPr/>
          <a:lstStyle>
            <a:lvl1pPr algn="just">
              <a:spcBef>
                <a:spcPts val="600"/>
              </a:spcBef>
              <a:buNone/>
              <a:defRPr sz="1800">
                <a:solidFill>
                  <a:schemeClr val="tx1"/>
                </a:solidFill>
                <a:latin typeface="Arial" pitchFamily="34" charset="0"/>
                <a:cs typeface="Arial" pitchFamily="34" charset="0"/>
              </a:defRPr>
            </a:lvl1pPr>
            <a:lvl2pPr>
              <a:buFont typeface="Wingdings" pitchFamily="2" charset="2"/>
              <a:buChar char="Q"/>
              <a:defRPr sz="1800">
                <a:latin typeface="Arial" pitchFamily="34" charset="0"/>
                <a:cs typeface="Arial" pitchFamily="34" charset="0"/>
              </a:defRPr>
            </a:lvl2pPr>
            <a:lvl3pPr>
              <a:defRPr sz="1800">
                <a:latin typeface="Arial" pitchFamily="34" charset="0"/>
                <a:cs typeface="Arial" pitchFamily="34" charset="0"/>
              </a:defRPr>
            </a:lvl3pPr>
          </a:lstStyle>
          <a:p>
            <a:pPr lvl="0"/>
            <a:r>
              <a:rPr lang="cs-CZ" dirty="0" smtClean="0"/>
              <a:t>Klepnutím lze upravit styly předlohy textu.</a:t>
            </a:r>
          </a:p>
          <a:p>
            <a:pPr lvl="1"/>
            <a:r>
              <a:rPr lang="cs-CZ" dirty="0" smtClean="0"/>
              <a:t>Druhá úroveň</a:t>
            </a:r>
          </a:p>
          <a:p>
            <a:pPr lvl="2"/>
            <a:r>
              <a:rPr lang="cs-CZ" dirty="0" smtClean="0"/>
              <a:t>Třetí úroveň</a:t>
            </a:r>
          </a:p>
          <a:p>
            <a:pPr lvl="3"/>
            <a:r>
              <a:rPr lang="cs-CZ" dirty="0" smtClean="0"/>
              <a:t>Čtvrtá úroveň</a:t>
            </a:r>
          </a:p>
          <a:p>
            <a:pPr lvl="4"/>
            <a:r>
              <a:rPr lang="cs-CZ" dirty="0" smtClean="0"/>
              <a:t>Pátá úroveň</a:t>
            </a:r>
          </a:p>
        </p:txBody>
      </p:sp>
      <p:sp>
        <p:nvSpPr>
          <p:cNvPr id="6" name="Zástupný symbol pro datum 3"/>
          <p:cNvSpPr>
            <a:spLocks noGrp="1"/>
          </p:cNvSpPr>
          <p:nvPr>
            <p:ph type="dt" sz="half" idx="14"/>
          </p:nvPr>
        </p:nvSpPr>
        <p:spPr/>
        <p:txBody>
          <a:bodyPr/>
          <a:lstStyle>
            <a:lvl1pPr>
              <a:defRPr smtClean="0"/>
            </a:lvl1pPr>
          </a:lstStyle>
          <a:p>
            <a:pPr>
              <a:defRPr/>
            </a:pPr>
            <a:r>
              <a:rPr lang="cs-CZ" smtClean="0"/>
              <a:t>11.2. 2017</a:t>
            </a:r>
            <a:endParaRPr lang="cs-CZ" dirty="0"/>
          </a:p>
        </p:txBody>
      </p:sp>
      <p:sp>
        <p:nvSpPr>
          <p:cNvPr id="7" name="Zástupný symbol pro zápatí 4"/>
          <p:cNvSpPr>
            <a:spLocks noGrp="1"/>
          </p:cNvSpPr>
          <p:nvPr>
            <p:ph type="ftr" sz="quarter" idx="15"/>
          </p:nvPr>
        </p:nvSpPr>
        <p:spPr/>
        <p:txBody>
          <a:bodyPr/>
          <a:lstStyle>
            <a:lvl1pPr>
              <a:defRPr smtClean="0"/>
            </a:lvl1pPr>
          </a:lstStyle>
          <a:p>
            <a:pPr>
              <a:defRPr/>
            </a:pPr>
            <a:r>
              <a:rPr lang="pl-PL" smtClean="0"/>
              <a:t>Rozbor  leteckých nehod</a:t>
            </a:r>
            <a:endParaRPr lang="cs-CZ" dirty="0"/>
          </a:p>
        </p:txBody>
      </p:sp>
      <p:sp>
        <p:nvSpPr>
          <p:cNvPr id="9" name="Zástupný symbol pro číslo snímku 5"/>
          <p:cNvSpPr>
            <a:spLocks noGrp="1"/>
          </p:cNvSpPr>
          <p:nvPr>
            <p:ph type="sldNum" sz="quarter" idx="16"/>
          </p:nvPr>
        </p:nvSpPr>
        <p:spPr/>
        <p:txBody>
          <a:bodyPr/>
          <a:lstStyle>
            <a:lvl1pPr>
              <a:defRPr/>
            </a:lvl1pPr>
          </a:lstStyle>
          <a:p>
            <a:pPr>
              <a:defRPr/>
            </a:pPr>
            <a:fld id="{13198B6C-BE13-4B5B-9C0F-23277DBFEF58}" type="slidenum">
              <a:rPr lang="cs-CZ"/>
              <a:pPr>
                <a:defRPr/>
              </a:pPr>
              <a:t>‹#›</a:t>
            </a:fld>
            <a:endParaRPr lang="cs-CZ"/>
          </a:p>
        </p:txBody>
      </p:sp>
    </p:spTree>
    <p:extLst>
      <p:ext uri="{BB962C8B-B14F-4D97-AF65-F5344CB8AC3E}">
        <p14:creationId xmlns:p14="http://schemas.microsoft.com/office/powerpoint/2010/main" val="1760597392"/>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76" Type="http://schemas.openxmlformats.org/officeDocument/2006/relationships/slideLayout" Target="../slideLayouts/slideLayout76.xml"/><Relationship Id="rId84" Type="http://schemas.openxmlformats.org/officeDocument/2006/relationships/slideLayout" Target="../slideLayouts/slideLayout84.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10000"/>
                <a:lumOff val="90000"/>
              </a:schemeClr>
            </a:gs>
            <a:gs pos="100000">
              <a:schemeClr val="accent5">
                <a:lumMod val="30000"/>
                <a:lumOff val="70000"/>
              </a:schemeClr>
            </a:gs>
          </a:gsLst>
          <a:lin ang="2700000" scaled="1"/>
          <a:tileRect/>
        </a:gradFill>
        <a:effectLst/>
      </p:bgPr>
    </p:bg>
    <p:spTree>
      <p:nvGrpSpPr>
        <p:cNvPr id="1" name=""/>
        <p:cNvGrpSpPr/>
        <p:nvPr/>
      </p:nvGrpSpPr>
      <p:grpSpPr>
        <a:xfrm>
          <a:off x="0" y="0"/>
          <a:ext cx="0" cy="0"/>
          <a:chOff x="0" y="0"/>
          <a:chExt cx="0" cy="0"/>
        </a:xfrm>
      </p:grpSpPr>
      <p:sp>
        <p:nvSpPr>
          <p:cNvPr id="1026" name="Zástupný symbol pro nadpis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cs-CZ" smtClean="0"/>
              <a:t>Klepnutím lze upravit styl předlohy nadpisů.</a:t>
            </a:r>
          </a:p>
        </p:txBody>
      </p:sp>
      <p:sp>
        <p:nvSpPr>
          <p:cNvPr id="1027" name="Zástupný symbol pro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cs typeface="+mn-cs"/>
              </a:defRPr>
            </a:lvl1pPr>
          </a:lstStyle>
          <a:p>
            <a:pPr>
              <a:defRPr/>
            </a:pPr>
            <a:r>
              <a:rPr lang="cs-CZ" smtClean="0"/>
              <a:t>11.2. 2017</a:t>
            </a:r>
            <a:endParaRPr lang="cs-CZ" dirty="0"/>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smtClean="0">
                <a:solidFill>
                  <a:schemeClr val="tx1">
                    <a:tint val="75000"/>
                  </a:schemeClr>
                </a:solidFill>
                <a:latin typeface="+mn-lt"/>
                <a:cs typeface="+mn-cs"/>
              </a:defRPr>
            </a:lvl1pPr>
          </a:lstStyle>
          <a:p>
            <a:pPr>
              <a:defRPr/>
            </a:pPr>
            <a:r>
              <a:rPr lang="pl-PL" smtClean="0"/>
              <a:t>Rozbor  leteckých nehod</a:t>
            </a:r>
            <a:endParaRPr lang="cs-CZ" dirty="0"/>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cs typeface="Arial" panose="020B0604020202020204" pitchFamily="34" charset="0"/>
              </a:defRPr>
            </a:lvl1pPr>
          </a:lstStyle>
          <a:p>
            <a:pPr>
              <a:defRPr/>
            </a:pPr>
            <a:fld id="{9AC5B052-A894-4F6A-999F-C0CF9EEDDFAD}" type="slidenum">
              <a:rPr lang="cs-CZ"/>
              <a:pPr>
                <a:defRPr/>
              </a:pPr>
              <a:t>‹#›</a:t>
            </a:fld>
            <a:endParaRPr lang="cs-CZ"/>
          </a:p>
        </p:txBody>
      </p:sp>
    </p:spTree>
  </p:cSld>
  <p:clrMap bg1="lt1" tx1="dk1" bg2="lt2" tx2="dk2" accent1="accent1" accent2="accent2" accent3="accent3" accent4="accent4" accent5="accent5" accent6="accent6" hlink="hlink" folHlink="folHlink"/>
  <p:sldLayoutIdLst>
    <p:sldLayoutId id="2147489613" r:id="rId1"/>
    <p:sldLayoutId id="2147489683" r:id="rId2"/>
    <p:sldLayoutId id="2147489603" r:id="rId3"/>
    <p:sldLayoutId id="2147489614" r:id="rId4"/>
    <p:sldLayoutId id="2147489685" r:id="rId5"/>
    <p:sldLayoutId id="2147489671" r:id="rId6"/>
    <p:sldLayoutId id="2147489687" r:id="rId7"/>
    <p:sldLayoutId id="2147489674" r:id="rId8"/>
    <p:sldLayoutId id="2147489673" r:id="rId9"/>
    <p:sldLayoutId id="2147489672" r:id="rId10"/>
    <p:sldLayoutId id="2147489670" r:id="rId11"/>
    <p:sldLayoutId id="2147489686" r:id="rId12"/>
    <p:sldLayoutId id="2147489684" r:id="rId13"/>
    <p:sldLayoutId id="2147489669" r:id="rId14"/>
    <p:sldLayoutId id="2147489615" r:id="rId15"/>
    <p:sldLayoutId id="2147489616" r:id="rId16"/>
    <p:sldLayoutId id="2147489617" r:id="rId17"/>
    <p:sldLayoutId id="2147489618" r:id="rId18"/>
    <p:sldLayoutId id="2147489619" r:id="rId19"/>
    <p:sldLayoutId id="2147489620" r:id="rId20"/>
    <p:sldLayoutId id="2147489621" r:id="rId21"/>
    <p:sldLayoutId id="2147489622" r:id="rId22"/>
    <p:sldLayoutId id="2147489623" r:id="rId23"/>
    <p:sldLayoutId id="2147489624" r:id="rId24"/>
    <p:sldLayoutId id="2147489625" r:id="rId25"/>
    <p:sldLayoutId id="2147489626" r:id="rId26"/>
    <p:sldLayoutId id="2147489627" r:id="rId27"/>
    <p:sldLayoutId id="2147489628" r:id="rId28"/>
    <p:sldLayoutId id="2147489629" r:id="rId29"/>
    <p:sldLayoutId id="2147489630" r:id="rId30"/>
    <p:sldLayoutId id="2147489631" r:id="rId31"/>
    <p:sldLayoutId id="2147489632" r:id="rId32"/>
    <p:sldLayoutId id="2147489633" r:id="rId33"/>
    <p:sldLayoutId id="2147489634" r:id="rId34"/>
    <p:sldLayoutId id="2147489635" r:id="rId35"/>
    <p:sldLayoutId id="2147489636" r:id="rId36"/>
    <p:sldLayoutId id="2147489637" r:id="rId37"/>
    <p:sldLayoutId id="2147489638" r:id="rId38"/>
    <p:sldLayoutId id="2147489639" r:id="rId39"/>
    <p:sldLayoutId id="2147489640" r:id="rId40"/>
    <p:sldLayoutId id="2147489641" r:id="rId41"/>
    <p:sldLayoutId id="2147489642" r:id="rId42"/>
    <p:sldLayoutId id="2147489643" r:id="rId43"/>
    <p:sldLayoutId id="2147489644" r:id="rId44"/>
    <p:sldLayoutId id="2147489645" r:id="rId45"/>
    <p:sldLayoutId id="2147489646" r:id="rId46"/>
    <p:sldLayoutId id="2147489647" r:id="rId47"/>
    <p:sldLayoutId id="2147489648" r:id="rId48"/>
    <p:sldLayoutId id="2147489649" r:id="rId49"/>
    <p:sldLayoutId id="2147489650" r:id="rId50"/>
    <p:sldLayoutId id="2147489651" r:id="rId51"/>
    <p:sldLayoutId id="2147489652" r:id="rId52"/>
    <p:sldLayoutId id="2147489653" r:id="rId53"/>
    <p:sldLayoutId id="2147489654" r:id="rId54"/>
    <p:sldLayoutId id="2147489655" r:id="rId55"/>
    <p:sldLayoutId id="2147489656" r:id="rId56"/>
    <p:sldLayoutId id="2147489657" r:id="rId57"/>
    <p:sldLayoutId id="2147489658" r:id="rId58"/>
    <p:sldLayoutId id="2147489659" r:id="rId59"/>
    <p:sldLayoutId id="2147489660" r:id="rId60"/>
    <p:sldLayoutId id="2147489661" r:id="rId61"/>
    <p:sldLayoutId id="2147489662" r:id="rId62"/>
    <p:sldLayoutId id="2147489663" r:id="rId63"/>
    <p:sldLayoutId id="2147489664" r:id="rId64"/>
    <p:sldLayoutId id="2147489665" r:id="rId65"/>
    <p:sldLayoutId id="2147489666" r:id="rId66"/>
    <p:sldLayoutId id="2147489667" r:id="rId67"/>
    <p:sldLayoutId id="2147489604" r:id="rId68"/>
    <p:sldLayoutId id="2147489605" r:id="rId69"/>
    <p:sldLayoutId id="2147489606" r:id="rId70"/>
    <p:sldLayoutId id="2147489607" r:id="rId71"/>
    <p:sldLayoutId id="2147489608" r:id="rId72"/>
    <p:sldLayoutId id="2147489609" r:id="rId73"/>
    <p:sldLayoutId id="2147489610" r:id="rId74"/>
    <p:sldLayoutId id="2147489611" r:id="rId75"/>
    <p:sldLayoutId id="2147489612" r:id="rId76"/>
    <p:sldLayoutId id="2147489668" r:id="rId77"/>
    <p:sldLayoutId id="2147489675" r:id="rId78"/>
    <p:sldLayoutId id="2147489676" r:id="rId79"/>
    <p:sldLayoutId id="2147489682" r:id="rId80"/>
    <p:sldLayoutId id="2147489688" r:id="rId81"/>
    <p:sldLayoutId id="2147489690" r:id="rId82"/>
    <p:sldLayoutId id="2147489692" r:id="rId83"/>
    <p:sldLayoutId id="2147489691" r:id="rId84"/>
  </p:sldLayoutIdLst>
  <p:hf hd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81.xml"/></Relationships>
</file>

<file path=ppt/slides/_rels/slide11.xml.rels><?xml version="1.0" encoding="UTF-8" standalone="yes"?>
<Relationships xmlns="http://schemas.openxmlformats.org/package/2006/relationships"><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jpeg"/><Relationship Id="rId11" Type="http://schemas.openxmlformats.org/officeDocument/2006/relationships/image" Target="../media/image26.emf"/><Relationship Id="rId5" Type="http://schemas.openxmlformats.org/officeDocument/2006/relationships/image" Target="../media/image20.jpeg"/><Relationship Id="rId10" Type="http://schemas.openxmlformats.org/officeDocument/2006/relationships/image" Target="../media/image25.jpeg"/><Relationship Id="rId4" Type="http://schemas.openxmlformats.org/officeDocument/2006/relationships/image" Target="../media/image19.jpeg"/><Relationship Id="rId9" Type="http://schemas.openxmlformats.org/officeDocument/2006/relationships/image" Target="../media/image2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56.png"/><Relationship Id="rId4" Type="http://schemas.openxmlformats.org/officeDocument/2006/relationships/hyperlink" Target="http://www.skybrary.aero/index.php/File:Airspace_Infringement.gif" TargetMode="External"/></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81.xml"/></Relationships>
</file>

<file path=ppt/slides/_rels/slide3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59.jpeg"/><Relationship Id="rId4" Type="http://schemas.openxmlformats.org/officeDocument/2006/relationships/chart" Target="../charts/chart9.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15.png"/><Relationship Id="rId3" Type="http://schemas.openxmlformats.org/officeDocument/2006/relationships/image" Target="../media/image6.jpeg"/><Relationship Id="rId7" Type="http://schemas.openxmlformats.org/officeDocument/2006/relationships/image" Target="../media/image10.png"/><Relationship Id="rId12"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2.xml"/><Relationship Id="rId6" Type="http://schemas.openxmlformats.org/officeDocument/2006/relationships/image" Target="../media/image9.png"/><Relationship Id="rId11" Type="http://schemas.openxmlformats.org/officeDocument/2006/relationships/image" Target="../media/image13.png"/><Relationship Id="rId5" Type="http://schemas.openxmlformats.org/officeDocument/2006/relationships/image" Target="../media/image8.jpeg"/><Relationship Id="rId10" Type="http://schemas.openxmlformats.org/officeDocument/2006/relationships/image" Target="../media/image12.png"/><Relationship Id="rId4" Type="http://schemas.openxmlformats.org/officeDocument/2006/relationships/image" Target="../media/image7.png"/><Relationship Id="rId9"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rotWithShape="1">
          <a:blip r:embed="rId3" cstate="screen">
            <a:lum bright="3000"/>
            <a:extLst>
              <a:ext uri="{BEBA8EAE-BF5A-486C-A8C5-ECC9F3942E4B}">
                <a14:imgProps xmlns:a14="http://schemas.microsoft.com/office/drawing/2010/main">
                  <a14:imgLayer r:embed="rId4">
                    <a14:imgEffect>
                      <a14:brightnessContrast bright="2000"/>
                    </a14:imgEffect>
                  </a14:imgLayer>
                </a14:imgProps>
              </a:ext>
              <a:ext uri="{28A0092B-C50C-407E-A947-70E740481C1C}">
                <a14:useLocalDpi xmlns:a14="http://schemas.microsoft.com/office/drawing/2010/main"/>
              </a:ext>
            </a:extLst>
          </a:blip>
          <a:srcRect r="2871" b="1913"/>
          <a:stretch/>
        </p:blipFill>
        <p:spPr>
          <a:xfrm>
            <a:off x="35190" y="853656"/>
            <a:ext cx="9073314" cy="5527672"/>
          </a:xfrm>
          <a:prstGeom prst="rect">
            <a:avLst/>
          </a:prstGeom>
        </p:spPr>
      </p:pic>
      <p:sp>
        <p:nvSpPr>
          <p:cNvPr id="9" name="Zástupný symbol pro datum 8"/>
          <p:cNvSpPr>
            <a:spLocks noGrp="1"/>
          </p:cNvSpPr>
          <p:nvPr>
            <p:ph type="dt" sz="quarter" idx="10"/>
          </p:nvPr>
        </p:nvSpPr>
        <p:spPr/>
        <p:txBody>
          <a:bodyPr/>
          <a:lstStyle/>
          <a:p>
            <a:pPr>
              <a:defRPr/>
            </a:pPr>
            <a:r>
              <a:rPr lang="cs-CZ" smtClean="0"/>
              <a:t>11.2. 2017</a:t>
            </a:r>
            <a:endParaRPr lang="cs-CZ" dirty="0"/>
          </a:p>
        </p:txBody>
      </p:sp>
      <p:sp>
        <p:nvSpPr>
          <p:cNvPr id="11" name="Zástupný symbol pro zápatí 10"/>
          <p:cNvSpPr>
            <a:spLocks noGrp="1"/>
          </p:cNvSpPr>
          <p:nvPr>
            <p:ph type="ftr" sz="quarter" idx="11"/>
          </p:nvPr>
        </p:nvSpPr>
        <p:spPr/>
        <p:txBody>
          <a:bodyPr/>
          <a:lstStyle/>
          <a:p>
            <a:pPr>
              <a:defRPr/>
            </a:pPr>
            <a:r>
              <a:rPr lang="pl-PL" dirty="0" smtClean="0"/>
              <a:t>Rozbor  leteckých nehod</a:t>
            </a:r>
            <a:endParaRPr lang="cs-CZ" dirty="0"/>
          </a:p>
        </p:txBody>
      </p:sp>
      <p:sp>
        <p:nvSpPr>
          <p:cNvPr id="8" name="Zástupný symbol pro obsah 7"/>
          <p:cNvSpPr>
            <a:spLocks noGrp="1"/>
          </p:cNvSpPr>
          <p:nvPr>
            <p:ph type="subTitle" idx="4294967295"/>
          </p:nvPr>
        </p:nvSpPr>
        <p:spPr>
          <a:xfrm>
            <a:off x="755576" y="1196752"/>
            <a:ext cx="7704137" cy="3794125"/>
          </a:xfrm>
        </p:spPr>
        <p:txBody>
          <a:bodyPr rtlCol="0">
            <a:normAutofit/>
          </a:bodyPr>
          <a:lstStyle/>
          <a:p>
            <a:pPr marL="357188" indent="-357188" eaLnBrk="1" fontAlgn="auto" hangingPunct="1">
              <a:spcBef>
                <a:spcPts val="1200"/>
              </a:spcBef>
              <a:spcAft>
                <a:spcPts val="0"/>
              </a:spcAft>
              <a:buFont typeface="Arial" panose="020B0604020202020204" pitchFamily="34" charset="0"/>
              <a:buNone/>
              <a:defRPr/>
            </a:pPr>
            <a:r>
              <a:rPr lang="cs-CZ" sz="3600" b="1" dirty="0" smtClean="0">
                <a:solidFill>
                  <a:srgbClr val="002060"/>
                </a:solidFill>
                <a:effectLst>
                  <a:outerShdw blurRad="38100" dist="38100" dir="2700000" algn="tl">
                    <a:srgbClr val="000000">
                      <a:alpha val="43137"/>
                    </a:srgbClr>
                  </a:outerShdw>
                </a:effectLst>
                <a:latin typeface="Arial" pitchFamily="34" charset="0"/>
                <a:cs typeface="Arial" pitchFamily="34" charset="0"/>
              </a:rPr>
              <a:t>ROZBOR LETECKÝCH NEHOD</a:t>
            </a:r>
          </a:p>
          <a:p>
            <a:pPr marL="357188" indent="-357188" eaLnBrk="1" fontAlgn="auto" hangingPunct="1">
              <a:spcBef>
                <a:spcPts val="1200"/>
              </a:spcBef>
              <a:spcAft>
                <a:spcPts val="0"/>
              </a:spcAft>
              <a:buFont typeface="Arial" panose="020B0604020202020204" pitchFamily="34" charset="0"/>
              <a:buNone/>
              <a:defRPr/>
            </a:pPr>
            <a:endParaRPr lang="cs-CZ" sz="2000" b="1" smtClean="0">
              <a:solidFill>
                <a:srgbClr val="002060"/>
              </a:solidFill>
              <a:latin typeface="Arial" pitchFamily="34" charset="0"/>
              <a:cs typeface="Arial" pitchFamily="34" charset="0"/>
            </a:endParaRPr>
          </a:p>
          <a:p>
            <a:pPr marL="357188" indent="-357188" eaLnBrk="1" fontAlgn="auto" hangingPunct="1">
              <a:spcBef>
                <a:spcPts val="1200"/>
              </a:spcBef>
              <a:spcAft>
                <a:spcPts val="0"/>
              </a:spcAft>
              <a:buFont typeface="Arial" panose="020B0604020202020204" pitchFamily="34" charset="0"/>
              <a:buNone/>
              <a:defRPr/>
            </a:pPr>
            <a:r>
              <a:rPr lang="cs-CZ" sz="2000" b="1" smtClean="0">
                <a:solidFill>
                  <a:srgbClr val="002060"/>
                </a:solidFill>
                <a:latin typeface="Arial" pitchFamily="34" charset="0"/>
                <a:cs typeface="Arial" pitchFamily="34" charset="0"/>
              </a:rPr>
              <a:t>SEMINÁŘ </a:t>
            </a:r>
            <a:r>
              <a:rPr lang="cs-CZ" sz="2000" b="1" dirty="0" smtClean="0">
                <a:solidFill>
                  <a:srgbClr val="002060"/>
                </a:solidFill>
                <a:latin typeface="Arial" pitchFamily="34" charset="0"/>
                <a:cs typeface="Arial" pitchFamily="34" charset="0"/>
              </a:rPr>
              <a:t>PRO GA 2017</a:t>
            </a:r>
          </a:p>
          <a:p>
            <a:pPr marL="357188" indent="-357188" eaLnBrk="1" fontAlgn="auto" hangingPunct="1">
              <a:spcBef>
                <a:spcPts val="1200"/>
              </a:spcBef>
              <a:spcAft>
                <a:spcPts val="0"/>
              </a:spcAft>
              <a:buFont typeface="Arial" panose="020B0604020202020204" pitchFamily="34" charset="0"/>
              <a:buNone/>
              <a:defRPr/>
            </a:pPr>
            <a:r>
              <a:rPr lang="cs-CZ" sz="2000" b="1" dirty="0" smtClean="0">
                <a:solidFill>
                  <a:srgbClr val="002060"/>
                </a:solidFill>
                <a:latin typeface="Arial" pitchFamily="34" charset="0"/>
                <a:cs typeface="Arial" pitchFamily="34" charset="0"/>
              </a:rPr>
              <a:t>11. února 2017</a:t>
            </a:r>
          </a:p>
        </p:txBody>
      </p:sp>
      <p:sp>
        <p:nvSpPr>
          <p:cNvPr id="58373" name="Zástupný symbol pro číslo snímku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B3FEF84-97F2-4489-A11E-37D767045BBC}" type="slidenum">
              <a:rPr lang="cs-CZ" sz="1200" smtClean="0">
                <a:solidFill>
                  <a:srgbClr val="898989"/>
                </a:solidFill>
              </a:rPr>
              <a:pPr>
                <a:spcBef>
                  <a:spcPct val="0"/>
                </a:spcBef>
                <a:buFontTx/>
                <a:buNone/>
              </a:pPr>
              <a:t>1</a:t>
            </a:fld>
            <a:endParaRPr lang="cs-CZ" sz="1200" smtClean="0">
              <a:solidFill>
                <a:srgbClr val="898989"/>
              </a:solidFill>
            </a:endParaRPr>
          </a:p>
        </p:txBody>
      </p:sp>
    </p:spTree>
    <p:extLst>
      <p:ext uri="{BB962C8B-B14F-4D97-AF65-F5344CB8AC3E}">
        <p14:creationId xmlns:p14="http://schemas.microsoft.com/office/powerpoint/2010/main" val="8810441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11.2. 2017</a:t>
            </a:r>
            <a:endParaRPr lang="cs-CZ" dirty="0"/>
          </a:p>
        </p:txBody>
      </p:sp>
      <p:sp>
        <p:nvSpPr>
          <p:cNvPr id="3" name="Zástupný symbol pro zápatí 2"/>
          <p:cNvSpPr>
            <a:spLocks noGrp="1"/>
          </p:cNvSpPr>
          <p:nvPr>
            <p:ph type="ftr" sz="quarter" idx="11"/>
          </p:nvPr>
        </p:nvSpPr>
        <p:spPr/>
        <p:txBody>
          <a:bodyPr/>
          <a:lstStyle/>
          <a:p>
            <a:r>
              <a:rPr lang="pl-PL" smtClean="0"/>
              <a:t>Rozbor  leteckých nehod</a:t>
            </a:r>
            <a:endParaRPr lang="cs-CZ" dirty="0"/>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10</a:t>
            </a:fld>
            <a:endParaRPr lang="cs-CZ" dirty="0"/>
          </a:p>
        </p:txBody>
      </p:sp>
      <p:graphicFrame>
        <p:nvGraphicFramePr>
          <p:cNvPr id="6" name="Graf 5"/>
          <p:cNvGraphicFramePr>
            <a:graphicFrameLocks/>
          </p:cNvGraphicFramePr>
          <p:nvPr>
            <p:extLst/>
          </p:nvPr>
        </p:nvGraphicFramePr>
        <p:xfrm>
          <a:off x="250825" y="2060575"/>
          <a:ext cx="864235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7" name="Obdélník 6"/>
          <p:cNvSpPr/>
          <p:nvPr/>
        </p:nvSpPr>
        <p:spPr>
          <a:xfrm>
            <a:off x="755576" y="605860"/>
            <a:ext cx="7632848" cy="1338828"/>
          </a:xfrm>
          <a:prstGeom prst="rect">
            <a:avLst/>
          </a:prstGeom>
        </p:spPr>
        <p:txBody>
          <a:bodyPr wrap="square">
            <a:spAutoFit/>
          </a:bodyPr>
          <a:lstStyle/>
          <a:p>
            <a:pPr marL="0" lvl="1" algn="ctr">
              <a:spcBef>
                <a:spcPts val="600"/>
              </a:spcBef>
              <a:tabLst>
                <a:tab pos="6537325" algn="l"/>
              </a:tabLst>
            </a:pPr>
            <a:r>
              <a:rPr lang="cs-CZ" sz="2000" b="1" dirty="0" smtClean="0">
                <a:solidFill>
                  <a:srgbClr val="002060"/>
                </a:solidFill>
                <a:latin typeface="Arial" charset="0"/>
              </a:rPr>
              <a:t>Počty osob, které zahynuly při leteckých nehodách </a:t>
            </a:r>
            <a:br>
              <a:rPr lang="cs-CZ" sz="2000" b="1" dirty="0" smtClean="0">
                <a:solidFill>
                  <a:srgbClr val="002060"/>
                </a:solidFill>
                <a:latin typeface="Arial" charset="0"/>
              </a:rPr>
            </a:br>
            <a:r>
              <a:rPr lang="cs-CZ" sz="2000" b="1" dirty="0" smtClean="0">
                <a:solidFill>
                  <a:srgbClr val="002060"/>
                </a:solidFill>
                <a:latin typeface="Arial" charset="0"/>
              </a:rPr>
              <a:t>a parašutistických nehodách se smrtelnými následky</a:t>
            </a:r>
            <a:br>
              <a:rPr lang="cs-CZ" sz="2000" b="1" dirty="0" smtClean="0">
                <a:solidFill>
                  <a:srgbClr val="002060"/>
                </a:solidFill>
                <a:latin typeface="Arial" charset="0"/>
              </a:rPr>
            </a:br>
            <a:r>
              <a:rPr lang="cs-CZ" sz="2000" b="1" dirty="0" smtClean="0">
                <a:solidFill>
                  <a:srgbClr val="002060"/>
                </a:solidFill>
                <a:latin typeface="Arial" charset="0"/>
              </a:rPr>
              <a:t> na území ČR v roce 2016</a:t>
            </a:r>
          </a:p>
          <a:p>
            <a:pPr marL="0" lvl="1" algn="ctr">
              <a:spcBef>
                <a:spcPts val="600"/>
              </a:spcBef>
              <a:tabLst>
                <a:tab pos="6537325" algn="l"/>
              </a:tabLst>
            </a:pPr>
            <a:r>
              <a:rPr lang="cs-CZ" sz="1600" dirty="0" smtClean="0">
                <a:solidFill>
                  <a:srgbClr val="002060"/>
                </a:solidFill>
                <a:latin typeface="Arial" charset="0"/>
              </a:rPr>
              <a:t>Porovnání období pěti let (2012 – 2016)</a:t>
            </a:r>
            <a:endParaRPr lang="cs-CZ" sz="1600" dirty="0">
              <a:solidFill>
                <a:srgbClr val="002060"/>
              </a:solidFill>
              <a:latin typeface="Arial" charset="0"/>
            </a:endParaRPr>
          </a:p>
        </p:txBody>
      </p:sp>
      <p:sp>
        <p:nvSpPr>
          <p:cNvPr id="5" name="Obdélník 4"/>
          <p:cNvSpPr/>
          <p:nvPr/>
        </p:nvSpPr>
        <p:spPr>
          <a:xfrm>
            <a:off x="6156176" y="5157192"/>
            <a:ext cx="2289998" cy="646331"/>
          </a:xfrm>
          <a:prstGeom prst="rect">
            <a:avLst/>
          </a:prstGeom>
        </p:spPr>
        <p:txBody>
          <a:bodyPr wrap="square">
            <a:spAutoFit/>
          </a:bodyPr>
          <a:lstStyle/>
          <a:p>
            <a:pPr marL="0" lvl="1" algn="ctr">
              <a:spcBef>
                <a:spcPts val="600"/>
              </a:spcBef>
              <a:tabLst>
                <a:tab pos="6537325" algn="l"/>
              </a:tabLst>
            </a:pPr>
            <a:r>
              <a:rPr lang="cs-CZ" sz="1200" dirty="0" smtClean="0">
                <a:latin typeface="Arial" charset="0"/>
              </a:rPr>
              <a:t>* 1 parašutistická nehoda se stala na hranici s Polskem - Sněžka</a:t>
            </a:r>
            <a:endParaRPr lang="cs-CZ" sz="1200" dirty="0">
              <a:latin typeface="Arial" charset="0"/>
            </a:endParaRPr>
          </a:p>
        </p:txBody>
      </p:sp>
    </p:spTree>
    <p:extLst>
      <p:ext uri="{BB962C8B-B14F-4D97-AF65-F5344CB8AC3E}">
        <p14:creationId xmlns:p14="http://schemas.microsoft.com/office/powerpoint/2010/main" val="42164293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sz="2400" b="1" dirty="0" smtClean="0">
                <a:solidFill>
                  <a:srgbClr val="002060"/>
                </a:solidFill>
                <a:latin typeface="Arial" panose="020B0604020202020204" pitchFamily="34" charset="0"/>
                <a:cs typeface="Arial" panose="020B0604020202020204" pitchFamily="34" charset="0"/>
              </a:rPr>
              <a:t>Kategorie událostí </a:t>
            </a:r>
            <a:endParaRPr lang="cs-CZ" sz="2400" dirty="0"/>
          </a:p>
        </p:txBody>
      </p:sp>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7396"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B660F2A6-FB59-4EC3-8B25-E31F7E57DA63}" type="slidenum">
              <a:rPr lang="cs-CZ" sz="1200" smtClean="0">
                <a:solidFill>
                  <a:srgbClr val="898989"/>
                </a:solidFill>
              </a:rPr>
              <a:pPr>
                <a:spcBef>
                  <a:spcPct val="0"/>
                </a:spcBef>
                <a:buFontTx/>
                <a:buNone/>
              </a:pPr>
              <a:t>11</a:t>
            </a:fld>
            <a:endParaRPr lang="cs-CZ" sz="1200" smtClean="0">
              <a:solidFill>
                <a:srgbClr val="898989"/>
              </a:solidFill>
            </a:endParaRPr>
          </a:p>
        </p:txBody>
      </p:sp>
      <p:sp>
        <p:nvSpPr>
          <p:cNvPr id="4" name="Obdélník 3"/>
          <p:cNvSpPr/>
          <p:nvPr/>
        </p:nvSpPr>
        <p:spPr>
          <a:xfrm>
            <a:off x="457200" y="1196752"/>
            <a:ext cx="8229599" cy="1323439"/>
          </a:xfrm>
          <a:prstGeom prst="rect">
            <a:avLst/>
          </a:prstGeom>
        </p:spPr>
        <p:txBody>
          <a:bodyPr wrap="square">
            <a:spAutoFit/>
          </a:bodyPr>
          <a:lstStyle/>
          <a:p>
            <a:pPr algn="just">
              <a:spcBef>
                <a:spcPct val="20000"/>
              </a:spcBef>
              <a:defRPr/>
            </a:pPr>
            <a:r>
              <a:rPr lang="cs-CZ" sz="2000" dirty="0" smtClean="0">
                <a:solidFill>
                  <a:srgbClr val="002060"/>
                </a:solidFill>
              </a:rPr>
              <a:t>Každé letecké nehodě je přiřazena kategorie podle standardní taxonomie </a:t>
            </a:r>
            <a:r>
              <a:rPr lang="cs-CZ" sz="2000" dirty="0">
                <a:solidFill>
                  <a:srgbClr val="002060"/>
                </a:solidFill>
              </a:rPr>
              <a:t>faktorů </a:t>
            </a:r>
            <a:r>
              <a:rPr lang="cs-CZ" sz="2000" dirty="0" smtClean="0">
                <a:solidFill>
                  <a:srgbClr val="002060"/>
                </a:solidFill>
              </a:rPr>
              <a:t>událostí </a:t>
            </a:r>
            <a:r>
              <a:rPr lang="cs-CZ" sz="2000" dirty="0">
                <a:solidFill>
                  <a:srgbClr val="002060"/>
                </a:solidFill>
              </a:rPr>
              <a:t>zpracované </a:t>
            </a:r>
            <a:r>
              <a:rPr lang="en-US" sz="2000" dirty="0">
                <a:solidFill>
                  <a:srgbClr val="002060"/>
                </a:solidFill>
              </a:rPr>
              <a:t>CICTT</a:t>
            </a:r>
            <a:r>
              <a:rPr lang="cs-CZ" sz="2000" dirty="0">
                <a:solidFill>
                  <a:srgbClr val="002060"/>
                </a:solidFill>
              </a:rPr>
              <a:t> (</a:t>
            </a:r>
            <a:r>
              <a:rPr lang="en-US" sz="2000" dirty="0">
                <a:solidFill>
                  <a:srgbClr val="002060"/>
                </a:solidFill>
              </a:rPr>
              <a:t>Common Taxonomy Team</a:t>
            </a:r>
            <a:r>
              <a:rPr lang="en-US" sz="2000" dirty="0" smtClean="0">
                <a:solidFill>
                  <a:srgbClr val="002060"/>
                </a:solidFill>
              </a:rPr>
              <a:t>)</a:t>
            </a:r>
            <a:r>
              <a:rPr lang="cs-CZ" sz="2000" dirty="0" smtClean="0">
                <a:solidFill>
                  <a:srgbClr val="002060"/>
                </a:solidFill>
              </a:rPr>
              <a:t>.  Kategorie umožňují analyzovat data a napomáhají  identifikovat konkrétní oblasti rizika z hlediska bezpečnosti.</a:t>
            </a:r>
            <a:r>
              <a:rPr lang="en-US" sz="2000" dirty="0" smtClean="0">
                <a:solidFill>
                  <a:srgbClr val="002060"/>
                </a:solidFill>
              </a:rPr>
              <a:t> </a:t>
            </a:r>
            <a:endParaRPr lang="cs-CZ" sz="2000" dirty="0" smtClean="0">
              <a:solidFill>
                <a:srgbClr val="002060"/>
              </a:solidFill>
            </a:endParaRP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369" y="2852936"/>
            <a:ext cx="2805299" cy="2168420"/>
          </a:xfrm>
          <a:prstGeom prst="rect">
            <a:avLst/>
          </a:prstGeom>
        </p:spPr>
      </p:pic>
      <p:sp>
        <p:nvSpPr>
          <p:cNvPr id="8" name="Obdélník 7"/>
          <p:cNvSpPr/>
          <p:nvPr/>
        </p:nvSpPr>
        <p:spPr>
          <a:xfrm>
            <a:off x="3124200" y="2665363"/>
            <a:ext cx="5570487" cy="1754326"/>
          </a:xfrm>
          <a:prstGeom prst="rect">
            <a:avLst/>
          </a:prstGeom>
        </p:spPr>
        <p:txBody>
          <a:bodyPr wrap="square">
            <a:spAutoFit/>
          </a:bodyPr>
          <a:lstStyle/>
          <a:p>
            <a:pPr algn="just">
              <a:spcBef>
                <a:spcPct val="20000"/>
              </a:spcBef>
              <a:defRPr/>
            </a:pPr>
            <a:endParaRPr lang="cs-CZ" sz="2000" dirty="0" smtClean="0">
              <a:solidFill>
                <a:srgbClr val="002060"/>
              </a:solidFill>
            </a:endParaRPr>
          </a:p>
          <a:p>
            <a:pPr algn="just">
              <a:spcBef>
                <a:spcPct val="20000"/>
              </a:spcBef>
              <a:defRPr/>
            </a:pPr>
            <a:endParaRPr lang="cs-CZ" sz="2000" dirty="0">
              <a:solidFill>
                <a:srgbClr val="002060"/>
              </a:solidFill>
            </a:endParaRPr>
          </a:p>
          <a:p>
            <a:pPr algn="just">
              <a:spcBef>
                <a:spcPct val="20000"/>
              </a:spcBef>
              <a:defRPr/>
            </a:pPr>
            <a:r>
              <a:rPr lang="cs-CZ" sz="2000" dirty="0" smtClean="0">
                <a:solidFill>
                  <a:srgbClr val="002060"/>
                </a:solidFill>
              </a:rPr>
              <a:t>Podrobné </a:t>
            </a:r>
            <a:r>
              <a:rPr lang="cs-CZ" sz="2000" dirty="0">
                <a:solidFill>
                  <a:srgbClr val="002060"/>
                </a:solidFill>
              </a:rPr>
              <a:t>informace o kategoriích událostí je možné získat na webové stránce: </a:t>
            </a:r>
            <a:r>
              <a:rPr lang="en-US" sz="2000" dirty="0">
                <a:solidFill>
                  <a:srgbClr val="002060"/>
                </a:solidFill>
              </a:rPr>
              <a:t>(http://intlaviationstandards.org/index.html</a:t>
            </a:r>
            <a:r>
              <a:rPr lang="en-US" sz="2000" dirty="0" smtClean="0">
                <a:solidFill>
                  <a:srgbClr val="002060"/>
                </a:solidFill>
              </a:rPr>
              <a:t>)</a:t>
            </a:r>
            <a:r>
              <a:rPr lang="cs-CZ" sz="2000" dirty="0" smtClean="0">
                <a:solidFill>
                  <a:srgbClr val="002060"/>
                </a:solidFill>
              </a:rPr>
              <a:t>.</a:t>
            </a:r>
            <a:endParaRPr lang="cs-CZ" sz="2000" dirty="0">
              <a:solidFill>
                <a:srgbClr val="002060"/>
              </a:solidFill>
            </a:endParaRPr>
          </a:p>
        </p:txBody>
      </p:sp>
    </p:spTree>
    <p:extLst>
      <p:ext uri="{BB962C8B-B14F-4D97-AF65-F5344CB8AC3E}">
        <p14:creationId xmlns:p14="http://schemas.microsoft.com/office/powerpoint/2010/main" val="5131227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11.2. 2017</a:t>
            </a:r>
            <a:endParaRPr lang="cs-CZ" dirty="0"/>
          </a:p>
        </p:txBody>
      </p:sp>
      <p:sp>
        <p:nvSpPr>
          <p:cNvPr id="4" name="Zástupný symbol pro zápatí 3"/>
          <p:cNvSpPr>
            <a:spLocks noGrp="1"/>
          </p:cNvSpPr>
          <p:nvPr>
            <p:ph type="ftr" sz="quarter" idx="11"/>
          </p:nvPr>
        </p:nvSpPr>
        <p:spPr/>
        <p:txBody>
          <a:bodyPr/>
          <a:lstStyle/>
          <a:p>
            <a:pPr>
              <a:defRPr/>
            </a:pPr>
            <a:r>
              <a:rPr lang="pl-PL" smtClean="0"/>
              <a:t>Rozbor  leteckých nehod</a:t>
            </a:r>
            <a:endParaRPr lang="cs-CZ" dirty="0"/>
          </a:p>
        </p:txBody>
      </p:sp>
      <p:sp>
        <p:nvSpPr>
          <p:cNvPr id="5" name="Zástupný symbol pro číslo snímku 4"/>
          <p:cNvSpPr>
            <a:spLocks noGrp="1"/>
          </p:cNvSpPr>
          <p:nvPr>
            <p:ph type="sldNum" sz="quarter" idx="12"/>
          </p:nvPr>
        </p:nvSpPr>
        <p:spPr/>
        <p:txBody>
          <a:bodyPr/>
          <a:lstStyle/>
          <a:p>
            <a:pPr>
              <a:defRPr/>
            </a:pPr>
            <a:fld id="{FF260F37-13A7-4232-9977-6C2CE3D0E119}" type="slidenum">
              <a:rPr lang="cs-CZ" smtClean="0"/>
              <a:pPr>
                <a:defRPr/>
              </a:pPr>
              <a:t>12</a:t>
            </a:fld>
            <a:endParaRPr lang="cs-CZ"/>
          </a:p>
        </p:txBody>
      </p:sp>
      <p:graphicFrame>
        <p:nvGraphicFramePr>
          <p:cNvPr id="9" name="Graf 8"/>
          <p:cNvGraphicFramePr/>
          <p:nvPr>
            <p:extLst>
              <p:ext uri="{D42A27DB-BD31-4B8C-83A1-F6EECF244321}">
                <p14:modId xmlns:p14="http://schemas.microsoft.com/office/powerpoint/2010/main" val="1354005278"/>
              </p:ext>
            </p:extLst>
          </p:nvPr>
        </p:nvGraphicFramePr>
        <p:xfrm>
          <a:off x="457200" y="260648"/>
          <a:ext cx="8229600" cy="6095701"/>
        </p:xfrm>
        <a:graphic>
          <a:graphicData uri="http://schemas.openxmlformats.org/drawingml/2006/chart">
            <c:chart xmlns:c="http://schemas.openxmlformats.org/drawingml/2006/chart" xmlns:r="http://schemas.openxmlformats.org/officeDocument/2006/relationships" r:id="rId2"/>
          </a:graphicData>
        </a:graphic>
      </p:graphicFrame>
      <p:sp useBgFill="1">
        <p:nvSpPr>
          <p:cNvPr id="2" name="Obdélník 1"/>
          <p:cNvSpPr/>
          <p:nvPr/>
        </p:nvSpPr>
        <p:spPr>
          <a:xfrm>
            <a:off x="5478502" y="1261503"/>
            <a:ext cx="2723566" cy="307777"/>
          </a:xfrm>
          <a:prstGeom prst="rect">
            <a:avLst/>
          </a:prstGeom>
        </p:spPr>
        <p:txBody>
          <a:bodyPr wrap="none">
            <a:spAutoFit/>
          </a:bodyPr>
          <a:lstStyle/>
          <a:p>
            <a:r>
              <a:rPr lang="en-US" sz="1400" dirty="0">
                <a:solidFill>
                  <a:srgbClr val="000000"/>
                </a:solidFill>
                <a:latin typeface="Corpid E1s SCd Light"/>
              </a:rPr>
              <a:t>ARC: </a:t>
            </a:r>
            <a:r>
              <a:rPr lang="cs-CZ" sz="1400" smtClean="0">
                <a:solidFill>
                  <a:srgbClr val="000000"/>
                </a:solidFill>
                <a:latin typeface="Corpid E1s SCd Light"/>
              </a:rPr>
              <a:t>Ab</a:t>
            </a:r>
            <a:r>
              <a:rPr lang="en-US" sz="1400" smtClean="0">
                <a:solidFill>
                  <a:srgbClr val="000000"/>
                </a:solidFill>
                <a:latin typeface="Corpid E1s SCd Light"/>
              </a:rPr>
              <a:t>normal </a:t>
            </a:r>
            <a:r>
              <a:rPr lang="en-US" sz="1400" dirty="0">
                <a:solidFill>
                  <a:srgbClr val="000000"/>
                </a:solidFill>
                <a:latin typeface="Corpid E1s SCd Light"/>
              </a:rPr>
              <a:t>runway contact </a:t>
            </a:r>
            <a:endParaRPr lang="cs-CZ" sz="1400" dirty="0"/>
          </a:p>
        </p:txBody>
      </p:sp>
      <p:sp useBgFill="1">
        <p:nvSpPr>
          <p:cNvPr id="6" name="Obdélník 5"/>
          <p:cNvSpPr/>
          <p:nvPr/>
        </p:nvSpPr>
        <p:spPr>
          <a:xfrm>
            <a:off x="5868144" y="2817362"/>
            <a:ext cx="2651688" cy="307777"/>
          </a:xfrm>
          <a:prstGeom prst="rect">
            <a:avLst/>
          </a:prstGeom>
        </p:spPr>
        <p:txBody>
          <a:bodyPr wrap="none">
            <a:spAutoFit/>
          </a:bodyPr>
          <a:lstStyle/>
          <a:p>
            <a:r>
              <a:rPr lang="en-US" sz="1400" dirty="0">
                <a:solidFill>
                  <a:srgbClr val="000000"/>
                </a:solidFill>
                <a:latin typeface="Corpid E1s SCd Light"/>
              </a:rPr>
              <a:t>LOC‑I: </a:t>
            </a:r>
            <a:r>
              <a:rPr lang="cs-CZ" sz="1400" dirty="0">
                <a:solidFill>
                  <a:srgbClr val="000000"/>
                </a:solidFill>
                <a:latin typeface="Corpid E1s SCd Light"/>
              </a:rPr>
              <a:t>L</a:t>
            </a:r>
            <a:r>
              <a:rPr lang="en-US" sz="1400" dirty="0" err="1">
                <a:solidFill>
                  <a:srgbClr val="000000"/>
                </a:solidFill>
                <a:latin typeface="Corpid E1s SCd Light"/>
              </a:rPr>
              <a:t>oss</a:t>
            </a:r>
            <a:r>
              <a:rPr lang="en-US" sz="1400" dirty="0">
                <a:solidFill>
                  <a:srgbClr val="000000"/>
                </a:solidFill>
                <a:latin typeface="Corpid E1s SCd Light"/>
              </a:rPr>
              <a:t> of control </a:t>
            </a:r>
            <a:r>
              <a:rPr lang="en-US" sz="1400" dirty="0" smtClean="0">
                <a:solidFill>
                  <a:srgbClr val="000000"/>
                </a:solidFill>
                <a:latin typeface="Corpid E1s SCd Light"/>
              </a:rPr>
              <a:t>-</a:t>
            </a:r>
            <a:r>
              <a:rPr lang="cs-CZ" sz="1400" dirty="0" smtClean="0">
                <a:solidFill>
                  <a:srgbClr val="000000"/>
                </a:solidFill>
                <a:latin typeface="Corpid E1s SCd Light"/>
              </a:rPr>
              <a:t> </a:t>
            </a:r>
            <a:r>
              <a:rPr lang="en-US" sz="1400" dirty="0" smtClean="0">
                <a:solidFill>
                  <a:srgbClr val="000000"/>
                </a:solidFill>
                <a:latin typeface="Corpid E1s SCd Light"/>
              </a:rPr>
              <a:t>inflight </a:t>
            </a:r>
            <a:endParaRPr lang="cs-CZ" sz="1400" dirty="0"/>
          </a:p>
        </p:txBody>
      </p:sp>
      <p:sp useBgFill="1">
        <p:nvSpPr>
          <p:cNvPr id="7" name="Obdélník 6"/>
          <p:cNvSpPr/>
          <p:nvPr/>
        </p:nvSpPr>
        <p:spPr>
          <a:xfrm>
            <a:off x="3347864" y="4919140"/>
            <a:ext cx="3648756" cy="307777"/>
          </a:xfrm>
          <a:prstGeom prst="rect">
            <a:avLst/>
          </a:prstGeom>
        </p:spPr>
        <p:txBody>
          <a:bodyPr wrap="none">
            <a:spAutoFit/>
          </a:bodyPr>
          <a:lstStyle/>
          <a:p>
            <a:r>
              <a:rPr lang="en-US" sz="1400" dirty="0">
                <a:solidFill>
                  <a:srgbClr val="000000"/>
                </a:solidFill>
                <a:latin typeface="Corpid E1s SCd Light"/>
              </a:rPr>
              <a:t>SCF‑PP: </a:t>
            </a:r>
            <a:r>
              <a:rPr lang="cs-CZ" sz="1400" dirty="0">
                <a:solidFill>
                  <a:srgbClr val="000000"/>
                </a:solidFill>
                <a:latin typeface="Corpid E1s SCd Light"/>
              </a:rPr>
              <a:t>P</a:t>
            </a:r>
            <a:r>
              <a:rPr lang="en-US" sz="1400" dirty="0" err="1">
                <a:solidFill>
                  <a:srgbClr val="000000"/>
                </a:solidFill>
                <a:latin typeface="Corpid E1s SCd Light"/>
              </a:rPr>
              <a:t>ower</a:t>
            </a:r>
            <a:r>
              <a:rPr lang="en-US" sz="1400" dirty="0">
                <a:solidFill>
                  <a:srgbClr val="000000"/>
                </a:solidFill>
                <a:latin typeface="Corpid E1s SCd Light"/>
              </a:rPr>
              <a:t> plant failure or malfunction </a:t>
            </a:r>
            <a:endParaRPr lang="cs-CZ" sz="1400" dirty="0"/>
          </a:p>
        </p:txBody>
      </p:sp>
      <p:sp useBgFill="1">
        <p:nvSpPr>
          <p:cNvPr id="10" name="Obdélník 9"/>
          <p:cNvSpPr/>
          <p:nvPr/>
        </p:nvSpPr>
        <p:spPr>
          <a:xfrm>
            <a:off x="3656006" y="5310358"/>
            <a:ext cx="1410964" cy="307777"/>
          </a:xfrm>
          <a:prstGeom prst="rect">
            <a:avLst/>
          </a:prstGeom>
        </p:spPr>
        <p:txBody>
          <a:bodyPr wrap="none">
            <a:spAutoFit/>
          </a:bodyPr>
          <a:lstStyle/>
          <a:p>
            <a:r>
              <a:rPr lang="cs-CZ" sz="1400" dirty="0" smtClean="0">
                <a:solidFill>
                  <a:srgbClr val="000000"/>
                </a:solidFill>
                <a:latin typeface="Corpid E1s SCd Light"/>
              </a:rPr>
              <a:t>UNK</a:t>
            </a:r>
            <a:r>
              <a:rPr lang="en-US" sz="1400" dirty="0" smtClean="0">
                <a:solidFill>
                  <a:srgbClr val="000000"/>
                </a:solidFill>
                <a:latin typeface="Corpid E1s SCd Light"/>
              </a:rPr>
              <a:t>: </a:t>
            </a:r>
            <a:r>
              <a:rPr lang="cs-CZ" sz="1400" dirty="0" err="1" smtClean="0">
                <a:solidFill>
                  <a:srgbClr val="000000"/>
                </a:solidFill>
                <a:latin typeface="Corpid E1s SCd Light"/>
              </a:rPr>
              <a:t>Unknown</a:t>
            </a:r>
            <a:endParaRPr lang="cs-CZ" sz="1400" dirty="0"/>
          </a:p>
        </p:txBody>
      </p:sp>
      <p:sp useBgFill="1">
        <p:nvSpPr>
          <p:cNvPr id="11" name="Obdélník 10"/>
          <p:cNvSpPr/>
          <p:nvPr/>
        </p:nvSpPr>
        <p:spPr>
          <a:xfrm>
            <a:off x="3882408" y="1843469"/>
            <a:ext cx="4804392" cy="307777"/>
          </a:xfrm>
          <a:prstGeom prst="rect">
            <a:avLst/>
          </a:prstGeom>
        </p:spPr>
        <p:txBody>
          <a:bodyPr wrap="none">
            <a:spAutoFit/>
          </a:bodyPr>
          <a:lstStyle/>
          <a:p>
            <a:r>
              <a:rPr lang="cs-CZ" sz="1400" dirty="0" smtClean="0">
                <a:solidFill>
                  <a:srgbClr val="000000"/>
                </a:solidFill>
                <a:latin typeface="Corpid E1s SCd Light"/>
              </a:rPr>
              <a:t>CTOL</a:t>
            </a:r>
            <a:r>
              <a:rPr lang="en-US" sz="1400" dirty="0">
                <a:solidFill>
                  <a:srgbClr val="000000"/>
                </a:solidFill>
                <a:latin typeface="Corpid E1s SCd Light"/>
              </a:rPr>
              <a:t>: Collision with obstacle(s), during take-off or landing</a:t>
            </a:r>
            <a:endParaRPr lang="cs-CZ" sz="1400" dirty="0"/>
          </a:p>
        </p:txBody>
      </p:sp>
      <p:sp useBgFill="1">
        <p:nvSpPr>
          <p:cNvPr id="12" name="Obdélník 11"/>
          <p:cNvSpPr/>
          <p:nvPr/>
        </p:nvSpPr>
        <p:spPr>
          <a:xfrm>
            <a:off x="2970941" y="2708944"/>
            <a:ext cx="2730235" cy="307777"/>
          </a:xfrm>
          <a:prstGeom prst="rect">
            <a:avLst/>
          </a:prstGeom>
        </p:spPr>
        <p:txBody>
          <a:bodyPr wrap="none">
            <a:spAutoFit/>
          </a:bodyPr>
          <a:lstStyle/>
          <a:p>
            <a:r>
              <a:rPr lang="cs-CZ" sz="1400" dirty="0" smtClean="0">
                <a:solidFill>
                  <a:srgbClr val="000000"/>
                </a:solidFill>
                <a:latin typeface="Corpid E1s SCd Light"/>
              </a:rPr>
              <a:t>LOC-G</a:t>
            </a:r>
            <a:r>
              <a:rPr lang="en-US" sz="1400" dirty="0" smtClean="0">
                <a:solidFill>
                  <a:srgbClr val="000000"/>
                </a:solidFill>
                <a:latin typeface="Corpid E1s SCd Light"/>
              </a:rPr>
              <a:t>: </a:t>
            </a:r>
            <a:r>
              <a:rPr lang="cs-CZ" sz="1400" dirty="0" err="1" smtClean="0">
                <a:solidFill>
                  <a:srgbClr val="000000"/>
                </a:solidFill>
                <a:latin typeface="Corpid E1s SCd Light"/>
              </a:rPr>
              <a:t>Loss</a:t>
            </a:r>
            <a:r>
              <a:rPr lang="cs-CZ" sz="1400" dirty="0" smtClean="0">
                <a:solidFill>
                  <a:srgbClr val="000000"/>
                </a:solidFill>
                <a:latin typeface="Corpid E1s SCd Light"/>
              </a:rPr>
              <a:t> </a:t>
            </a:r>
            <a:r>
              <a:rPr lang="cs-CZ" sz="1400" dirty="0" err="1" smtClean="0">
                <a:solidFill>
                  <a:srgbClr val="000000"/>
                </a:solidFill>
                <a:latin typeface="Corpid E1s SCd Light"/>
              </a:rPr>
              <a:t>of</a:t>
            </a:r>
            <a:r>
              <a:rPr lang="cs-CZ" sz="1400" dirty="0" smtClean="0">
                <a:solidFill>
                  <a:srgbClr val="000000"/>
                </a:solidFill>
                <a:latin typeface="Corpid E1s SCd Light"/>
              </a:rPr>
              <a:t> </a:t>
            </a:r>
            <a:r>
              <a:rPr lang="cs-CZ" sz="1400" dirty="0" err="1" smtClean="0">
                <a:solidFill>
                  <a:srgbClr val="000000"/>
                </a:solidFill>
                <a:latin typeface="Corpid E1s SCd Light"/>
              </a:rPr>
              <a:t>control</a:t>
            </a:r>
            <a:r>
              <a:rPr lang="cs-CZ" sz="1400" dirty="0" smtClean="0">
                <a:solidFill>
                  <a:srgbClr val="000000"/>
                </a:solidFill>
                <a:latin typeface="Corpid E1s SCd Light"/>
              </a:rPr>
              <a:t> - </a:t>
            </a:r>
            <a:r>
              <a:rPr lang="cs-CZ" sz="1400" dirty="0" err="1" smtClean="0">
                <a:solidFill>
                  <a:srgbClr val="000000"/>
                </a:solidFill>
                <a:latin typeface="Corpid E1s SCd Light"/>
              </a:rPr>
              <a:t>ground</a:t>
            </a:r>
            <a:endParaRPr lang="cs-CZ" sz="1400" dirty="0"/>
          </a:p>
        </p:txBody>
      </p:sp>
      <p:sp useBgFill="1">
        <p:nvSpPr>
          <p:cNvPr id="13" name="Obdélník 12"/>
          <p:cNvSpPr/>
          <p:nvPr/>
        </p:nvSpPr>
        <p:spPr>
          <a:xfrm>
            <a:off x="4030262" y="4396145"/>
            <a:ext cx="4245073" cy="307777"/>
          </a:xfrm>
          <a:prstGeom prst="rect">
            <a:avLst/>
          </a:prstGeom>
        </p:spPr>
        <p:txBody>
          <a:bodyPr wrap="none">
            <a:spAutoFit/>
          </a:bodyPr>
          <a:lstStyle/>
          <a:p>
            <a:r>
              <a:rPr lang="en-US" sz="1400" dirty="0" smtClean="0">
                <a:solidFill>
                  <a:srgbClr val="000000"/>
                </a:solidFill>
                <a:latin typeface="Corpid E1s SCd Light"/>
              </a:rPr>
              <a:t>SCF‑</a:t>
            </a:r>
            <a:r>
              <a:rPr lang="cs-CZ" sz="1400" dirty="0" smtClean="0">
                <a:solidFill>
                  <a:srgbClr val="000000"/>
                </a:solidFill>
                <a:latin typeface="Corpid E1s SCd Light"/>
              </a:rPr>
              <a:t>N</a:t>
            </a:r>
            <a:r>
              <a:rPr lang="en-US" sz="1400" dirty="0" smtClean="0">
                <a:solidFill>
                  <a:srgbClr val="000000"/>
                </a:solidFill>
                <a:latin typeface="Corpid E1s SCd Light"/>
              </a:rPr>
              <a:t>P</a:t>
            </a:r>
            <a:r>
              <a:rPr lang="en-US" sz="1400" dirty="0">
                <a:solidFill>
                  <a:srgbClr val="000000"/>
                </a:solidFill>
                <a:latin typeface="Corpid E1s SCd Light"/>
              </a:rPr>
              <a:t>: </a:t>
            </a:r>
            <a:r>
              <a:rPr lang="cs-CZ" sz="1400" dirty="0" err="1" smtClean="0">
                <a:solidFill>
                  <a:srgbClr val="000000"/>
                </a:solidFill>
                <a:latin typeface="Corpid E1s SCd Light"/>
              </a:rPr>
              <a:t>System</a:t>
            </a:r>
            <a:r>
              <a:rPr lang="cs-CZ" sz="1400" dirty="0" smtClean="0">
                <a:solidFill>
                  <a:srgbClr val="000000"/>
                </a:solidFill>
                <a:latin typeface="Corpid E1s SCd Light"/>
              </a:rPr>
              <a:t>/</a:t>
            </a:r>
            <a:r>
              <a:rPr lang="cs-CZ" sz="1400" dirty="0" err="1" smtClean="0">
                <a:solidFill>
                  <a:srgbClr val="000000"/>
                </a:solidFill>
                <a:latin typeface="Corpid E1s SCd Light"/>
              </a:rPr>
              <a:t>component</a:t>
            </a:r>
            <a:r>
              <a:rPr lang="cs-CZ" sz="1400" dirty="0" smtClean="0">
                <a:solidFill>
                  <a:srgbClr val="000000"/>
                </a:solidFill>
                <a:latin typeface="Corpid E1s SCd Light"/>
              </a:rPr>
              <a:t> </a:t>
            </a:r>
            <a:r>
              <a:rPr lang="en-US" sz="1400" dirty="0" smtClean="0">
                <a:solidFill>
                  <a:srgbClr val="000000"/>
                </a:solidFill>
                <a:latin typeface="Corpid E1s SCd Light"/>
              </a:rPr>
              <a:t>failure </a:t>
            </a:r>
            <a:r>
              <a:rPr lang="en-US" sz="1400" dirty="0">
                <a:solidFill>
                  <a:srgbClr val="000000"/>
                </a:solidFill>
                <a:latin typeface="Corpid E1s SCd Light"/>
              </a:rPr>
              <a:t>or malfunction </a:t>
            </a:r>
            <a:endParaRPr lang="cs-CZ" sz="1400" dirty="0"/>
          </a:p>
        </p:txBody>
      </p:sp>
      <p:sp useBgFill="1">
        <p:nvSpPr>
          <p:cNvPr id="14" name="Obdélník 13"/>
          <p:cNvSpPr/>
          <p:nvPr/>
        </p:nvSpPr>
        <p:spPr>
          <a:xfrm>
            <a:off x="3807124" y="3635819"/>
            <a:ext cx="2672526" cy="307777"/>
          </a:xfrm>
          <a:prstGeom prst="rect">
            <a:avLst/>
          </a:prstGeom>
        </p:spPr>
        <p:txBody>
          <a:bodyPr wrap="none">
            <a:spAutoFit/>
          </a:bodyPr>
          <a:lstStyle/>
          <a:p>
            <a:r>
              <a:rPr lang="cs-CZ" sz="1400" dirty="0" smtClean="0">
                <a:solidFill>
                  <a:srgbClr val="000000"/>
                </a:solidFill>
                <a:latin typeface="Corpid E1s SCd Light"/>
              </a:rPr>
              <a:t>LOLI</a:t>
            </a:r>
            <a:r>
              <a:rPr lang="en-US" sz="1400" dirty="0" smtClean="0">
                <a:solidFill>
                  <a:srgbClr val="000000"/>
                </a:solidFill>
                <a:latin typeface="Corpid E1s SCd Light"/>
              </a:rPr>
              <a:t>: </a:t>
            </a:r>
            <a:r>
              <a:rPr lang="cs-CZ" sz="1400" dirty="0" err="1" smtClean="0">
                <a:solidFill>
                  <a:srgbClr val="000000"/>
                </a:solidFill>
                <a:latin typeface="Corpid E1s SCd Light"/>
              </a:rPr>
              <a:t>Loss</a:t>
            </a:r>
            <a:r>
              <a:rPr lang="cs-CZ" sz="1400" dirty="0" smtClean="0">
                <a:solidFill>
                  <a:srgbClr val="000000"/>
                </a:solidFill>
                <a:latin typeface="Corpid E1s SCd Light"/>
              </a:rPr>
              <a:t> of lifting </a:t>
            </a:r>
            <a:r>
              <a:rPr lang="cs-CZ" sz="1400" dirty="0" err="1" smtClean="0">
                <a:solidFill>
                  <a:srgbClr val="000000"/>
                </a:solidFill>
                <a:latin typeface="Corpid E1s SCd Light"/>
              </a:rPr>
              <a:t>conditions</a:t>
            </a:r>
            <a:endParaRPr lang="cs-CZ" sz="1400" dirty="0"/>
          </a:p>
        </p:txBody>
      </p:sp>
    </p:spTree>
    <p:extLst>
      <p:ext uri="{BB962C8B-B14F-4D97-AF65-F5344CB8AC3E}">
        <p14:creationId xmlns:p14="http://schemas.microsoft.com/office/powerpoint/2010/main" val="2672570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79204"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DC1F239-6455-4220-BBAA-64A73A0D120A}" type="slidenum">
              <a:rPr lang="cs-CZ" sz="1200" smtClean="0">
                <a:solidFill>
                  <a:srgbClr val="898989"/>
                </a:solidFill>
              </a:rPr>
              <a:pPr>
                <a:spcBef>
                  <a:spcPct val="0"/>
                </a:spcBef>
                <a:buFontTx/>
                <a:buNone/>
              </a:pPr>
              <a:t>13</a:t>
            </a:fld>
            <a:endParaRPr lang="cs-CZ" sz="1200" dirty="0" smtClean="0">
              <a:solidFill>
                <a:srgbClr val="898989"/>
              </a:solidFill>
            </a:endParaRPr>
          </a:p>
        </p:txBody>
      </p:sp>
      <p:sp>
        <p:nvSpPr>
          <p:cNvPr id="4" name="Obdélník 3"/>
          <p:cNvSpPr/>
          <p:nvPr/>
        </p:nvSpPr>
        <p:spPr>
          <a:xfrm>
            <a:off x="323528" y="548680"/>
            <a:ext cx="8443664" cy="830997"/>
          </a:xfrm>
          <a:prstGeom prst="rect">
            <a:avLst/>
          </a:prstGeom>
        </p:spPr>
        <p:txBody>
          <a:bodyPr wrap="square">
            <a:spAutoFit/>
          </a:bodyPr>
          <a:lstStyle/>
          <a:p>
            <a:pPr algn="ctr">
              <a:spcBef>
                <a:spcPct val="20000"/>
              </a:spcBef>
              <a:defRPr/>
            </a:pPr>
            <a:r>
              <a:rPr lang="cs-CZ" sz="2400" b="1" dirty="0" smtClean="0">
                <a:solidFill>
                  <a:srgbClr val="002060"/>
                </a:solidFill>
              </a:rPr>
              <a:t>Letecké nehody se smrtelnými následky na území  České republiky v roce 2016</a:t>
            </a:r>
            <a:endParaRPr lang="cs-CZ" sz="2400" dirty="0">
              <a:solidFill>
                <a:srgbClr val="002060"/>
              </a:solidFill>
            </a:endParaRPr>
          </a:p>
        </p:txBody>
      </p:sp>
      <p:grpSp>
        <p:nvGrpSpPr>
          <p:cNvPr id="10" name="Skupina 9"/>
          <p:cNvGrpSpPr/>
          <p:nvPr/>
        </p:nvGrpSpPr>
        <p:grpSpPr>
          <a:xfrm rot="21092039">
            <a:off x="2339752" y="1631961"/>
            <a:ext cx="4680520" cy="4724389"/>
            <a:chOff x="1095943" y="1268279"/>
            <a:chExt cx="5286121" cy="5088071"/>
          </a:xfrm>
          <a:scene3d>
            <a:camera prst="perspectiveHeroicExtremeRightFacing"/>
            <a:lightRig rig="threePt" dir="t"/>
          </a:scene3d>
        </p:grpSpPr>
        <p:pic>
          <p:nvPicPr>
            <p:cNvPr id="5" name="Obrázek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642576" y="3208687"/>
              <a:ext cx="1263288" cy="915486"/>
            </a:xfrm>
            <a:prstGeom prst="rect">
              <a:avLst/>
            </a:prstGeom>
          </p:spPr>
        </p:pic>
        <p:pic>
          <p:nvPicPr>
            <p:cNvPr id="6" name="Obráze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989" y="1268279"/>
              <a:ext cx="1369075" cy="918545"/>
            </a:xfrm>
            <a:prstGeom prst="rect">
              <a:avLst/>
            </a:prstGeom>
          </p:spPr>
        </p:pic>
        <p:pic>
          <p:nvPicPr>
            <p:cNvPr id="14" name="Obrázek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5943" y="1268760"/>
              <a:ext cx="1246731" cy="935049"/>
            </a:xfrm>
            <a:prstGeom prst="rect">
              <a:avLst/>
            </a:prstGeom>
          </p:spPr>
        </p:pic>
        <p:pic>
          <p:nvPicPr>
            <p:cNvPr id="16" name="Obrázek 1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98099" y="1268279"/>
              <a:ext cx="1259367" cy="918545"/>
            </a:xfrm>
            <a:prstGeom prst="rect">
              <a:avLst/>
            </a:prstGeom>
          </p:spPr>
        </p:pic>
        <p:pic>
          <p:nvPicPr>
            <p:cNvPr id="17" name="Obrázek 16"/>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579895" y="2232317"/>
              <a:ext cx="1190094" cy="912536"/>
            </a:xfrm>
            <a:prstGeom prst="rect">
              <a:avLst/>
            </a:prstGeom>
          </p:spPr>
        </p:pic>
        <p:pic>
          <p:nvPicPr>
            <p:cNvPr id="12" name="Obrázek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47101" y="5304845"/>
              <a:ext cx="1590949" cy="1051505"/>
            </a:xfrm>
            <a:prstGeom prst="rect">
              <a:avLst/>
            </a:prstGeom>
          </p:spPr>
        </p:pic>
        <p:pic>
          <p:nvPicPr>
            <p:cNvPr id="13" name="Obrázek 1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020487" y="4175448"/>
              <a:ext cx="1174116" cy="880587"/>
            </a:xfrm>
            <a:prstGeom prst="rect">
              <a:avLst/>
            </a:prstGeom>
          </p:spPr>
        </p:pic>
        <p:pic>
          <p:nvPicPr>
            <p:cNvPr id="15" name="Obrázek 14"/>
            <p:cNvPicPr>
              <a:picLocks noChangeAspect="1"/>
            </p:cNvPicPr>
            <p:nvPr/>
          </p:nvPicPr>
          <p:blipFill rotWithShape="1">
            <a:blip r:embed="rId9" cstate="screen">
              <a:extLst>
                <a:ext uri="{28A0092B-C50C-407E-A947-70E740481C1C}">
                  <a14:useLocalDpi xmlns:a14="http://schemas.microsoft.com/office/drawing/2010/main"/>
                </a:ext>
              </a:extLst>
            </a:blip>
            <a:srcRect l="8159"/>
            <a:stretch/>
          </p:blipFill>
          <p:spPr>
            <a:xfrm>
              <a:off x="2279894" y="3203488"/>
              <a:ext cx="1282230" cy="915486"/>
            </a:xfrm>
            <a:prstGeom prst="rect">
              <a:avLst/>
            </a:prstGeom>
          </p:spPr>
        </p:pic>
        <p:pic>
          <p:nvPicPr>
            <p:cNvPr id="18" name="Obrázek 17"/>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1685588" y="2238956"/>
              <a:ext cx="1188612" cy="914697"/>
            </a:xfrm>
            <a:prstGeom prst="rect">
              <a:avLst/>
            </a:prstGeom>
          </p:spPr>
        </p:pic>
        <p:pic>
          <p:nvPicPr>
            <p:cNvPr id="7" name="Obrázek 6"/>
            <p:cNvPicPr>
              <a:picLocks noChangeAspect="1"/>
            </p:cNvPicPr>
            <p:nvPr/>
          </p:nvPicPr>
          <p:blipFill rotWithShape="1">
            <a:blip r:embed="rId11" cstate="screen">
              <a:extLst>
                <a:ext uri="{28A0092B-C50C-407E-A947-70E740481C1C}">
                  <a14:useLocalDpi xmlns:a14="http://schemas.microsoft.com/office/drawing/2010/main"/>
                </a:ext>
              </a:extLst>
            </a:blip>
            <a:srcRect l="11034" t="21014" r="13385" b="18077"/>
            <a:stretch/>
          </p:blipFill>
          <p:spPr>
            <a:xfrm>
              <a:off x="2398398" y="1268279"/>
              <a:ext cx="1244178" cy="920842"/>
            </a:xfrm>
            <a:prstGeom prst="rect">
              <a:avLst/>
            </a:prstGeom>
          </p:spPr>
        </p:pic>
        <p:pic>
          <p:nvPicPr>
            <p:cNvPr id="8" name="Obrázek 7"/>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2924640" y="2230157"/>
              <a:ext cx="1604815" cy="916857"/>
            </a:xfrm>
            <a:prstGeom prst="rect">
              <a:avLst/>
            </a:prstGeom>
          </p:spPr>
        </p:pic>
      </p:grpSp>
    </p:spTree>
    <p:extLst>
      <p:ext uri="{BB962C8B-B14F-4D97-AF65-F5344CB8AC3E}">
        <p14:creationId xmlns:p14="http://schemas.microsoft.com/office/powerpoint/2010/main" val="3738642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2276"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101D72-1884-4958-8C47-52383772F21D}" type="slidenum">
              <a:rPr lang="cs-CZ" sz="1200" smtClean="0">
                <a:solidFill>
                  <a:srgbClr val="898989"/>
                </a:solidFill>
              </a:rPr>
              <a:pPr>
                <a:spcBef>
                  <a:spcPct val="0"/>
                </a:spcBef>
                <a:buFontTx/>
                <a:buNone/>
              </a:pPr>
              <a:t>14</a:t>
            </a:fld>
            <a:endParaRPr lang="cs-CZ" sz="1200" smtClean="0">
              <a:solidFill>
                <a:srgbClr val="898989"/>
              </a:solidFill>
            </a:endParaRPr>
          </a:p>
        </p:txBody>
      </p:sp>
      <p:graphicFrame>
        <p:nvGraphicFramePr>
          <p:cNvPr id="7" name="Tabulka 6"/>
          <p:cNvGraphicFramePr>
            <a:graphicFrameLocks noGrp="1"/>
          </p:cNvGraphicFramePr>
          <p:nvPr>
            <p:extLst/>
          </p:nvPr>
        </p:nvGraphicFramePr>
        <p:xfrm>
          <a:off x="457199" y="1195559"/>
          <a:ext cx="8229601" cy="3933000"/>
        </p:xfrm>
        <a:graphic>
          <a:graphicData uri="http://schemas.openxmlformats.org/drawingml/2006/table">
            <a:tbl>
              <a:tblPr firstRow="1" bandRow="1">
                <a:tableStyleId>{5C22544A-7EE6-4342-B048-85BDC9FD1C3A}</a:tableStyleId>
              </a:tblPr>
              <a:tblGrid>
                <a:gridCol w="874441"/>
                <a:gridCol w="1296144"/>
                <a:gridCol w="1224136"/>
                <a:gridCol w="4834880"/>
              </a:tblGrid>
              <a:tr h="549704">
                <a:tc>
                  <a:txBody>
                    <a:bodyPr/>
                    <a:lstStyle/>
                    <a:p>
                      <a:r>
                        <a:rPr lang="cs-CZ" sz="1800" dirty="0" smtClean="0"/>
                        <a:t>Datum</a:t>
                      </a:r>
                      <a:endParaRPr lang="cs-CZ" sz="1800" dirty="0"/>
                    </a:p>
                  </a:txBody>
                  <a:tcPr marL="91432" marR="91432" marT="45724" marB="45724"/>
                </a:tc>
                <a:tc>
                  <a:txBody>
                    <a:bodyPr/>
                    <a:lstStyle/>
                    <a:p>
                      <a:r>
                        <a:rPr lang="cs-CZ" sz="1800" dirty="0" smtClean="0"/>
                        <a:t>Typ</a:t>
                      </a:r>
                      <a:endParaRPr lang="cs-CZ" sz="1800" dirty="0"/>
                    </a:p>
                  </a:txBody>
                  <a:tcPr marL="91432" marR="91432" marT="45724" marB="45724"/>
                </a:tc>
                <a:tc>
                  <a:txBody>
                    <a:bodyPr/>
                    <a:lstStyle/>
                    <a:p>
                      <a:r>
                        <a:rPr lang="cs-CZ" sz="1800" dirty="0" smtClean="0"/>
                        <a:t>Prostor</a:t>
                      </a:r>
                      <a:endParaRPr lang="cs-CZ" sz="1800" dirty="0"/>
                    </a:p>
                  </a:txBody>
                  <a:tcPr marL="91432" marR="91432" marT="45724" marB="45724"/>
                </a:tc>
                <a:tc>
                  <a:txBody>
                    <a:bodyPr/>
                    <a:lstStyle/>
                    <a:p>
                      <a:r>
                        <a:rPr lang="cs-CZ" sz="1800" dirty="0" smtClean="0"/>
                        <a:t>Popis</a:t>
                      </a:r>
                      <a:endParaRPr lang="cs-CZ" sz="1800" dirty="0"/>
                    </a:p>
                  </a:txBody>
                  <a:tcPr marL="91432" marR="91432" marT="45724" marB="45724"/>
                </a:tc>
              </a:tr>
              <a:tr h="318480">
                <a:tc>
                  <a:txBody>
                    <a:bodyPr/>
                    <a:lstStyle/>
                    <a:p>
                      <a:pPr algn="r"/>
                      <a:r>
                        <a:rPr lang="cs-CZ" sz="1400" dirty="0" smtClean="0">
                          <a:solidFill>
                            <a:srgbClr val="002060"/>
                          </a:solidFill>
                        </a:rPr>
                        <a:t>20. 4. 2016</a:t>
                      </a:r>
                      <a:endParaRPr lang="cs-CZ" sz="1400" dirty="0">
                        <a:solidFill>
                          <a:srgbClr val="002060"/>
                        </a:solidFill>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Cessna 150L</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Chrášťovice</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sz="1400" kern="1200" baseline="0" dirty="0" smtClean="0">
                          <a:solidFill>
                            <a:srgbClr val="002060"/>
                          </a:solidFill>
                          <a:latin typeface="Arial" panose="020B0604020202020204" pitchFamily="34" charset="0"/>
                          <a:ea typeface="+mn-ea"/>
                          <a:cs typeface="Arial" panose="020B0604020202020204" pitchFamily="34" charset="0"/>
                        </a:rPr>
                        <a:t>Pilot-žák prováděl podle výcvikové osnovy dvouhodinový samostatný navigační let. Při odletu z prostoru obce Chrášťovice, kde prováděl zatáčky se letoun zřítil</a:t>
                      </a:r>
                      <a:br>
                        <a:rPr lang="cs-CZ" sz="1400" kern="1200" baseline="0" dirty="0" smtClean="0">
                          <a:solidFill>
                            <a:srgbClr val="002060"/>
                          </a:solidFill>
                          <a:latin typeface="Arial" panose="020B0604020202020204" pitchFamily="34" charset="0"/>
                          <a:ea typeface="+mn-ea"/>
                          <a:cs typeface="Arial" panose="020B0604020202020204" pitchFamily="34" charset="0"/>
                        </a:rPr>
                      </a:br>
                      <a:r>
                        <a:rPr lang="cs-CZ" sz="1400" kern="1200" baseline="0" dirty="0" smtClean="0">
                          <a:solidFill>
                            <a:srgbClr val="002060"/>
                          </a:solidFill>
                          <a:latin typeface="Arial" panose="020B0604020202020204" pitchFamily="34" charset="0"/>
                          <a:ea typeface="+mn-ea"/>
                          <a:cs typeface="Arial" panose="020B0604020202020204" pitchFamily="34" charset="0"/>
                        </a:rPr>
                        <a:t>v důsledku ztráty kontroly nad řízením letounu</a:t>
                      </a:r>
                      <a:br>
                        <a:rPr lang="cs-CZ" sz="1400" kern="1200" baseline="0" dirty="0" smtClean="0">
                          <a:solidFill>
                            <a:srgbClr val="002060"/>
                          </a:solidFill>
                          <a:latin typeface="Arial" panose="020B0604020202020204" pitchFamily="34" charset="0"/>
                          <a:ea typeface="+mn-ea"/>
                          <a:cs typeface="Arial" panose="020B0604020202020204" pitchFamily="34" charset="0"/>
                        </a:rPr>
                      </a:br>
                      <a:r>
                        <a:rPr lang="cs-CZ" sz="1400" kern="1200" baseline="0" dirty="0" smtClean="0">
                          <a:solidFill>
                            <a:srgbClr val="002060"/>
                          </a:solidFill>
                          <a:latin typeface="Arial" panose="020B0604020202020204" pitchFamily="34" charset="0"/>
                          <a:ea typeface="+mn-ea"/>
                          <a:cs typeface="Arial" panose="020B0604020202020204" pitchFamily="34" charset="0"/>
                        </a:rPr>
                        <a:t>s následným pádem letounu do vývrtky na malé výšce. Po pádu na zem byl letoun zcela zničen. Pilot zahynul</a:t>
                      </a:r>
                      <a:br>
                        <a:rPr lang="cs-CZ" sz="1400" kern="1200" baseline="0" dirty="0" smtClean="0">
                          <a:solidFill>
                            <a:srgbClr val="002060"/>
                          </a:solidFill>
                          <a:latin typeface="Arial" panose="020B0604020202020204" pitchFamily="34" charset="0"/>
                          <a:ea typeface="+mn-ea"/>
                          <a:cs typeface="Arial" panose="020B0604020202020204" pitchFamily="34" charset="0"/>
                        </a:rPr>
                      </a:br>
                      <a:r>
                        <a:rPr lang="cs-CZ" sz="1400" kern="1200" baseline="0" dirty="0" smtClean="0">
                          <a:solidFill>
                            <a:srgbClr val="002060"/>
                          </a:solidFill>
                          <a:latin typeface="Arial" panose="020B0604020202020204" pitchFamily="34" charset="0"/>
                          <a:ea typeface="+mn-ea"/>
                          <a:cs typeface="Arial" panose="020B0604020202020204" pitchFamily="34" charset="0"/>
                        </a:rPr>
                        <a:t>v troskách.</a:t>
                      </a:r>
                    </a:p>
                  </a:txBody>
                  <a:tcPr marL="91432" marR="91432" marT="45724" marB="45724">
                    <a:solidFill>
                      <a:schemeClr val="accent1">
                        <a:lumMod val="20000"/>
                        <a:lumOff val="80000"/>
                      </a:schemeClr>
                    </a:solidFill>
                  </a:tcPr>
                </a:tc>
              </a:tr>
              <a:tr h="318480">
                <a:tc>
                  <a:txBody>
                    <a:bodyPr/>
                    <a:lstStyle/>
                    <a:p>
                      <a:pPr algn="r"/>
                      <a:r>
                        <a:rPr lang="cs-CZ" sz="1400" dirty="0" smtClean="0">
                          <a:solidFill>
                            <a:srgbClr val="002060"/>
                          </a:solidFill>
                        </a:rPr>
                        <a:t>16. 8. 2016</a:t>
                      </a:r>
                      <a:endParaRPr lang="cs-CZ" sz="1400" dirty="0">
                        <a:solidFill>
                          <a:srgbClr val="002060"/>
                        </a:solidFill>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Robinson R44 </a:t>
                      </a:r>
                      <a:r>
                        <a:rPr lang="cs-CZ" sz="1400" dirty="0" err="1" smtClean="0">
                          <a:solidFill>
                            <a:srgbClr val="002060"/>
                          </a:solidFill>
                          <a:latin typeface="Arial" panose="020B0604020202020204" pitchFamily="34" charset="0"/>
                          <a:cs typeface="Arial" panose="020B0604020202020204" pitchFamily="34" charset="0"/>
                        </a:rPr>
                        <a:t>Raven</a:t>
                      </a:r>
                      <a:r>
                        <a:rPr lang="cs-CZ" sz="1400" dirty="0" smtClean="0">
                          <a:solidFill>
                            <a:srgbClr val="002060"/>
                          </a:solidFill>
                          <a:latin typeface="Arial" panose="020B0604020202020204" pitchFamily="34" charset="0"/>
                          <a:cs typeface="Arial" panose="020B0604020202020204" pitchFamily="34" charset="0"/>
                        </a:rPr>
                        <a:t> I</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smtClean="0">
                          <a:solidFill>
                            <a:srgbClr val="002060"/>
                          </a:solidFill>
                          <a:latin typeface="Arial" panose="020B0604020202020204" pitchFamily="34" charset="0"/>
                          <a:cs typeface="Arial" panose="020B0604020202020204" pitchFamily="34" charset="0"/>
                        </a:rPr>
                        <a:t>LKPS</a:t>
                      </a:r>
                    </a:p>
                    <a:p>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algn="just"/>
                      <a:r>
                        <a:rPr lang="cs-CZ" sz="1400" kern="1200" dirty="0" smtClean="0">
                          <a:solidFill>
                            <a:srgbClr val="002060"/>
                          </a:solidFill>
                          <a:effectLst/>
                          <a:latin typeface="Arial" panose="020B0604020202020204" pitchFamily="34" charset="0"/>
                          <a:ea typeface="+mn-ea"/>
                          <a:cs typeface="Arial" panose="020B0604020202020204" pitchFamily="34" charset="0"/>
                        </a:rPr>
                        <a:t>Během kondičního letu byl procvičován postup autorotace s obnovením výkonu. Při uvedení vrtulníku do režimu autorotace došlo ve fázi přechodu z horizontálního letu do klesání v autorotačním režimu k nárazu jednoho listu nosného rotoru do kabiny a následné destrukci vrtulníku. Následoval nekontrolovatelný pád na zem, při kterém byl vrtulník zcela zničen. Posádka vrtulníku utrpěla zranění neslučitelná se životem. </a:t>
                      </a:r>
                      <a:endParaRPr lang="cs-CZ" sz="1400" kern="1200" baseline="0" dirty="0" smtClean="0">
                        <a:solidFill>
                          <a:srgbClr val="002060"/>
                        </a:solidFill>
                        <a:latin typeface="Arial" pitchFamily="34" charset="0"/>
                        <a:ea typeface="+mn-ea"/>
                        <a:cs typeface="Arial" pitchFamily="34" charset="0"/>
                      </a:endParaRPr>
                    </a:p>
                  </a:txBody>
                  <a:tcPr marL="91432" marR="91432" marT="45724" marB="45724">
                    <a:solidFill>
                      <a:schemeClr val="accent1">
                        <a:lumMod val="20000"/>
                        <a:lumOff val="80000"/>
                      </a:schemeClr>
                    </a:solidFill>
                  </a:tcPr>
                </a:tc>
              </a:tr>
            </a:tbl>
          </a:graphicData>
        </a:graphic>
      </p:graphicFrame>
      <p:sp>
        <p:nvSpPr>
          <p:cNvPr id="4" name="Obdélník 3"/>
          <p:cNvSpPr/>
          <p:nvPr/>
        </p:nvSpPr>
        <p:spPr>
          <a:xfrm>
            <a:off x="606388" y="412299"/>
            <a:ext cx="7931224" cy="769441"/>
          </a:xfrm>
          <a:prstGeom prst="rect">
            <a:avLst/>
          </a:prstGeom>
        </p:spPr>
        <p:txBody>
          <a:bodyPr wrap="square">
            <a:spAutoFit/>
          </a:bodyPr>
          <a:lstStyle/>
          <a:p>
            <a:pPr algn="ctr"/>
            <a:r>
              <a:rPr lang="cs-CZ" sz="2200" b="1" dirty="0" smtClean="0">
                <a:solidFill>
                  <a:srgbClr val="002060"/>
                </a:solidFill>
                <a:latin typeface="Arial" charset="0"/>
              </a:rPr>
              <a:t>Letecké nehody se smrtelným zraněním v provozu letounů a vrtulníků</a:t>
            </a:r>
            <a:endParaRPr lang="cs-CZ" sz="2200" dirty="0">
              <a:solidFill>
                <a:srgbClr val="002060"/>
              </a:solidFill>
            </a:endParaRPr>
          </a:p>
        </p:txBody>
      </p:sp>
    </p:spTree>
    <p:extLst>
      <p:ext uri="{BB962C8B-B14F-4D97-AF65-F5344CB8AC3E}">
        <p14:creationId xmlns:p14="http://schemas.microsoft.com/office/powerpoint/2010/main" val="11214347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datum 2"/>
          <p:cNvSpPr>
            <a:spLocks noGrp="1"/>
          </p:cNvSpPr>
          <p:nvPr>
            <p:ph type="dt" sz="half" idx="10"/>
          </p:nvPr>
        </p:nvSpPr>
        <p:spPr/>
        <p:txBody>
          <a:bodyPr/>
          <a:lstStyle/>
          <a:p>
            <a:pPr>
              <a:defRPr/>
            </a:pPr>
            <a:r>
              <a:rPr lang="cs-CZ" smtClean="0"/>
              <a:t>11.2. 2017</a:t>
            </a:r>
            <a:endParaRPr lang="cs-CZ" dirty="0"/>
          </a:p>
        </p:txBody>
      </p:sp>
      <p:sp>
        <p:nvSpPr>
          <p:cNvPr id="4" name="Zástupný symbol pro zápatí 3"/>
          <p:cNvSpPr>
            <a:spLocks noGrp="1"/>
          </p:cNvSpPr>
          <p:nvPr>
            <p:ph type="ftr" sz="quarter" idx="11"/>
          </p:nvPr>
        </p:nvSpPr>
        <p:spPr/>
        <p:txBody>
          <a:bodyPr/>
          <a:lstStyle/>
          <a:p>
            <a:pPr>
              <a:defRPr/>
            </a:pPr>
            <a:r>
              <a:rPr lang="pl-PL" smtClean="0"/>
              <a:t>Rozbor  leteckých nehod</a:t>
            </a:r>
            <a:endParaRPr lang="cs-CZ" dirty="0"/>
          </a:p>
        </p:txBody>
      </p:sp>
      <p:sp>
        <p:nvSpPr>
          <p:cNvPr id="5" name="Zástupný symbol pro číslo snímku 4"/>
          <p:cNvSpPr>
            <a:spLocks noGrp="1"/>
          </p:cNvSpPr>
          <p:nvPr>
            <p:ph type="sldNum" sz="quarter" idx="12"/>
          </p:nvPr>
        </p:nvSpPr>
        <p:spPr/>
        <p:txBody>
          <a:bodyPr/>
          <a:lstStyle/>
          <a:p>
            <a:pPr>
              <a:defRPr/>
            </a:pPr>
            <a:fld id="{D9E66AEB-3803-4E92-BC88-15BCB6225E6C}" type="slidenum">
              <a:rPr lang="cs-CZ" smtClean="0"/>
              <a:pPr>
                <a:defRPr/>
              </a:pPr>
              <a:t>15</a:t>
            </a:fld>
            <a:endParaRPr lang="cs-CZ"/>
          </a:p>
        </p:txBody>
      </p:sp>
      <p:sp>
        <p:nvSpPr>
          <p:cNvPr id="6" name="Obdélník 5"/>
          <p:cNvSpPr/>
          <p:nvPr/>
        </p:nvSpPr>
        <p:spPr>
          <a:xfrm>
            <a:off x="457200" y="620688"/>
            <a:ext cx="5562600" cy="1200329"/>
          </a:xfrm>
          <a:prstGeom prst="rect">
            <a:avLst/>
          </a:prstGeom>
        </p:spPr>
        <p:txBody>
          <a:bodyPr wrap="square">
            <a:spAutoFit/>
          </a:bodyPr>
          <a:lstStyle/>
          <a:p>
            <a:pPr eaLnBrk="0" hangingPunct="0">
              <a:spcBef>
                <a:spcPts val="0"/>
              </a:spcBef>
              <a:defRPr/>
            </a:pPr>
            <a:r>
              <a:rPr lang="cs-CZ" dirty="0">
                <a:solidFill>
                  <a:srgbClr val="002060"/>
                </a:solidFill>
                <a:latin typeface="Arial" panose="020B0604020202020204" pitchFamily="34" charset="0"/>
                <a:cs typeface="Arial" panose="020B0604020202020204" pitchFamily="34" charset="0"/>
              </a:rPr>
              <a:t>Letecká </a:t>
            </a:r>
            <a:r>
              <a:rPr lang="cs-CZ" dirty="0" smtClean="0">
                <a:solidFill>
                  <a:srgbClr val="002060"/>
                </a:solidFill>
                <a:latin typeface="Arial" panose="020B0604020202020204" pitchFamily="34" charset="0"/>
                <a:cs typeface="Arial" panose="020B0604020202020204" pitchFamily="34" charset="0"/>
              </a:rPr>
              <a:t>nehoda letounu Cessna 150L</a:t>
            </a:r>
            <a:endParaRPr lang="cs-CZ" dirty="0">
              <a:solidFill>
                <a:srgbClr val="002060"/>
              </a:solidFill>
              <a:latin typeface="Arial" panose="020B0604020202020204" pitchFamily="34" charset="0"/>
              <a:cs typeface="Arial" panose="020B0604020202020204" pitchFamily="34" charset="0"/>
            </a:endParaRPr>
          </a:p>
          <a:p>
            <a:pPr eaLnBrk="0" hangingPunct="0">
              <a:defRPr/>
            </a:pPr>
            <a:r>
              <a:rPr lang="cs-CZ" dirty="0" smtClean="0">
                <a:solidFill>
                  <a:srgbClr val="002060"/>
                </a:solidFill>
                <a:latin typeface="Arial" panose="020B0604020202020204" pitchFamily="34" charset="0"/>
                <a:cs typeface="Arial" panose="020B0604020202020204" pitchFamily="34" charset="0"/>
              </a:rPr>
              <a:t>Dne 20</a:t>
            </a:r>
            <a:r>
              <a:rPr lang="cs-CZ" dirty="0">
                <a:solidFill>
                  <a:schemeClr val="tx2">
                    <a:lumMod val="50000"/>
                  </a:schemeClr>
                </a:solidFill>
                <a:latin typeface="Arial" panose="020B0604020202020204" pitchFamily="34" charset="0"/>
                <a:cs typeface="Arial" panose="020B0604020202020204" pitchFamily="34" charset="0"/>
              </a:rPr>
              <a:t>. 4. </a:t>
            </a:r>
            <a:r>
              <a:rPr lang="cs-CZ" dirty="0" smtClean="0">
                <a:solidFill>
                  <a:schemeClr val="tx2">
                    <a:lumMod val="50000"/>
                  </a:schemeClr>
                </a:solidFill>
                <a:latin typeface="Arial" panose="020B0604020202020204" pitchFamily="34" charset="0"/>
                <a:cs typeface="Arial" panose="020B0604020202020204" pitchFamily="34" charset="0"/>
              </a:rPr>
              <a:t>2016 </a:t>
            </a:r>
            <a:r>
              <a:rPr lang="cs-CZ" dirty="0" smtClean="0">
                <a:solidFill>
                  <a:srgbClr val="002060"/>
                </a:solidFill>
                <a:latin typeface="Arial" panose="020B0604020202020204" pitchFamily="34" charset="0"/>
                <a:cs typeface="Arial" panose="020B0604020202020204" pitchFamily="34" charset="0"/>
              </a:rPr>
              <a:t>u </a:t>
            </a:r>
            <a:r>
              <a:rPr lang="cs-CZ" dirty="0">
                <a:solidFill>
                  <a:srgbClr val="002060"/>
                </a:solidFill>
                <a:latin typeface="Arial" panose="020B0604020202020204" pitchFamily="34" charset="0"/>
                <a:cs typeface="Arial" panose="020B0604020202020204" pitchFamily="34" charset="0"/>
              </a:rPr>
              <a:t>obce Chrášťovice na Strakonicku</a:t>
            </a:r>
          </a:p>
          <a:p>
            <a:pPr eaLnBrk="0" hangingPunct="0">
              <a:defRPr/>
            </a:pPr>
            <a:endParaRPr lang="cs-CZ" dirty="0">
              <a:solidFill>
                <a:schemeClr val="tx2">
                  <a:lumMod val="50000"/>
                </a:schemeClr>
              </a:solidFill>
              <a:latin typeface="Arial" panose="020B0604020202020204" pitchFamily="34" charset="0"/>
              <a:cs typeface="Arial" panose="020B0604020202020204" pitchFamily="34" charset="0"/>
            </a:endParaRPr>
          </a:p>
          <a:p>
            <a:pPr eaLnBrk="0" hangingPunct="0">
              <a:defRPr/>
            </a:pPr>
            <a:r>
              <a:rPr lang="cs-CZ" dirty="0">
                <a:solidFill>
                  <a:srgbClr val="002060"/>
                </a:solidFill>
                <a:latin typeface="Arial" panose="020B0604020202020204" pitchFamily="34" charset="0"/>
                <a:cs typeface="Arial" panose="020B0604020202020204" pitchFamily="34" charset="0"/>
              </a:rPr>
              <a:t>		</a:t>
            </a:r>
          </a:p>
        </p:txBody>
      </p:sp>
      <p:pic>
        <p:nvPicPr>
          <p:cNvPr id="7" name="Obrázek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31640" y="1340768"/>
            <a:ext cx="6480720" cy="4860540"/>
          </a:xfrm>
          <a:prstGeom prst="rect">
            <a:avLst/>
          </a:prstGeom>
        </p:spPr>
      </p:pic>
    </p:spTree>
    <p:extLst>
      <p:ext uri="{BB962C8B-B14F-4D97-AF65-F5344CB8AC3E}">
        <p14:creationId xmlns:p14="http://schemas.microsoft.com/office/powerpoint/2010/main" val="399612011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468313" y="404813"/>
            <a:ext cx="8207375" cy="5976937"/>
          </a:xfrm>
          <a:prstGeom prst="rect">
            <a:avLst/>
          </a:prstGeom>
        </p:spPr>
        <p:txBody>
          <a:bodyPr>
            <a:normAutofit/>
          </a:bodyPr>
          <a:lstStyle/>
          <a:p>
            <a:pPr eaLnBrk="0" hangingPunct="0">
              <a:spcBef>
                <a:spcPts val="0"/>
              </a:spcBef>
              <a:defRPr/>
            </a:pPr>
            <a:r>
              <a:rPr lang="cs-CZ" sz="2000" dirty="0" smtClean="0">
                <a:solidFill>
                  <a:srgbClr val="002060"/>
                </a:solidFill>
                <a:latin typeface="Arial" panose="020B0604020202020204" pitchFamily="34" charset="0"/>
                <a:cs typeface="Arial" panose="020B0604020202020204" pitchFamily="34" charset="0"/>
              </a:rPr>
              <a:t>Letecká nehoda vrtulníku Robinson </a:t>
            </a:r>
            <a:r>
              <a:rPr lang="cs-CZ" sz="2000" dirty="0">
                <a:solidFill>
                  <a:srgbClr val="002060"/>
                </a:solidFill>
                <a:latin typeface="Arial" panose="020B0604020202020204" pitchFamily="34" charset="0"/>
                <a:cs typeface="Arial" panose="020B0604020202020204" pitchFamily="34" charset="0"/>
              </a:rPr>
              <a:t>R44</a:t>
            </a:r>
            <a:r>
              <a:rPr lang="cs-CZ" sz="2000" dirty="0">
                <a:solidFill>
                  <a:schemeClr val="tx2"/>
                </a:solidFill>
                <a:latin typeface="Arial" panose="020B0604020202020204" pitchFamily="34" charset="0"/>
                <a:cs typeface="Arial" panose="020B0604020202020204" pitchFamily="34" charset="0"/>
              </a:rPr>
              <a:t> </a:t>
            </a:r>
            <a:r>
              <a:rPr lang="cs-CZ" sz="2000" dirty="0" err="1">
                <a:solidFill>
                  <a:srgbClr val="002060"/>
                </a:solidFill>
                <a:latin typeface="Arial" panose="020B0604020202020204" pitchFamily="34" charset="0"/>
                <a:cs typeface="Arial" panose="020B0604020202020204" pitchFamily="34" charset="0"/>
              </a:rPr>
              <a:t>Raven</a:t>
            </a:r>
            <a:r>
              <a:rPr lang="cs-CZ" sz="2000" dirty="0">
                <a:solidFill>
                  <a:srgbClr val="002060"/>
                </a:solidFill>
                <a:latin typeface="Arial" panose="020B0604020202020204" pitchFamily="34" charset="0"/>
                <a:cs typeface="Arial" panose="020B0604020202020204" pitchFamily="34" charset="0"/>
              </a:rPr>
              <a:t> I</a:t>
            </a:r>
          </a:p>
          <a:p>
            <a:pPr eaLnBrk="0" hangingPunct="0">
              <a:spcBef>
                <a:spcPts val="0"/>
              </a:spcBef>
              <a:buFont typeface="Arial" pitchFamily="34" charset="0"/>
              <a:buNone/>
              <a:defRPr/>
            </a:pPr>
            <a:r>
              <a:rPr lang="cs-CZ" sz="2000" dirty="0" smtClean="0">
                <a:solidFill>
                  <a:srgbClr val="002060"/>
                </a:solidFill>
                <a:latin typeface="Arial" panose="020B0604020202020204" pitchFamily="34" charset="0"/>
                <a:cs typeface="Arial" panose="020B0604020202020204" pitchFamily="34" charset="0"/>
              </a:rPr>
              <a:t>Dne 16. 8. 2016, 1,5 </a:t>
            </a:r>
            <a:r>
              <a:rPr lang="cs-CZ" sz="2000" dirty="0">
                <a:solidFill>
                  <a:srgbClr val="002060"/>
                </a:solidFill>
                <a:latin typeface="Arial" panose="020B0604020202020204" pitchFamily="34" charset="0"/>
                <a:cs typeface="Arial" panose="020B0604020202020204" pitchFamily="34" charset="0"/>
              </a:rPr>
              <a:t>km SW od THR </a:t>
            </a:r>
            <a:r>
              <a:rPr lang="cs-CZ" sz="2000" dirty="0" smtClean="0">
                <a:solidFill>
                  <a:srgbClr val="002060"/>
                </a:solidFill>
                <a:latin typeface="Arial" panose="020B0604020202020204" pitchFamily="34" charset="0"/>
                <a:cs typeface="Arial" panose="020B0604020202020204" pitchFamily="34" charset="0"/>
              </a:rPr>
              <a:t>RWY03 LKPS </a:t>
            </a:r>
          </a:p>
          <a:p>
            <a:pPr marL="342900" indent="-342900" algn="just">
              <a:lnSpc>
                <a:spcPct val="110000"/>
              </a:lnSpc>
              <a:spcBef>
                <a:spcPts val="600"/>
              </a:spcBef>
              <a:buFont typeface="Wingdings" pitchFamily="2" charset="2"/>
              <a:buChar char="Q"/>
              <a:defRPr/>
            </a:pPr>
            <a:endParaRPr lang="cs-CZ" sz="2000" dirty="0">
              <a:solidFill>
                <a:srgbClr val="002060"/>
              </a:solidFill>
            </a:endParaRPr>
          </a:p>
          <a:p>
            <a:pPr marL="342900" lvl="0" indent="-342900" algn="just">
              <a:spcBef>
                <a:spcPct val="20000"/>
              </a:spcBef>
              <a:buFont typeface="Wingdings" pitchFamily="2" charset="2"/>
              <a:buChar char="Q"/>
              <a:defRPr/>
            </a:pPr>
            <a:endParaRPr lang="cs-CZ" sz="2000" dirty="0">
              <a:solidFill>
                <a:schemeClr val="tx2"/>
              </a:solidFill>
              <a:latin typeface="Arial" panose="020B0604020202020204" pitchFamily="34" charset="0"/>
              <a:cs typeface="Arial" panose="020B0604020202020204" pitchFamily="34" charset="0"/>
            </a:endParaRPr>
          </a:p>
          <a:p>
            <a:pPr marL="342900" indent="-342900" algn="just" eaLnBrk="0" hangingPunct="0">
              <a:lnSpc>
                <a:spcPct val="110000"/>
              </a:lnSpc>
              <a:spcBef>
                <a:spcPts val="600"/>
              </a:spcBef>
              <a:buFont typeface="Wingdings" pitchFamily="2" charset="2"/>
              <a:buChar char="Q"/>
              <a:defRPr/>
            </a:pPr>
            <a:endParaRPr lang="cs-CZ" sz="2000" dirty="0">
              <a:solidFill>
                <a:srgbClr val="002060"/>
              </a:solidFill>
              <a:latin typeface="Arial" panose="020B0604020202020204" pitchFamily="34" charset="0"/>
              <a:cs typeface="Arial" panose="020B0604020202020204" pitchFamily="34" charset="0"/>
            </a:endParaRPr>
          </a:p>
        </p:txBody>
      </p:sp>
      <p:sp>
        <p:nvSpPr>
          <p:cNvPr id="6" name="Zástupný symbol pro datum 5"/>
          <p:cNvSpPr>
            <a:spLocks noGrp="1"/>
          </p:cNvSpPr>
          <p:nvPr>
            <p:ph type="dt" sz="quarter" idx="10"/>
          </p:nvPr>
        </p:nvSpPr>
        <p:spPr/>
        <p:txBody>
          <a:bodyPr/>
          <a:lstStyle/>
          <a:p>
            <a:pPr>
              <a:defRPr/>
            </a:pPr>
            <a:r>
              <a:rPr lang="cs-CZ" smtClean="0"/>
              <a:t>11.2. 2017</a:t>
            </a:r>
            <a:endParaRPr lang="cs-CZ" dirty="0"/>
          </a:p>
        </p:txBody>
      </p:sp>
      <p:sp>
        <p:nvSpPr>
          <p:cNvPr id="8" name="Zástupný symbol pro zápatí 7"/>
          <p:cNvSpPr>
            <a:spLocks noGrp="1"/>
          </p:cNvSpPr>
          <p:nvPr>
            <p:ph type="ftr" sz="quarter" idx="11"/>
          </p:nvPr>
        </p:nvSpPr>
        <p:spPr/>
        <p:txBody>
          <a:bodyPr/>
          <a:lstStyle/>
          <a:p>
            <a:pPr>
              <a:defRPr/>
            </a:pPr>
            <a:r>
              <a:rPr lang="pl-PL" smtClean="0"/>
              <a:t>Rozbor  leteckých nehod</a:t>
            </a:r>
            <a:endParaRPr lang="cs-CZ" dirty="0"/>
          </a:p>
        </p:txBody>
      </p:sp>
      <p:sp>
        <p:nvSpPr>
          <p:cNvPr id="83973" name="Zástupný symbol pro číslo snímku 6"/>
          <p:cNvSpPr>
            <a:spLocks noGrp="1"/>
          </p:cNvSpPr>
          <p:nvPr>
            <p:ph type="sldNum" sz="quarter" idx="12"/>
          </p:nvPr>
        </p:nvSpPr>
        <p:spPr bwMode="auto">
          <a:noFill/>
          <a:ln>
            <a:miter lim="800000"/>
            <a:headEnd/>
            <a:tailEnd/>
          </a:ln>
        </p:spPr>
        <p:txBody>
          <a:bodyPr/>
          <a:lstStyle/>
          <a:p>
            <a:fld id="{AB07C97F-5144-4ADA-8DDC-0A82E98FEC8A}" type="slidenum">
              <a:rPr lang="cs-CZ" smtClean="0">
                <a:cs typeface="Arial" charset="0"/>
              </a:rPr>
              <a:pPr/>
              <a:t>16</a:t>
            </a:fld>
            <a:endParaRPr lang="cs-CZ" smtClean="0">
              <a:cs typeface="Arial" charset="0"/>
            </a:endParaRPr>
          </a:p>
        </p:txBody>
      </p:sp>
      <p:pic>
        <p:nvPicPr>
          <p:cNvPr id="7" name="Obrázek 6"/>
          <p:cNvPicPr>
            <a:picLocks noChangeAspect="1"/>
          </p:cNvPicPr>
          <p:nvPr/>
        </p:nvPicPr>
        <p:blipFill rotWithShape="1">
          <a:blip r:embed="rId3" cstate="print">
            <a:extLst>
              <a:ext uri="{28A0092B-C50C-407E-A947-70E740481C1C}">
                <a14:useLocalDpi xmlns:a14="http://schemas.microsoft.com/office/drawing/2010/main" val="0"/>
              </a:ext>
            </a:extLst>
          </a:blip>
          <a:srcRect l="20333" t="27058"/>
          <a:stretch/>
        </p:blipFill>
        <p:spPr>
          <a:xfrm>
            <a:off x="1728788" y="4129694"/>
            <a:ext cx="3133557" cy="1919474"/>
          </a:xfrm>
          <a:prstGeom prst="rect">
            <a:avLst/>
          </a:prstGeom>
        </p:spPr>
      </p:pic>
      <p:pic>
        <p:nvPicPr>
          <p:cNvPr id="9" name="Obrázek 8"/>
          <p:cNvPicPr>
            <a:picLocks noChangeAspect="1"/>
          </p:cNvPicPr>
          <p:nvPr/>
        </p:nvPicPr>
        <p:blipFill rotWithShape="1">
          <a:blip r:embed="rId4" cstate="print"/>
          <a:srcRect l="8624"/>
          <a:stretch/>
        </p:blipFill>
        <p:spPr>
          <a:xfrm>
            <a:off x="1041380" y="1947593"/>
            <a:ext cx="3098840" cy="1987163"/>
          </a:xfrm>
          <a:prstGeom prst="rect">
            <a:avLst/>
          </a:prstGeom>
        </p:spPr>
      </p:pic>
      <p:pic>
        <p:nvPicPr>
          <p:cNvPr id="10" name="Obrázek 9"/>
          <p:cNvPicPr>
            <a:picLocks noChangeAspect="1"/>
          </p:cNvPicPr>
          <p:nvPr/>
        </p:nvPicPr>
        <p:blipFill rotWithShape="1">
          <a:blip r:embed="rId5" cstate="print">
            <a:extLst>
              <a:ext uri="{28A0092B-C50C-407E-A947-70E740481C1C}">
                <a14:useLocalDpi xmlns:a14="http://schemas.microsoft.com/office/drawing/2010/main" val="0"/>
              </a:ext>
            </a:extLst>
          </a:blip>
          <a:srcRect b="14197"/>
          <a:stretch/>
        </p:blipFill>
        <p:spPr>
          <a:xfrm>
            <a:off x="5006598" y="1942497"/>
            <a:ext cx="3093203" cy="1990560"/>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47634" y="4294139"/>
            <a:ext cx="2752167" cy="2007349"/>
          </a:xfrm>
          <a:prstGeom prst="rect">
            <a:avLst/>
          </a:prstGeom>
        </p:spPr>
      </p:pic>
      <p:sp>
        <p:nvSpPr>
          <p:cNvPr id="2" name="Obdélník 1"/>
          <p:cNvSpPr/>
          <p:nvPr/>
        </p:nvSpPr>
        <p:spPr>
          <a:xfrm>
            <a:off x="484790" y="1158696"/>
            <a:ext cx="8119658" cy="646331"/>
          </a:xfrm>
          <a:prstGeom prst="rect">
            <a:avLst/>
          </a:prstGeom>
        </p:spPr>
        <p:txBody>
          <a:bodyPr wrap="square">
            <a:spAutoFit/>
          </a:bodyPr>
          <a:lstStyle/>
          <a:p>
            <a:pPr lvl="0" algn="just">
              <a:spcBef>
                <a:spcPct val="20000"/>
              </a:spcBef>
              <a:defRPr/>
            </a:pPr>
            <a:r>
              <a:rPr lang="cs-CZ" dirty="0">
                <a:solidFill>
                  <a:srgbClr val="002060"/>
                </a:solidFill>
                <a:latin typeface="Arial" panose="020B0604020202020204" pitchFamily="34" charset="0"/>
                <a:cs typeface="Arial" panose="020B0604020202020204" pitchFamily="34" charset="0"/>
              </a:rPr>
              <a:t>Jednotlivé části trosek byly nalezeny ve směru letu v následujícím pořadí: oba kusy listu nosného rotoru, ocasní nosník, levá polovina kabiny a trup vrtulníku. </a:t>
            </a:r>
          </a:p>
        </p:txBody>
      </p:sp>
    </p:spTree>
    <p:extLst>
      <p:ext uri="{BB962C8B-B14F-4D97-AF65-F5344CB8AC3E}">
        <p14:creationId xmlns:p14="http://schemas.microsoft.com/office/powerpoint/2010/main" val="31572104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2276"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101D72-1884-4958-8C47-52383772F21D}" type="slidenum">
              <a:rPr lang="cs-CZ" sz="1200" smtClean="0">
                <a:solidFill>
                  <a:srgbClr val="898989"/>
                </a:solidFill>
              </a:rPr>
              <a:pPr>
                <a:spcBef>
                  <a:spcPct val="0"/>
                </a:spcBef>
                <a:buFontTx/>
                <a:buNone/>
              </a:pPr>
              <a:t>17</a:t>
            </a:fld>
            <a:endParaRPr lang="cs-CZ" sz="1200" smtClean="0">
              <a:solidFill>
                <a:srgbClr val="898989"/>
              </a:solidFill>
            </a:endParaRPr>
          </a:p>
        </p:txBody>
      </p:sp>
      <p:sp>
        <p:nvSpPr>
          <p:cNvPr id="4" name="Obdélník 3"/>
          <p:cNvSpPr/>
          <p:nvPr/>
        </p:nvSpPr>
        <p:spPr>
          <a:xfrm>
            <a:off x="611560" y="467380"/>
            <a:ext cx="7931224" cy="430887"/>
          </a:xfrm>
          <a:prstGeom prst="rect">
            <a:avLst/>
          </a:prstGeom>
        </p:spPr>
        <p:txBody>
          <a:bodyPr wrap="square">
            <a:spAutoFit/>
          </a:bodyPr>
          <a:lstStyle/>
          <a:p>
            <a:pPr algn="ctr"/>
            <a:r>
              <a:rPr lang="cs-CZ" sz="2200" b="1" dirty="0" smtClean="0">
                <a:solidFill>
                  <a:srgbClr val="002060"/>
                </a:solidFill>
                <a:latin typeface="Arial" charset="0"/>
              </a:rPr>
              <a:t>Letecké nehody se smrtelným zraněním v provozu SLZ</a:t>
            </a:r>
            <a:endParaRPr lang="cs-CZ" sz="2200" dirty="0"/>
          </a:p>
        </p:txBody>
      </p:sp>
      <p:graphicFrame>
        <p:nvGraphicFramePr>
          <p:cNvPr id="8" name="Tabulka 7"/>
          <p:cNvGraphicFramePr>
            <a:graphicFrameLocks noGrp="1"/>
          </p:cNvGraphicFramePr>
          <p:nvPr>
            <p:extLst>
              <p:ext uri="{D42A27DB-BD31-4B8C-83A1-F6EECF244321}">
                <p14:modId xmlns:p14="http://schemas.microsoft.com/office/powerpoint/2010/main" val="2335968080"/>
              </p:ext>
            </p:extLst>
          </p:nvPr>
        </p:nvGraphicFramePr>
        <p:xfrm>
          <a:off x="457199" y="1052736"/>
          <a:ext cx="8229601" cy="5304608"/>
        </p:xfrm>
        <a:graphic>
          <a:graphicData uri="http://schemas.openxmlformats.org/drawingml/2006/table">
            <a:tbl>
              <a:tblPr firstRow="1" bandRow="1">
                <a:tableStyleId>{5C22544A-7EE6-4342-B048-85BDC9FD1C3A}</a:tableStyleId>
              </a:tblPr>
              <a:tblGrid>
                <a:gridCol w="874441"/>
                <a:gridCol w="1296144"/>
                <a:gridCol w="1224136"/>
                <a:gridCol w="4834880"/>
              </a:tblGrid>
              <a:tr h="549704">
                <a:tc>
                  <a:txBody>
                    <a:bodyPr/>
                    <a:lstStyle/>
                    <a:p>
                      <a:r>
                        <a:rPr lang="cs-CZ" sz="1800" dirty="0" smtClean="0"/>
                        <a:t>Datum</a:t>
                      </a:r>
                      <a:endParaRPr lang="cs-CZ" sz="1800" dirty="0"/>
                    </a:p>
                  </a:txBody>
                  <a:tcPr marL="91432" marR="91432" marT="45724" marB="45724"/>
                </a:tc>
                <a:tc>
                  <a:txBody>
                    <a:bodyPr/>
                    <a:lstStyle/>
                    <a:p>
                      <a:r>
                        <a:rPr lang="cs-CZ" sz="1800" dirty="0" smtClean="0"/>
                        <a:t>Typ</a:t>
                      </a:r>
                      <a:endParaRPr lang="cs-CZ" sz="1800" dirty="0"/>
                    </a:p>
                  </a:txBody>
                  <a:tcPr marL="91432" marR="91432" marT="45724" marB="45724"/>
                </a:tc>
                <a:tc>
                  <a:txBody>
                    <a:bodyPr/>
                    <a:lstStyle/>
                    <a:p>
                      <a:r>
                        <a:rPr lang="cs-CZ" sz="1800" dirty="0" smtClean="0"/>
                        <a:t>Prostor</a:t>
                      </a:r>
                      <a:endParaRPr lang="cs-CZ" sz="1800" dirty="0"/>
                    </a:p>
                  </a:txBody>
                  <a:tcPr marL="91432" marR="91432" marT="45724" marB="45724"/>
                </a:tc>
                <a:tc>
                  <a:txBody>
                    <a:bodyPr/>
                    <a:lstStyle/>
                    <a:p>
                      <a:r>
                        <a:rPr lang="cs-CZ" sz="1800" dirty="0" smtClean="0"/>
                        <a:t>Popis</a:t>
                      </a:r>
                      <a:endParaRPr lang="cs-CZ" sz="1800" dirty="0"/>
                    </a:p>
                  </a:txBody>
                  <a:tcPr marL="91432" marR="91432" marT="45724" marB="45724"/>
                </a:tc>
              </a:tr>
              <a:tr h="444967">
                <a:tc>
                  <a:txBody>
                    <a:bodyPr/>
                    <a:lstStyle/>
                    <a:p>
                      <a:pPr algn="r"/>
                      <a:r>
                        <a:rPr lang="cs-CZ" sz="1400" dirty="0" smtClean="0">
                          <a:solidFill>
                            <a:srgbClr val="002060"/>
                          </a:solidFill>
                          <a:latin typeface="Arial" panose="020B0604020202020204" pitchFamily="34" charset="0"/>
                          <a:cs typeface="Arial" panose="020B0604020202020204" pitchFamily="34" charset="0"/>
                        </a:rPr>
                        <a:t>4. 4. 2016 </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b="0" dirty="0" smtClean="0">
                          <a:solidFill>
                            <a:srgbClr val="002060"/>
                          </a:solidFill>
                          <a:latin typeface="Arial" panose="020B0604020202020204" pitchFamily="34" charset="0"/>
                          <a:cs typeface="Arial" panose="020B0604020202020204" pitchFamily="34" charset="0"/>
                        </a:rPr>
                        <a:t>Replika </a:t>
                      </a:r>
                      <a:endPar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endParaRPr>
                    </a:p>
                    <a:p>
                      <a:r>
                        <a:rPr lang="cs-CZ" sz="1400" b="0" i="0" u="none" strike="noStrike" kern="1200" baseline="0" dirty="0" err="1" smtClean="0">
                          <a:solidFill>
                            <a:srgbClr val="002060"/>
                          </a:solidFill>
                          <a:latin typeface="Arial" panose="020B0604020202020204" pitchFamily="34" charset="0"/>
                          <a:ea typeface="+mn-ea"/>
                          <a:cs typeface="Arial" panose="020B0604020202020204" pitchFamily="34" charset="0"/>
                        </a:rPr>
                        <a:t>Pitts</a:t>
                      </a:r>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 1</a:t>
                      </a:r>
                      <a:endParaRPr lang="cs-CZ" sz="1400" b="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Ústí nad Labem - Všebořice</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algn="just"/>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V průběhu letu UL letounu v blízkosti LKUL došlo k pádu </a:t>
                      </a:r>
                      <a:b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br>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v malé výšce. Letoun následně narazil do země v prostoru sběrného dvora odpadů. Pilot utrpěl zranění, kterým na místě letecké nehody podlehl. UL letounu nebyl zapsán v rejstříku LAA ČR a neměl platný technický průkaz. Příčinou byl pád na malé výšce a na malé rychlosti po úplném spotřebování pohonných hmot. Vzniklou situaci, ač zkušený pilot, neměl reálnou šanci úspěšně vyřešit.</a:t>
                      </a:r>
                      <a:endParaRPr lang="cs-CZ" sz="1400" kern="1200" baseline="0" dirty="0" smtClean="0">
                        <a:solidFill>
                          <a:srgbClr val="002060"/>
                        </a:solidFill>
                        <a:latin typeface="Arial" pitchFamily="34" charset="0"/>
                        <a:ea typeface="+mn-ea"/>
                        <a:cs typeface="Arial" pitchFamily="34" charset="0"/>
                      </a:endParaRPr>
                    </a:p>
                  </a:txBody>
                  <a:tcPr marL="91432" marR="91432" marT="45724" marB="45724">
                    <a:solidFill>
                      <a:schemeClr val="accent1">
                        <a:lumMod val="20000"/>
                        <a:lumOff val="80000"/>
                      </a:schemeClr>
                    </a:solidFill>
                  </a:tcPr>
                </a:tc>
              </a:tr>
              <a:tr h="318480">
                <a:tc>
                  <a:txBody>
                    <a:bodyPr/>
                    <a:lstStyle/>
                    <a:p>
                      <a:pPr algn="r"/>
                      <a:r>
                        <a:rPr lang="cs-CZ" sz="1400" dirty="0" smtClean="0">
                          <a:solidFill>
                            <a:srgbClr val="002060"/>
                          </a:solidFill>
                          <a:latin typeface="Arial" panose="020B0604020202020204" pitchFamily="34" charset="0"/>
                          <a:cs typeface="Arial" panose="020B0604020202020204" pitchFamily="34" charset="0"/>
                        </a:rPr>
                        <a:t>24. 4. 2016</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Padákový kluzák ASPEN 4-24</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smtClean="0">
                          <a:solidFill>
                            <a:srgbClr val="002060"/>
                          </a:solidFill>
                          <a:latin typeface="Arial" panose="020B0604020202020204" pitchFamily="34" charset="0"/>
                          <a:cs typeface="Arial" panose="020B0604020202020204" pitchFamily="34" charset="0"/>
                        </a:rPr>
                        <a:t>Ranská hora</a:t>
                      </a:r>
                    </a:p>
                  </a:txBody>
                  <a:tcPr marL="91432" marR="91432" marT="45724" marB="45724">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sz="1400" kern="1200" baseline="0" dirty="0" smtClean="0">
                          <a:solidFill>
                            <a:srgbClr val="002060"/>
                          </a:solidFill>
                          <a:latin typeface="Arial" pitchFamily="34" charset="0"/>
                          <a:ea typeface="+mn-ea"/>
                          <a:cs typeface="Arial" pitchFamily="34" charset="0"/>
                        </a:rPr>
                        <a:t>Náraz do země pravděpodobně v důsledku nesprávné  reakce pilota na částečné zaklopení pravé části náběžné hrany vrchlíku, kdy se padákový kluzák samovolně otočil doprava a následně pokračoval v letu proti svahu. Schopnost pilota reagovat na takto vzniklou situaci byla negativně ovlivněna přítomností THC látky v jeho organismu v průběhu kritického letu.</a:t>
                      </a:r>
                    </a:p>
                  </a:txBody>
                  <a:tcPr marL="91432" marR="91432" marT="45724" marB="45724">
                    <a:solidFill>
                      <a:schemeClr val="accent1">
                        <a:lumMod val="20000"/>
                        <a:lumOff val="80000"/>
                      </a:schemeClr>
                    </a:solidFill>
                  </a:tcPr>
                </a:tc>
              </a:tr>
              <a:tr h="318480">
                <a:tc>
                  <a:txBody>
                    <a:bodyPr/>
                    <a:lstStyle/>
                    <a:p>
                      <a:pPr algn="r"/>
                      <a:r>
                        <a:rPr lang="cs-CZ" sz="1400" dirty="0" smtClean="0">
                          <a:solidFill>
                            <a:srgbClr val="002060"/>
                          </a:solidFill>
                          <a:latin typeface="Arial" panose="020B0604020202020204" pitchFamily="34" charset="0"/>
                          <a:cs typeface="Arial" panose="020B0604020202020204" pitchFamily="34" charset="0"/>
                        </a:rPr>
                        <a:t>4. 6. 2016 </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err="1" smtClean="0">
                          <a:solidFill>
                            <a:srgbClr val="002060"/>
                          </a:solidFill>
                          <a:latin typeface="Arial" panose="020B0604020202020204" pitchFamily="34" charset="0"/>
                          <a:cs typeface="Arial" panose="020B0604020202020204" pitchFamily="34" charset="0"/>
                        </a:rPr>
                        <a:t>Zenair</a:t>
                      </a:r>
                      <a:endParaRPr lang="cs-CZ" sz="1400" dirty="0" smtClean="0">
                        <a:solidFill>
                          <a:srgbClr val="002060"/>
                        </a:solidFill>
                        <a:latin typeface="Arial" panose="020B0604020202020204" pitchFamily="34" charset="0"/>
                        <a:cs typeface="Arial" panose="020B0604020202020204" pitchFamily="34" charset="0"/>
                      </a:endParaRPr>
                    </a:p>
                    <a:p>
                      <a:r>
                        <a:rPr lang="cs-CZ" sz="1400" dirty="0" smtClean="0">
                          <a:solidFill>
                            <a:srgbClr val="002060"/>
                          </a:solidFill>
                          <a:latin typeface="Arial" panose="020B0604020202020204" pitchFamily="34" charset="0"/>
                          <a:cs typeface="Arial" panose="020B0604020202020204" pitchFamily="34" charset="0"/>
                        </a:rPr>
                        <a:t>CH-601XL</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smtClean="0">
                          <a:solidFill>
                            <a:srgbClr val="002060"/>
                          </a:solidFill>
                          <a:latin typeface="Arial" panose="020B0604020202020204" pitchFamily="34" charset="0"/>
                          <a:cs typeface="Arial" panose="020B0604020202020204" pitchFamily="34" charset="0"/>
                        </a:rPr>
                        <a:t>Plocha SLZ Nymburk</a:t>
                      </a:r>
                    </a:p>
                  </a:txBody>
                  <a:tcPr marL="91432" marR="91432" marT="45724" marB="45724">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sz="1400" kern="1200" baseline="0" dirty="0" smtClean="0">
                          <a:solidFill>
                            <a:srgbClr val="002060"/>
                          </a:solidFill>
                          <a:latin typeface="Arial" pitchFamily="34" charset="0"/>
                          <a:ea typeface="+mn-ea"/>
                          <a:cs typeface="Arial" pitchFamily="34" charset="0"/>
                        </a:rPr>
                        <a:t>Ztráta rychlosti letounu v průběhu zatáčky v malé výšce nad zemí s postupným nárůstem příčného sklonu, která měla za následek pád do vývrtky. Letoun pod velkým úhlem narazil do země na poli. Nárazem byl zcela zničen. Pilot a další osoba na palubě utrpěli zranění neslučitelná </a:t>
                      </a:r>
                      <a:br>
                        <a:rPr lang="cs-CZ" sz="1400" kern="1200" baseline="0" dirty="0" smtClean="0">
                          <a:solidFill>
                            <a:srgbClr val="002060"/>
                          </a:solidFill>
                          <a:latin typeface="Arial" pitchFamily="34" charset="0"/>
                          <a:ea typeface="+mn-ea"/>
                          <a:cs typeface="Arial" pitchFamily="34" charset="0"/>
                        </a:rPr>
                      </a:br>
                      <a:r>
                        <a:rPr lang="cs-CZ" sz="1400" kern="1200" baseline="0" dirty="0" smtClean="0">
                          <a:solidFill>
                            <a:srgbClr val="002060"/>
                          </a:solidFill>
                          <a:latin typeface="Arial" pitchFamily="34" charset="0"/>
                          <a:ea typeface="+mn-ea"/>
                          <a:cs typeface="Arial" pitchFamily="34" charset="0"/>
                        </a:rPr>
                        <a:t>s životem.</a:t>
                      </a:r>
                    </a:p>
                  </a:txBody>
                  <a:tcPr marL="91432" marR="91432" marT="45724" marB="45724">
                    <a:solidFill>
                      <a:schemeClr val="accent1">
                        <a:lumMod val="20000"/>
                        <a:lumOff val="80000"/>
                      </a:schemeClr>
                    </a:solidFill>
                  </a:tcPr>
                </a:tc>
              </a:tr>
            </a:tbl>
          </a:graphicData>
        </a:graphic>
      </p:graphicFrame>
    </p:spTree>
    <p:extLst>
      <p:ext uri="{BB962C8B-B14F-4D97-AF65-F5344CB8AC3E}">
        <p14:creationId xmlns:p14="http://schemas.microsoft.com/office/powerpoint/2010/main" val="3526266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436620" y="743909"/>
            <a:ext cx="8250180" cy="5616624"/>
          </a:xfrm>
          <a:prstGeom prst="rect">
            <a:avLst/>
          </a:prstGeom>
        </p:spPr>
        <p:txBody>
          <a:bodyPr>
            <a:normAutofit/>
          </a:bodyPr>
          <a:lstStyle/>
          <a:p>
            <a:r>
              <a:rPr lang="cs-CZ" sz="2000" dirty="0" smtClean="0">
                <a:solidFill>
                  <a:srgbClr val="002060"/>
                </a:solidFill>
              </a:rPr>
              <a:t>Letecká nehoda – </a:t>
            </a:r>
            <a:r>
              <a:rPr lang="cs-CZ" sz="2000" dirty="0" smtClean="0">
                <a:solidFill>
                  <a:srgbClr val="002060"/>
                </a:solidFill>
                <a:latin typeface="Arial" panose="020B0604020202020204" pitchFamily="34" charset="0"/>
                <a:cs typeface="Arial" panose="020B0604020202020204" pitchFamily="34" charset="0"/>
              </a:rPr>
              <a:t>Replika </a:t>
            </a:r>
            <a:r>
              <a:rPr lang="cs-CZ" sz="2000" dirty="0" err="1" smtClean="0">
                <a:solidFill>
                  <a:srgbClr val="002060"/>
                </a:solidFill>
                <a:latin typeface="Arial" panose="020B0604020202020204" pitchFamily="34" charset="0"/>
                <a:cs typeface="Arial" panose="020B0604020202020204" pitchFamily="34" charset="0"/>
              </a:rPr>
              <a:t>Pitts</a:t>
            </a:r>
            <a:r>
              <a:rPr lang="cs-CZ" sz="2000" dirty="0" smtClean="0">
                <a:solidFill>
                  <a:srgbClr val="002060"/>
                </a:solidFill>
                <a:latin typeface="Arial" panose="020B0604020202020204" pitchFamily="34" charset="0"/>
                <a:cs typeface="Arial" panose="020B0604020202020204" pitchFamily="34" charset="0"/>
              </a:rPr>
              <a:t> 1</a:t>
            </a:r>
            <a:endParaRPr lang="cs-CZ" sz="2000" dirty="0">
              <a:solidFill>
                <a:srgbClr val="002060"/>
              </a:solidFill>
            </a:endParaRPr>
          </a:p>
          <a:p>
            <a:pPr>
              <a:spcBef>
                <a:spcPts val="0"/>
              </a:spcBef>
              <a:buFont typeface="Arial" pitchFamily="34" charset="0"/>
              <a:buNone/>
            </a:pPr>
            <a:r>
              <a:rPr lang="cs-CZ" sz="2000" dirty="0" smtClean="0">
                <a:solidFill>
                  <a:srgbClr val="002060"/>
                </a:solidFill>
              </a:rPr>
              <a:t>Dne 4. 4. 2016 u Všebořic - LKUL </a:t>
            </a:r>
            <a:endParaRPr lang="cs-CZ" sz="2000" dirty="0">
              <a:solidFill>
                <a:srgbClr val="002060"/>
              </a:solidFill>
            </a:endParaRPr>
          </a:p>
        </p:txBody>
      </p:sp>
      <p:sp>
        <p:nvSpPr>
          <p:cNvPr id="6" name="Zástupný symbol pro datum 5"/>
          <p:cNvSpPr>
            <a:spLocks noGrp="1"/>
          </p:cNvSpPr>
          <p:nvPr>
            <p:ph type="dt" sz="half" idx="10"/>
          </p:nvPr>
        </p:nvSpPr>
        <p:spPr/>
        <p:txBody>
          <a:bodyPr/>
          <a:lstStyle/>
          <a:p>
            <a:pPr>
              <a:defRPr/>
            </a:pPr>
            <a:r>
              <a:rPr lang="cs-CZ" smtClean="0"/>
              <a:t>11.2. 2017</a:t>
            </a:r>
            <a:endParaRPr lang="cs-CZ" dirty="0"/>
          </a:p>
        </p:txBody>
      </p:sp>
      <p:sp>
        <p:nvSpPr>
          <p:cNvPr id="8" name="Zástupný symbol pro zápatí 7"/>
          <p:cNvSpPr>
            <a:spLocks noGrp="1"/>
          </p:cNvSpPr>
          <p:nvPr>
            <p:ph type="ftr" sz="quarter" idx="11"/>
          </p:nvPr>
        </p:nvSpPr>
        <p:spPr/>
        <p:txBody>
          <a:bodyPr/>
          <a:lstStyle/>
          <a:p>
            <a:pPr>
              <a:defRPr/>
            </a:pPr>
            <a:r>
              <a:rPr lang="pl-PL" smtClean="0"/>
              <a:t>Rozbor  leteckých nehod</a:t>
            </a:r>
            <a:endParaRPr lang="cs-CZ" dirty="0"/>
          </a:p>
        </p:txBody>
      </p:sp>
      <p:sp>
        <p:nvSpPr>
          <p:cNvPr id="83973" name="Zástupný symbol pro číslo snímku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DE2608-2623-4D61-BEB2-7E0159CBDA89}" type="slidenum">
              <a:rPr lang="cs-CZ" sz="1200" smtClean="0">
                <a:solidFill>
                  <a:srgbClr val="898989"/>
                </a:solidFill>
              </a:rPr>
              <a:pPr>
                <a:spcBef>
                  <a:spcPct val="0"/>
                </a:spcBef>
                <a:buFontTx/>
                <a:buNone/>
              </a:pPr>
              <a:t>18</a:t>
            </a:fld>
            <a:endParaRPr lang="cs-CZ" sz="1200" smtClean="0">
              <a:solidFill>
                <a:srgbClr val="898989"/>
              </a:solidFill>
            </a:endParaRPr>
          </a:p>
        </p:txBody>
      </p:sp>
      <p:pic>
        <p:nvPicPr>
          <p:cNvPr id="3" name="Obrázek 2"/>
          <p:cNvPicPr>
            <a:picLocks noChangeAspect="1"/>
          </p:cNvPicPr>
          <p:nvPr/>
        </p:nvPicPr>
        <p:blipFill rotWithShape="1">
          <a:blip r:embed="rId3"/>
          <a:srcRect b="18592"/>
          <a:stretch/>
        </p:blipFill>
        <p:spPr>
          <a:xfrm>
            <a:off x="971600" y="1556792"/>
            <a:ext cx="7312125" cy="4464496"/>
          </a:xfrm>
          <a:prstGeom prst="rect">
            <a:avLst/>
          </a:prstGeom>
        </p:spPr>
      </p:pic>
    </p:spTree>
    <p:extLst>
      <p:ext uri="{BB962C8B-B14F-4D97-AF65-F5344CB8AC3E}">
        <p14:creationId xmlns:p14="http://schemas.microsoft.com/office/powerpoint/2010/main" val="2088973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436620" y="743909"/>
            <a:ext cx="8250180" cy="5616624"/>
          </a:xfrm>
          <a:prstGeom prst="rect">
            <a:avLst/>
          </a:prstGeom>
        </p:spPr>
        <p:txBody>
          <a:bodyPr>
            <a:normAutofit/>
          </a:bodyPr>
          <a:lstStyle/>
          <a:p>
            <a:r>
              <a:rPr lang="cs-CZ" sz="2000" dirty="0" smtClean="0">
                <a:solidFill>
                  <a:srgbClr val="002060"/>
                </a:solidFill>
              </a:rPr>
              <a:t>Letecká nehoda – </a:t>
            </a:r>
            <a:r>
              <a:rPr lang="cs-CZ" sz="2000" dirty="0">
                <a:solidFill>
                  <a:srgbClr val="002060"/>
                </a:solidFill>
                <a:latin typeface="Arial" panose="020B0604020202020204" pitchFamily="34" charset="0"/>
                <a:cs typeface="Arial" panose="020B0604020202020204" pitchFamily="34" charset="0"/>
              </a:rPr>
              <a:t>PK ASPEN 4 – </a:t>
            </a:r>
            <a:r>
              <a:rPr lang="cs-CZ" sz="2000" dirty="0" smtClean="0">
                <a:solidFill>
                  <a:srgbClr val="002060"/>
                </a:solidFill>
                <a:latin typeface="Arial" panose="020B0604020202020204" pitchFamily="34" charset="0"/>
                <a:cs typeface="Arial" panose="020B0604020202020204" pitchFamily="34" charset="0"/>
              </a:rPr>
              <a:t>24</a:t>
            </a:r>
          </a:p>
          <a:p>
            <a:r>
              <a:rPr lang="cs-CZ" sz="2000" dirty="0" smtClean="0">
                <a:solidFill>
                  <a:srgbClr val="002060"/>
                </a:solidFill>
              </a:rPr>
              <a:t>Dne 24. 4. 2016 – Ranská hora </a:t>
            </a:r>
            <a:endParaRPr lang="cs-CZ" sz="2000" dirty="0">
              <a:solidFill>
                <a:srgbClr val="002060"/>
              </a:solidFill>
            </a:endParaRPr>
          </a:p>
        </p:txBody>
      </p:sp>
      <p:sp>
        <p:nvSpPr>
          <p:cNvPr id="6" name="Zástupný symbol pro datum 5"/>
          <p:cNvSpPr>
            <a:spLocks noGrp="1"/>
          </p:cNvSpPr>
          <p:nvPr>
            <p:ph type="dt" sz="half" idx="10"/>
          </p:nvPr>
        </p:nvSpPr>
        <p:spPr/>
        <p:txBody>
          <a:bodyPr/>
          <a:lstStyle/>
          <a:p>
            <a:pPr>
              <a:defRPr/>
            </a:pPr>
            <a:r>
              <a:rPr lang="cs-CZ" smtClean="0"/>
              <a:t>11.2. 2017</a:t>
            </a:r>
            <a:endParaRPr lang="cs-CZ" dirty="0"/>
          </a:p>
        </p:txBody>
      </p:sp>
      <p:sp>
        <p:nvSpPr>
          <p:cNvPr id="8" name="Zástupný symbol pro zápatí 7"/>
          <p:cNvSpPr>
            <a:spLocks noGrp="1"/>
          </p:cNvSpPr>
          <p:nvPr>
            <p:ph type="ftr" sz="quarter" idx="11"/>
          </p:nvPr>
        </p:nvSpPr>
        <p:spPr/>
        <p:txBody>
          <a:bodyPr/>
          <a:lstStyle/>
          <a:p>
            <a:pPr>
              <a:defRPr/>
            </a:pPr>
            <a:r>
              <a:rPr lang="pl-PL" smtClean="0"/>
              <a:t>Rozbor  leteckých nehod</a:t>
            </a:r>
            <a:endParaRPr lang="cs-CZ" dirty="0"/>
          </a:p>
        </p:txBody>
      </p:sp>
      <p:sp>
        <p:nvSpPr>
          <p:cNvPr id="83973" name="Zástupný symbol pro číslo snímku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DE2608-2623-4D61-BEB2-7E0159CBDA89}" type="slidenum">
              <a:rPr lang="cs-CZ" sz="1200" smtClean="0">
                <a:solidFill>
                  <a:srgbClr val="898989"/>
                </a:solidFill>
              </a:rPr>
              <a:pPr>
                <a:spcBef>
                  <a:spcPct val="0"/>
                </a:spcBef>
                <a:buFontTx/>
                <a:buNone/>
              </a:pPr>
              <a:t>19</a:t>
            </a:fld>
            <a:endParaRPr lang="cs-CZ" sz="1200" smtClean="0">
              <a:solidFill>
                <a:srgbClr val="898989"/>
              </a:solidFill>
            </a:endParaRPr>
          </a:p>
        </p:txBody>
      </p:sp>
      <p:pic>
        <p:nvPicPr>
          <p:cNvPr id="7" name="Obrázek 6"/>
          <p:cNvPicPr>
            <a:picLocks noChangeAspect="1"/>
          </p:cNvPicPr>
          <p:nvPr/>
        </p:nvPicPr>
        <p:blipFill rotWithShape="1">
          <a:blip r:embed="rId3"/>
          <a:srcRect l="52560" r="3521" b="51100"/>
          <a:stretch/>
        </p:blipFill>
        <p:spPr>
          <a:xfrm>
            <a:off x="710259" y="1696867"/>
            <a:ext cx="3764372" cy="3066959"/>
          </a:xfrm>
          <a:prstGeom prst="rect">
            <a:avLst/>
          </a:prstGeom>
        </p:spPr>
      </p:pic>
      <p:sp>
        <p:nvSpPr>
          <p:cNvPr id="2" name="Obdélník 1"/>
          <p:cNvSpPr/>
          <p:nvPr/>
        </p:nvSpPr>
        <p:spPr>
          <a:xfrm>
            <a:off x="722153" y="4690912"/>
            <a:ext cx="3752478" cy="646331"/>
          </a:xfrm>
          <a:prstGeom prst="rect">
            <a:avLst/>
          </a:prstGeom>
        </p:spPr>
        <p:txBody>
          <a:bodyPr wrap="square">
            <a:spAutoFit/>
          </a:bodyPr>
          <a:lstStyle/>
          <a:p>
            <a:r>
              <a:rPr lang="cs-CZ" dirty="0">
                <a:solidFill>
                  <a:srgbClr val="002060"/>
                </a:solidFill>
                <a:latin typeface="Arial" panose="020B0604020202020204" pitchFamily="34" charset="0"/>
                <a:cs typeface="Arial" panose="020B0604020202020204" pitchFamily="34" charset="0"/>
              </a:rPr>
              <a:t>Fáze </a:t>
            </a:r>
            <a:r>
              <a:rPr lang="cs-CZ" dirty="0">
                <a:solidFill>
                  <a:schemeClr val="tx2">
                    <a:lumMod val="75000"/>
                  </a:schemeClr>
                </a:solidFill>
              </a:rPr>
              <a:t>částečného zkolabování pravé strany vrchlíku </a:t>
            </a:r>
            <a:endParaRPr lang="cs-CZ" dirty="0"/>
          </a:p>
        </p:txBody>
      </p:sp>
      <p:pic>
        <p:nvPicPr>
          <p:cNvPr id="9" name="Obrázek 8"/>
          <p:cNvPicPr>
            <a:picLocks noChangeAspect="1"/>
          </p:cNvPicPr>
          <p:nvPr/>
        </p:nvPicPr>
        <p:blipFill rotWithShape="1">
          <a:blip r:embed="rId4"/>
          <a:srcRect r="55091" b="51541"/>
          <a:stretch/>
        </p:blipFill>
        <p:spPr>
          <a:xfrm>
            <a:off x="4743111" y="3168752"/>
            <a:ext cx="3929516" cy="3044320"/>
          </a:xfrm>
          <a:prstGeom prst="rect">
            <a:avLst/>
          </a:prstGeom>
        </p:spPr>
      </p:pic>
      <p:sp>
        <p:nvSpPr>
          <p:cNvPr id="4" name="Obdélník 3"/>
          <p:cNvSpPr/>
          <p:nvPr/>
        </p:nvSpPr>
        <p:spPr>
          <a:xfrm>
            <a:off x="4684750" y="2428928"/>
            <a:ext cx="4181037" cy="646331"/>
          </a:xfrm>
          <a:prstGeom prst="rect">
            <a:avLst/>
          </a:prstGeom>
        </p:spPr>
        <p:txBody>
          <a:bodyPr wrap="square">
            <a:spAutoFit/>
          </a:bodyPr>
          <a:lstStyle/>
          <a:p>
            <a:r>
              <a:rPr lang="cs-CZ" dirty="0">
                <a:solidFill>
                  <a:srgbClr val="002060"/>
                </a:solidFill>
                <a:latin typeface="Arial" panose="020B0604020202020204" pitchFamily="34" charset="0"/>
                <a:cs typeface="Arial" panose="020B0604020202020204" pitchFamily="34" charset="0"/>
              </a:rPr>
              <a:t>Poslední fáze před nárazem do země po </a:t>
            </a:r>
            <a:r>
              <a:rPr lang="cs-CZ" dirty="0">
                <a:solidFill>
                  <a:schemeClr val="tx2">
                    <a:lumMod val="75000"/>
                  </a:schemeClr>
                </a:solidFill>
              </a:rPr>
              <a:t>obnovení  letové konfigurace</a:t>
            </a:r>
            <a:endParaRPr lang="cs-CZ" dirty="0"/>
          </a:p>
        </p:txBody>
      </p:sp>
    </p:spTree>
    <p:extLst>
      <p:ext uri="{BB962C8B-B14F-4D97-AF65-F5344CB8AC3E}">
        <p14:creationId xmlns:p14="http://schemas.microsoft.com/office/powerpoint/2010/main" val="40592303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ástupný symbol pro datum 6"/>
          <p:cNvSpPr>
            <a:spLocks noGrp="1"/>
          </p:cNvSpPr>
          <p:nvPr>
            <p:ph type="dt" sz="half" idx="10"/>
          </p:nvPr>
        </p:nvSpPr>
        <p:spPr/>
        <p:txBody>
          <a:bodyPr/>
          <a:lstStyle/>
          <a:p>
            <a:pPr>
              <a:defRPr/>
            </a:pPr>
            <a:r>
              <a:rPr lang="cs-CZ" smtClean="0"/>
              <a:t>11.2. 2017</a:t>
            </a:r>
            <a:endParaRPr lang="cs-CZ" dirty="0"/>
          </a:p>
        </p:txBody>
      </p:sp>
      <p:sp>
        <p:nvSpPr>
          <p:cNvPr id="9" name="Zástupný symbol pro zápatí 8"/>
          <p:cNvSpPr>
            <a:spLocks noGrp="1"/>
          </p:cNvSpPr>
          <p:nvPr>
            <p:ph type="ftr" sz="quarter" idx="11"/>
          </p:nvPr>
        </p:nvSpPr>
        <p:spPr/>
        <p:txBody>
          <a:bodyPr/>
          <a:lstStyle/>
          <a:p>
            <a:pPr>
              <a:defRPr/>
            </a:pPr>
            <a:r>
              <a:rPr lang="pl-PL" smtClean="0"/>
              <a:t>Rozbor  leteckých nehod</a:t>
            </a:r>
            <a:endParaRPr lang="cs-CZ" dirty="0"/>
          </a:p>
        </p:txBody>
      </p:sp>
      <p:sp>
        <p:nvSpPr>
          <p:cNvPr id="69636" name="Zástupný symbol pro číslo snímku 7"/>
          <p:cNvSpPr>
            <a:spLocks noGrp="1"/>
          </p:cNvSpPr>
          <p:nvPr>
            <p:ph type="sldNum" sz="quarter" idx="12"/>
          </p:nvPr>
        </p:nvSpPr>
        <p:spPr bwMode="auto">
          <a:noFill/>
          <a:ln>
            <a:miter lim="800000"/>
            <a:headEnd/>
            <a:tailEnd/>
          </a:ln>
        </p:spPr>
        <p:txBody>
          <a:bodyPr/>
          <a:lstStyle/>
          <a:p>
            <a:fld id="{91C9FB97-F08F-4CF5-A69E-C58913A9B3E2}" type="slidenum">
              <a:rPr lang="cs-CZ" smtClean="0">
                <a:cs typeface="Arial" charset="0"/>
              </a:rPr>
              <a:pPr/>
              <a:t>2</a:t>
            </a:fld>
            <a:endParaRPr lang="cs-CZ" smtClean="0">
              <a:cs typeface="Arial" charset="0"/>
            </a:endParaRPr>
          </a:p>
        </p:txBody>
      </p:sp>
      <p:sp>
        <p:nvSpPr>
          <p:cNvPr id="69638" name="Obdélník 9"/>
          <p:cNvSpPr>
            <a:spLocks noChangeArrowheads="1"/>
          </p:cNvSpPr>
          <p:nvPr/>
        </p:nvSpPr>
        <p:spPr bwMode="auto">
          <a:xfrm>
            <a:off x="457200" y="620688"/>
            <a:ext cx="8229600" cy="3262432"/>
          </a:xfrm>
          <a:prstGeom prst="rect">
            <a:avLst/>
          </a:prstGeom>
          <a:noFill/>
          <a:ln w="9525">
            <a:noFill/>
            <a:miter lim="800000"/>
            <a:headEnd/>
            <a:tailEnd/>
          </a:ln>
        </p:spPr>
        <p:txBody>
          <a:bodyPr wrap="square">
            <a:spAutoFit/>
          </a:bodyPr>
          <a:lstStyle/>
          <a:p>
            <a:pPr algn="just">
              <a:spcBef>
                <a:spcPts val="600"/>
              </a:spcBef>
            </a:pPr>
            <a:r>
              <a:rPr lang="cs-CZ" sz="2000" dirty="0" smtClean="0">
                <a:solidFill>
                  <a:srgbClr val="002060"/>
                </a:solidFill>
              </a:rPr>
              <a:t>Dne 19. 1. 2017  se v rámci porady k bezpečnosti letů uskutečnil rozbor výsledků v provozní bezpečnosti za rok 2016.</a:t>
            </a:r>
          </a:p>
          <a:p>
            <a:pPr algn="just">
              <a:spcBef>
                <a:spcPts val="600"/>
              </a:spcBef>
            </a:pPr>
            <a:r>
              <a:rPr lang="cs-CZ" dirty="0" smtClean="0">
                <a:solidFill>
                  <a:srgbClr val="002060"/>
                </a:solidFill>
              </a:rPr>
              <a:t>V roce 2016 </a:t>
            </a:r>
            <a:r>
              <a:rPr lang="cs-CZ" dirty="0">
                <a:solidFill>
                  <a:srgbClr val="002060"/>
                </a:solidFill>
              </a:rPr>
              <a:t>nedošlo na území </a:t>
            </a:r>
            <a:r>
              <a:rPr lang="cs-CZ" dirty="0" smtClean="0">
                <a:solidFill>
                  <a:srgbClr val="002060"/>
                </a:solidFill>
              </a:rPr>
              <a:t>České republiky k </a:t>
            </a:r>
            <a:r>
              <a:rPr lang="cs-CZ" dirty="0">
                <a:solidFill>
                  <a:srgbClr val="002060"/>
                </a:solidFill>
              </a:rPr>
              <a:t>žádné letecké nehodě ani vážnému </a:t>
            </a:r>
            <a:r>
              <a:rPr lang="cs-CZ" dirty="0" smtClean="0">
                <a:solidFill>
                  <a:srgbClr val="002060"/>
                </a:solidFill>
              </a:rPr>
              <a:t>incidentu v kategorii letounů </a:t>
            </a:r>
            <a:r>
              <a:rPr lang="cs-CZ" dirty="0">
                <a:solidFill>
                  <a:srgbClr val="002060"/>
                </a:solidFill>
              </a:rPr>
              <a:t>a </a:t>
            </a:r>
            <a:r>
              <a:rPr lang="cs-CZ" dirty="0" smtClean="0">
                <a:solidFill>
                  <a:srgbClr val="002060"/>
                </a:solidFill>
              </a:rPr>
              <a:t>vrtulníků s MTOM nad 2250 kg, provozovaných v </a:t>
            </a:r>
            <a:r>
              <a:rPr lang="cs-CZ" dirty="0">
                <a:solidFill>
                  <a:srgbClr val="002060"/>
                </a:solidFill>
              </a:rPr>
              <a:t>obchodní letecké </a:t>
            </a:r>
            <a:r>
              <a:rPr lang="cs-CZ" dirty="0" smtClean="0">
                <a:solidFill>
                  <a:srgbClr val="002060"/>
                </a:solidFill>
              </a:rPr>
              <a:t>dopravě. </a:t>
            </a:r>
          </a:p>
          <a:p>
            <a:pPr algn="just">
              <a:spcBef>
                <a:spcPts val="600"/>
              </a:spcBef>
            </a:pPr>
            <a:r>
              <a:rPr lang="cs-CZ" dirty="0" smtClean="0">
                <a:solidFill>
                  <a:srgbClr val="002060"/>
                </a:solidFill>
              </a:rPr>
              <a:t>Pokračoval tak příznivý trend a ŘLP </a:t>
            </a:r>
            <a:r>
              <a:rPr lang="cs-CZ" dirty="0">
                <a:solidFill>
                  <a:srgbClr val="002060"/>
                </a:solidFill>
              </a:rPr>
              <a:t>ČR </a:t>
            </a:r>
            <a:r>
              <a:rPr lang="cs-CZ" dirty="0" err="1" smtClean="0">
                <a:solidFill>
                  <a:srgbClr val="002060"/>
                </a:solidFill>
              </a:rPr>
              <a:t>s.p</a:t>
            </a:r>
            <a:r>
              <a:rPr lang="cs-CZ" dirty="0" smtClean="0">
                <a:solidFill>
                  <a:srgbClr val="002060"/>
                </a:solidFill>
              </a:rPr>
              <a:t>. zaznamenal </a:t>
            </a:r>
            <a:r>
              <a:rPr lang="cs-CZ" dirty="0">
                <a:solidFill>
                  <a:srgbClr val="002060"/>
                </a:solidFill>
              </a:rPr>
              <a:t>v roce 2016 potřetí za </a:t>
            </a:r>
            <a:r>
              <a:rPr lang="cs-CZ" dirty="0" smtClean="0">
                <a:solidFill>
                  <a:srgbClr val="002060"/>
                </a:solidFill>
              </a:rPr>
              <a:t>sebou </a:t>
            </a:r>
            <a:r>
              <a:rPr lang="cs-CZ" dirty="0">
                <a:solidFill>
                  <a:srgbClr val="002060"/>
                </a:solidFill>
              </a:rPr>
              <a:t>historicky rekordní objem letecké dopravy v českém vzdušném prostoru. </a:t>
            </a:r>
            <a:endParaRPr lang="cs-CZ" dirty="0" smtClean="0">
              <a:solidFill>
                <a:srgbClr val="002060"/>
              </a:solidFill>
            </a:endParaRPr>
          </a:p>
          <a:p>
            <a:pPr algn="just" fontAlgn="t">
              <a:spcBef>
                <a:spcPts val="600"/>
              </a:spcBef>
            </a:pPr>
            <a:r>
              <a:rPr lang="cs-CZ" dirty="0" smtClean="0">
                <a:solidFill>
                  <a:srgbClr val="002060"/>
                </a:solidFill>
              </a:rPr>
              <a:t>Celkový </a:t>
            </a:r>
            <a:r>
              <a:rPr lang="cs-CZ" dirty="0">
                <a:solidFill>
                  <a:srgbClr val="002060"/>
                </a:solidFill>
              </a:rPr>
              <a:t>počet pohybů nad Českou republikou v roce 2016 vzrostl na 836 917, což </a:t>
            </a:r>
            <a:r>
              <a:rPr lang="cs-CZ" dirty="0" smtClean="0">
                <a:solidFill>
                  <a:srgbClr val="002060"/>
                </a:solidFill>
              </a:rPr>
              <a:t>odpovídá meziročnímu nárůstu 6,95 </a:t>
            </a:r>
            <a:r>
              <a:rPr lang="cs-CZ" dirty="0">
                <a:solidFill>
                  <a:srgbClr val="002060"/>
                </a:solidFill>
              </a:rPr>
              <a:t>% </a:t>
            </a:r>
            <a:r>
              <a:rPr lang="cs-CZ" dirty="0" smtClean="0">
                <a:solidFill>
                  <a:srgbClr val="002060"/>
                </a:solidFill>
              </a:rPr>
              <a:t>ve </a:t>
            </a:r>
            <a:r>
              <a:rPr lang="cs-CZ" dirty="0">
                <a:solidFill>
                  <a:srgbClr val="002060"/>
                </a:solidFill>
              </a:rPr>
              <a:t>srovnání s rokem </a:t>
            </a:r>
            <a:r>
              <a:rPr lang="cs-CZ" dirty="0" smtClean="0">
                <a:solidFill>
                  <a:srgbClr val="002060"/>
                </a:solidFill>
              </a:rPr>
              <a:t>2015</a:t>
            </a:r>
            <a:endParaRPr lang="cs-CZ" dirty="0">
              <a:solidFill>
                <a:srgbClr val="002060"/>
              </a:solidFill>
            </a:endParaRPr>
          </a:p>
          <a:p>
            <a:pPr algn="just">
              <a:spcBef>
                <a:spcPts val="600"/>
              </a:spcBef>
            </a:pPr>
            <a:endParaRPr lang="cs-CZ" sz="2000" dirty="0" smtClean="0">
              <a:solidFill>
                <a:srgbClr val="002060"/>
              </a:solidFill>
            </a:endParaRPr>
          </a:p>
        </p:txBody>
      </p:sp>
      <p:pic>
        <p:nvPicPr>
          <p:cNvPr id="6146" name="Picture 2" descr="C:\Users\zasedacka.UZPLN\Desktop\6.jpg"/>
          <p:cNvPicPr>
            <a:picLocks noChangeAspect="1" noChangeArrowheads="1"/>
          </p:cNvPicPr>
          <p:nvPr/>
        </p:nvPicPr>
        <p:blipFill>
          <a:blip r:embed="rId3" cstate="print"/>
          <a:srcRect/>
          <a:stretch>
            <a:fillRect/>
          </a:stretch>
        </p:blipFill>
        <p:spPr bwMode="auto">
          <a:xfrm>
            <a:off x="2186286" y="3573016"/>
            <a:ext cx="4771428" cy="2783334"/>
          </a:xfrm>
          <a:prstGeom prst="rect">
            <a:avLst/>
          </a:prstGeom>
          <a:noFill/>
        </p:spPr>
      </p:pic>
    </p:spTree>
    <p:extLst>
      <p:ext uri="{BB962C8B-B14F-4D97-AF65-F5344CB8AC3E}">
        <p14:creationId xmlns:p14="http://schemas.microsoft.com/office/powerpoint/2010/main" val="3959075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480884" y="432206"/>
            <a:ext cx="8033545" cy="5616624"/>
          </a:xfrm>
          <a:prstGeom prst="rect">
            <a:avLst/>
          </a:prstGeom>
        </p:spPr>
        <p:txBody>
          <a:bodyPr>
            <a:normAutofit/>
          </a:bodyPr>
          <a:lstStyle/>
          <a:p>
            <a:pPr>
              <a:spcBef>
                <a:spcPts val="0"/>
              </a:spcBef>
              <a:buFont typeface="Arial" pitchFamily="34" charset="0"/>
              <a:buNone/>
            </a:pPr>
            <a:r>
              <a:rPr lang="cs-CZ" sz="2000" dirty="0" smtClean="0">
                <a:solidFill>
                  <a:srgbClr val="002060"/>
                </a:solidFill>
              </a:rPr>
              <a:t>Letecká nehoda UL letounu </a:t>
            </a:r>
            <a:r>
              <a:rPr lang="cs-CZ" sz="2000" dirty="0" err="1" smtClean="0">
                <a:solidFill>
                  <a:srgbClr val="002060"/>
                </a:solidFill>
              </a:rPr>
              <a:t>Zenair</a:t>
            </a:r>
            <a:r>
              <a:rPr lang="cs-CZ" sz="2000" dirty="0" smtClean="0">
                <a:solidFill>
                  <a:srgbClr val="002060"/>
                </a:solidFill>
              </a:rPr>
              <a:t> CH 601 XL</a:t>
            </a:r>
          </a:p>
          <a:p>
            <a:pPr>
              <a:spcBef>
                <a:spcPts val="0"/>
              </a:spcBef>
              <a:buFont typeface="Arial" pitchFamily="34" charset="0"/>
              <a:buNone/>
            </a:pPr>
            <a:r>
              <a:rPr lang="cs-CZ" sz="2000" dirty="0">
                <a:solidFill>
                  <a:srgbClr val="002060"/>
                </a:solidFill>
              </a:rPr>
              <a:t>Dne 4. 6. </a:t>
            </a:r>
            <a:r>
              <a:rPr lang="cs-CZ" sz="2000" dirty="0" smtClean="0">
                <a:solidFill>
                  <a:srgbClr val="002060"/>
                </a:solidFill>
              </a:rPr>
              <a:t>2016, LKNY </a:t>
            </a:r>
            <a:r>
              <a:rPr lang="cs-CZ" sz="2000" dirty="0">
                <a:solidFill>
                  <a:srgbClr val="002060"/>
                </a:solidFill>
              </a:rPr>
              <a:t>(Plocha SLZ Nymburk)</a:t>
            </a:r>
          </a:p>
          <a:p>
            <a:pPr>
              <a:spcBef>
                <a:spcPts val="0"/>
              </a:spcBef>
              <a:buFont typeface="Arial" pitchFamily="34" charset="0"/>
              <a:buNone/>
            </a:pPr>
            <a:r>
              <a:rPr lang="cs-CZ" sz="2000" dirty="0">
                <a:solidFill>
                  <a:srgbClr val="002060"/>
                </a:solidFill>
              </a:rPr>
              <a:t> </a:t>
            </a:r>
          </a:p>
        </p:txBody>
      </p:sp>
      <p:sp>
        <p:nvSpPr>
          <p:cNvPr id="6" name="Zástupný symbol pro datum 5"/>
          <p:cNvSpPr>
            <a:spLocks noGrp="1"/>
          </p:cNvSpPr>
          <p:nvPr>
            <p:ph type="dt" sz="half" idx="10"/>
          </p:nvPr>
        </p:nvSpPr>
        <p:spPr/>
        <p:txBody>
          <a:bodyPr/>
          <a:lstStyle/>
          <a:p>
            <a:pPr>
              <a:defRPr/>
            </a:pPr>
            <a:r>
              <a:rPr lang="cs-CZ" smtClean="0"/>
              <a:t>11.2. 2017</a:t>
            </a:r>
            <a:endParaRPr lang="cs-CZ" dirty="0"/>
          </a:p>
        </p:txBody>
      </p:sp>
      <p:sp>
        <p:nvSpPr>
          <p:cNvPr id="8" name="Zástupný symbol pro zápatí 7"/>
          <p:cNvSpPr>
            <a:spLocks noGrp="1"/>
          </p:cNvSpPr>
          <p:nvPr>
            <p:ph type="ftr" sz="quarter" idx="11"/>
          </p:nvPr>
        </p:nvSpPr>
        <p:spPr/>
        <p:txBody>
          <a:bodyPr/>
          <a:lstStyle/>
          <a:p>
            <a:pPr>
              <a:defRPr/>
            </a:pPr>
            <a:r>
              <a:rPr lang="pl-PL" smtClean="0"/>
              <a:t>Rozbor  leteckých nehod</a:t>
            </a:r>
            <a:endParaRPr lang="cs-CZ" dirty="0"/>
          </a:p>
        </p:txBody>
      </p:sp>
      <p:sp>
        <p:nvSpPr>
          <p:cNvPr id="83973" name="Zástupný symbol pro číslo snímku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DE2608-2623-4D61-BEB2-7E0159CBDA89}" type="slidenum">
              <a:rPr lang="cs-CZ" sz="1200" smtClean="0">
                <a:solidFill>
                  <a:srgbClr val="898989"/>
                </a:solidFill>
              </a:rPr>
              <a:pPr>
                <a:spcBef>
                  <a:spcPct val="0"/>
                </a:spcBef>
                <a:buFontTx/>
                <a:buNone/>
              </a:pPr>
              <a:t>20</a:t>
            </a:fld>
            <a:endParaRPr lang="cs-CZ" sz="1200" smtClean="0">
              <a:solidFill>
                <a:srgbClr val="898989"/>
              </a:solidFill>
            </a:endParaRPr>
          </a:p>
        </p:txBody>
      </p:sp>
      <p:pic>
        <p:nvPicPr>
          <p:cNvPr id="3" name="Obrázek 2"/>
          <p:cNvPicPr>
            <a:picLocks noChangeAspect="1"/>
          </p:cNvPicPr>
          <p:nvPr/>
        </p:nvPicPr>
        <p:blipFill>
          <a:blip r:embed="rId3"/>
          <a:stretch>
            <a:fillRect/>
          </a:stretch>
        </p:blipFill>
        <p:spPr>
          <a:xfrm>
            <a:off x="201356" y="2134109"/>
            <a:ext cx="2162175" cy="1676400"/>
          </a:xfrm>
          <a:prstGeom prst="rect">
            <a:avLst/>
          </a:prstGeom>
        </p:spPr>
      </p:pic>
      <p:pic>
        <p:nvPicPr>
          <p:cNvPr id="4" name="Obrázek 3"/>
          <p:cNvPicPr>
            <a:picLocks noChangeAspect="1"/>
          </p:cNvPicPr>
          <p:nvPr/>
        </p:nvPicPr>
        <p:blipFill rotWithShape="1">
          <a:blip r:embed="rId4"/>
          <a:srcRect l="11343" b="12299"/>
          <a:stretch/>
        </p:blipFill>
        <p:spPr>
          <a:xfrm>
            <a:off x="1918469" y="1429665"/>
            <a:ext cx="2111144" cy="1495279"/>
          </a:xfrm>
          <a:prstGeom prst="rect">
            <a:avLst/>
          </a:prstGeom>
        </p:spPr>
      </p:pic>
      <p:pic>
        <p:nvPicPr>
          <p:cNvPr id="7" name="Obrázek 6"/>
          <p:cNvPicPr>
            <a:picLocks noChangeAspect="1"/>
          </p:cNvPicPr>
          <p:nvPr/>
        </p:nvPicPr>
        <p:blipFill rotWithShape="1">
          <a:blip r:embed="rId5"/>
          <a:srcRect l="7743" b="15293"/>
          <a:stretch/>
        </p:blipFill>
        <p:spPr>
          <a:xfrm>
            <a:off x="3351695" y="1301598"/>
            <a:ext cx="2291925" cy="1402903"/>
          </a:xfrm>
          <a:prstGeom prst="rect">
            <a:avLst/>
          </a:prstGeom>
        </p:spPr>
      </p:pic>
      <p:pic>
        <p:nvPicPr>
          <p:cNvPr id="9" name="Obrázek 8"/>
          <p:cNvPicPr>
            <a:picLocks noChangeAspect="1"/>
          </p:cNvPicPr>
          <p:nvPr/>
        </p:nvPicPr>
        <p:blipFill rotWithShape="1">
          <a:blip r:embed="rId6">
            <a:lum bright="2000"/>
          </a:blip>
          <a:srcRect l="11429" b="13577"/>
          <a:stretch/>
        </p:blipFill>
        <p:spPr>
          <a:xfrm>
            <a:off x="4665687" y="1236389"/>
            <a:ext cx="1955866" cy="1431326"/>
          </a:xfrm>
          <a:prstGeom prst="rect">
            <a:avLst/>
          </a:prstGeom>
        </p:spPr>
      </p:pic>
      <p:pic>
        <p:nvPicPr>
          <p:cNvPr id="11" name="Obrázek 10"/>
          <p:cNvPicPr>
            <a:picLocks noChangeAspect="1"/>
          </p:cNvPicPr>
          <p:nvPr/>
        </p:nvPicPr>
        <p:blipFill rotWithShape="1">
          <a:blip r:embed="rId7"/>
          <a:srcRect l="12351"/>
          <a:stretch/>
        </p:blipFill>
        <p:spPr>
          <a:xfrm>
            <a:off x="5909809" y="1328918"/>
            <a:ext cx="1930240" cy="1463849"/>
          </a:xfrm>
          <a:prstGeom prst="rect">
            <a:avLst/>
          </a:prstGeom>
        </p:spPr>
      </p:pic>
      <p:pic>
        <p:nvPicPr>
          <p:cNvPr id="12" name="Obrázek 11"/>
          <p:cNvPicPr>
            <a:picLocks noChangeAspect="1"/>
          </p:cNvPicPr>
          <p:nvPr/>
        </p:nvPicPr>
        <p:blipFill>
          <a:blip r:embed="rId8"/>
          <a:stretch>
            <a:fillRect/>
          </a:stretch>
        </p:blipFill>
        <p:spPr>
          <a:xfrm>
            <a:off x="7007510" y="1612183"/>
            <a:ext cx="1665078" cy="1355544"/>
          </a:xfrm>
          <a:prstGeom prst="rect">
            <a:avLst/>
          </a:prstGeom>
        </p:spPr>
      </p:pic>
      <p:pic>
        <p:nvPicPr>
          <p:cNvPr id="13" name="Obrázek 12"/>
          <p:cNvPicPr>
            <a:picLocks noChangeAspect="1"/>
          </p:cNvPicPr>
          <p:nvPr/>
        </p:nvPicPr>
        <p:blipFill>
          <a:blip r:embed="rId9"/>
          <a:stretch>
            <a:fillRect/>
          </a:stretch>
        </p:blipFill>
        <p:spPr>
          <a:xfrm>
            <a:off x="7561307" y="2303872"/>
            <a:ext cx="1497238" cy="1187809"/>
          </a:xfrm>
          <a:prstGeom prst="rect">
            <a:avLst/>
          </a:prstGeom>
        </p:spPr>
      </p:pic>
      <p:pic>
        <p:nvPicPr>
          <p:cNvPr id="14" name="Obrázek 13"/>
          <p:cNvPicPr>
            <a:picLocks noChangeAspect="1"/>
          </p:cNvPicPr>
          <p:nvPr/>
        </p:nvPicPr>
        <p:blipFill rotWithShape="1">
          <a:blip r:embed="rId10"/>
          <a:srcRect l="-7653" t="2178" r="21154" b="-2178"/>
          <a:stretch/>
        </p:blipFill>
        <p:spPr>
          <a:xfrm>
            <a:off x="6277042" y="3361915"/>
            <a:ext cx="2685915" cy="1562100"/>
          </a:xfrm>
          <a:prstGeom prst="rect">
            <a:avLst/>
          </a:prstGeom>
        </p:spPr>
      </p:pic>
      <p:sp>
        <p:nvSpPr>
          <p:cNvPr id="15" name="Obdélník 14"/>
          <p:cNvSpPr/>
          <p:nvPr/>
        </p:nvSpPr>
        <p:spPr>
          <a:xfrm>
            <a:off x="201356" y="3877702"/>
            <a:ext cx="6242852" cy="923330"/>
          </a:xfrm>
          <a:prstGeom prst="rect">
            <a:avLst/>
          </a:prstGeom>
        </p:spPr>
        <p:txBody>
          <a:bodyPr wrap="square">
            <a:spAutoFit/>
          </a:bodyPr>
          <a:lstStyle/>
          <a:p>
            <a:pPr algn="just">
              <a:spcBef>
                <a:spcPts val="600"/>
              </a:spcBef>
            </a:pPr>
            <a:r>
              <a:rPr lang="cs-CZ" dirty="0" smtClean="0">
                <a:solidFill>
                  <a:srgbClr val="002060"/>
                </a:solidFill>
              </a:rPr>
              <a:t>Fáze přechodu letounu </a:t>
            </a:r>
            <a:r>
              <a:rPr lang="cs-CZ" dirty="0">
                <a:solidFill>
                  <a:srgbClr val="002060"/>
                </a:solidFill>
              </a:rPr>
              <a:t>při malé rychlosti do pravé zatáčky s postupným nárůstem </a:t>
            </a:r>
            <a:r>
              <a:rPr lang="cs-CZ" dirty="0" smtClean="0">
                <a:solidFill>
                  <a:srgbClr val="002060"/>
                </a:solidFill>
              </a:rPr>
              <a:t>klonění, ztrátou rychlosti a  </a:t>
            </a:r>
            <a:r>
              <a:rPr lang="cs-CZ" dirty="0">
                <a:solidFill>
                  <a:srgbClr val="002060"/>
                </a:solidFill>
              </a:rPr>
              <a:t>přechod do vývrtky vpravo. </a:t>
            </a:r>
          </a:p>
        </p:txBody>
      </p:sp>
      <p:pic>
        <p:nvPicPr>
          <p:cNvPr id="16" name="Obrázek 15"/>
          <p:cNvPicPr>
            <a:picLocks noChangeAspect="1"/>
          </p:cNvPicPr>
          <p:nvPr/>
        </p:nvPicPr>
        <p:blipFill>
          <a:blip r:embed="rId11"/>
          <a:stretch>
            <a:fillRect/>
          </a:stretch>
        </p:blipFill>
        <p:spPr>
          <a:xfrm>
            <a:off x="5736691" y="4576616"/>
            <a:ext cx="2276475" cy="1685925"/>
          </a:xfrm>
          <a:prstGeom prst="rect">
            <a:avLst/>
          </a:prstGeom>
        </p:spPr>
      </p:pic>
      <p:pic>
        <p:nvPicPr>
          <p:cNvPr id="17" name="Obrázek 16"/>
          <p:cNvPicPr>
            <a:picLocks noChangeAspect="1"/>
          </p:cNvPicPr>
          <p:nvPr/>
        </p:nvPicPr>
        <p:blipFill>
          <a:blip r:embed="rId12"/>
          <a:stretch>
            <a:fillRect/>
          </a:stretch>
        </p:blipFill>
        <p:spPr>
          <a:xfrm>
            <a:off x="2528229" y="4621444"/>
            <a:ext cx="3050303" cy="1734906"/>
          </a:xfrm>
          <a:prstGeom prst="rect">
            <a:avLst/>
          </a:prstGeom>
        </p:spPr>
      </p:pic>
    </p:spTree>
    <p:extLst>
      <p:ext uri="{BB962C8B-B14F-4D97-AF65-F5344CB8AC3E}">
        <p14:creationId xmlns:p14="http://schemas.microsoft.com/office/powerpoint/2010/main" val="12825890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2276"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101D72-1884-4958-8C47-52383772F21D}" type="slidenum">
              <a:rPr lang="cs-CZ" sz="1200" smtClean="0">
                <a:solidFill>
                  <a:srgbClr val="898989"/>
                </a:solidFill>
              </a:rPr>
              <a:pPr>
                <a:spcBef>
                  <a:spcPct val="0"/>
                </a:spcBef>
                <a:buFontTx/>
                <a:buNone/>
              </a:pPr>
              <a:t>21</a:t>
            </a:fld>
            <a:endParaRPr lang="cs-CZ" sz="1200" smtClean="0">
              <a:solidFill>
                <a:srgbClr val="898989"/>
              </a:solidFill>
            </a:endParaRPr>
          </a:p>
        </p:txBody>
      </p:sp>
      <p:sp>
        <p:nvSpPr>
          <p:cNvPr id="4" name="Obdélník 3"/>
          <p:cNvSpPr/>
          <p:nvPr/>
        </p:nvSpPr>
        <p:spPr>
          <a:xfrm>
            <a:off x="611560" y="467380"/>
            <a:ext cx="7931224" cy="430887"/>
          </a:xfrm>
          <a:prstGeom prst="rect">
            <a:avLst/>
          </a:prstGeom>
        </p:spPr>
        <p:txBody>
          <a:bodyPr wrap="square">
            <a:spAutoFit/>
          </a:bodyPr>
          <a:lstStyle/>
          <a:p>
            <a:pPr algn="ctr"/>
            <a:r>
              <a:rPr lang="cs-CZ" sz="2200" b="1" dirty="0" smtClean="0">
                <a:solidFill>
                  <a:srgbClr val="002060"/>
                </a:solidFill>
                <a:latin typeface="Arial" charset="0"/>
              </a:rPr>
              <a:t>Letecké nehody se smrtelným zraněním v provozu SLZ</a:t>
            </a:r>
            <a:endParaRPr lang="cs-CZ" sz="2200" dirty="0"/>
          </a:p>
        </p:txBody>
      </p:sp>
      <p:graphicFrame>
        <p:nvGraphicFramePr>
          <p:cNvPr id="8" name="Tabulka 7"/>
          <p:cNvGraphicFramePr>
            <a:graphicFrameLocks noGrp="1"/>
          </p:cNvGraphicFramePr>
          <p:nvPr>
            <p:extLst>
              <p:ext uri="{D42A27DB-BD31-4B8C-83A1-F6EECF244321}">
                <p14:modId xmlns:p14="http://schemas.microsoft.com/office/powerpoint/2010/main" val="1012460765"/>
              </p:ext>
            </p:extLst>
          </p:nvPr>
        </p:nvGraphicFramePr>
        <p:xfrm>
          <a:off x="457199" y="1195559"/>
          <a:ext cx="8229601" cy="4664528"/>
        </p:xfrm>
        <a:graphic>
          <a:graphicData uri="http://schemas.openxmlformats.org/drawingml/2006/table">
            <a:tbl>
              <a:tblPr firstRow="1" bandRow="1">
                <a:tableStyleId>{5C22544A-7EE6-4342-B048-85BDC9FD1C3A}</a:tableStyleId>
              </a:tblPr>
              <a:tblGrid>
                <a:gridCol w="874441"/>
                <a:gridCol w="1296144"/>
                <a:gridCol w="1224136"/>
                <a:gridCol w="4834880"/>
              </a:tblGrid>
              <a:tr h="549704">
                <a:tc>
                  <a:txBody>
                    <a:bodyPr/>
                    <a:lstStyle/>
                    <a:p>
                      <a:r>
                        <a:rPr lang="cs-CZ" sz="1800" dirty="0" smtClean="0"/>
                        <a:t>Datum</a:t>
                      </a:r>
                      <a:endParaRPr lang="cs-CZ" sz="1800" dirty="0"/>
                    </a:p>
                  </a:txBody>
                  <a:tcPr marL="91432" marR="91432" marT="45724" marB="45724"/>
                </a:tc>
                <a:tc>
                  <a:txBody>
                    <a:bodyPr/>
                    <a:lstStyle/>
                    <a:p>
                      <a:r>
                        <a:rPr lang="cs-CZ" sz="1800" dirty="0" smtClean="0"/>
                        <a:t>Typ</a:t>
                      </a:r>
                      <a:endParaRPr lang="cs-CZ" sz="1800" dirty="0"/>
                    </a:p>
                  </a:txBody>
                  <a:tcPr marL="91432" marR="91432" marT="45724" marB="45724"/>
                </a:tc>
                <a:tc>
                  <a:txBody>
                    <a:bodyPr/>
                    <a:lstStyle/>
                    <a:p>
                      <a:r>
                        <a:rPr lang="cs-CZ" sz="1800" dirty="0" smtClean="0"/>
                        <a:t>Prostor</a:t>
                      </a:r>
                      <a:endParaRPr lang="cs-CZ" sz="1800" dirty="0"/>
                    </a:p>
                  </a:txBody>
                  <a:tcPr marL="91432" marR="91432" marT="45724" marB="45724"/>
                </a:tc>
                <a:tc>
                  <a:txBody>
                    <a:bodyPr/>
                    <a:lstStyle/>
                    <a:p>
                      <a:r>
                        <a:rPr lang="cs-CZ" sz="1800" dirty="0" smtClean="0"/>
                        <a:t>Popis</a:t>
                      </a:r>
                      <a:endParaRPr lang="cs-CZ" sz="1800" dirty="0"/>
                    </a:p>
                  </a:txBody>
                  <a:tcPr marL="91432" marR="91432" marT="45724" marB="45724"/>
                </a:tc>
              </a:tr>
              <a:tr h="444967">
                <a:tc>
                  <a:txBody>
                    <a:bodyPr/>
                    <a:lstStyle/>
                    <a:p>
                      <a:pPr algn="r"/>
                      <a:r>
                        <a:rPr lang="cs-CZ" sz="1400" dirty="0" smtClean="0">
                          <a:solidFill>
                            <a:srgbClr val="002060"/>
                          </a:solidFill>
                          <a:latin typeface="Arial" panose="020B0604020202020204" pitchFamily="34" charset="0"/>
                          <a:cs typeface="Arial" panose="020B0604020202020204" pitchFamily="34" charset="0"/>
                        </a:rPr>
                        <a:t>27. 8. 2016 </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b="0" dirty="0" smtClean="0">
                          <a:solidFill>
                            <a:srgbClr val="002060"/>
                          </a:solidFill>
                          <a:latin typeface="Arial" panose="020B0604020202020204" pitchFamily="34" charset="0"/>
                          <a:cs typeface="Arial" panose="020B0604020202020204" pitchFamily="34" charset="0"/>
                        </a:rPr>
                        <a:t>EV-97</a:t>
                      </a:r>
                    </a:p>
                    <a:p>
                      <a:r>
                        <a:rPr lang="cs-CZ" sz="1400" b="0" dirty="0" smtClean="0">
                          <a:solidFill>
                            <a:srgbClr val="002060"/>
                          </a:solidFill>
                          <a:latin typeface="Arial" panose="020B0604020202020204" pitchFamily="34" charset="0"/>
                          <a:cs typeface="Arial" panose="020B0604020202020204" pitchFamily="34" charset="0"/>
                        </a:rPr>
                        <a:t>NG 4 VIA</a:t>
                      </a:r>
                      <a:endParaRPr lang="cs-CZ" sz="1400" b="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Dlouhá Loučka</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algn="just"/>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V průběhu letu skupiny UL letounů došlo k nárazu NG 4 zespodu do EV-97 v malé výšce nad zemí a pádu. Pilot NG-4 VIA utrpěl zranění, kterým na místě letecké nehody podlehl. Oby UL letouny byly zničeny.</a:t>
                      </a:r>
                      <a:endParaRPr lang="cs-CZ" sz="1400" kern="1200" baseline="0" dirty="0" smtClean="0">
                        <a:solidFill>
                          <a:srgbClr val="002060"/>
                        </a:solidFill>
                        <a:latin typeface="Arial" pitchFamily="34" charset="0"/>
                        <a:ea typeface="+mn-ea"/>
                        <a:cs typeface="Arial" pitchFamily="34" charset="0"/>
                      </a:endParaRPr>
                    </a:p>
                  </a:txBody>
                  <a:tcPr marL="91432" marR="91432" marT="45724" marB="45724">
                    <a:solidFill>
                      <a:schemeClr val="accent1">
                        <a:lumMod val="20000"/>
                        <a:lumOff val="80000"/>
                      </a:schemeClr>
                    </a:solidFill>
                  </a:tcPr>
                </a:tc>
              </a:tr>
              <a:tr h="318480">
                <a:tc>
                  <a:txBody>
                    <a:bodyPr/>
                    <a:lstStyle/>
                    <a:p>
                      <a:pPr algn="r"/>
                      <a:r>
                        <a:rPr lang="cs-CZ" sz="1400" dirty="0" smtClean="0">
                          <a:solidFill>
                            <a:srgbClr val="002060"/>
                          </a:solidFill>
                          <a:latin typeface="Arial" panose="020B0604020202020204" pitchFamily="34" charset="0"/>
                          <a:cs typeface="Arial" panose="020B0604020202020204" pitchFamily="34" charset="0"/>
                        </a:rPr>
                        <a:t>28. 8. 2016</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Motorový padákový kluzák  SPIN FS 180E</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smtClean="0">
                          <a:solidFill>
                            <a:srgbClr val="002060"/>
                          </a:solidFill>
                          <a:latin typeface="Arial" panose="020B0604020202020204" pitchFamily="34" charset="0"/>
                          <a:cs typeface="Arial" panose="020B0604020202020204" pitchFamily="34" charset="0"/>
                        </a:rPr>
                        <a:t>Rybné u Jihlavy</a:t>
                      </a:r>
                    </a:p>
                  </a:txBody>
                  <a:tcPr marL="91432" marR="91432" marT="45724" marB="45724">
                    <a:solidFill>
                      <a:schemeClr val="accent1">
                        <a:lumMod val="20000"/>
                        <a:lumOff val="80000"/>
                      </a:schemeClr>
                    </a:solidFill>
                  </a:tcPr>
                </a:tc>
                <a:tc>
                  <a:txBody>
                    <a:bodyPr/>
                    <a:lstStyle/>
                    <a:p>
                      <a:pPr marL="0" lvl="0" indent="0" algn="just">
                        <a:spcBef>
                          <a:spcPct val="20000"/>
                        </a:spcBef>
                        <a:buFont typeface="Wingdings" pitchFamily="2" charset="2"/>
                        <a:buNone/>
                        <a:defRPr/>
                      </a:pPr>
                      <a:r>
                        <a:rPr lang="cs-CZ" sz="1400" dirty="0" smtClean="0">
                          <a:solidFill>
                            <a:srgbClr val="002060"/>
                          </a:solidFill>
                          <a:latin typeface="Arial" pitchFamily="34" charset="0"/>
                          <a:cs typeface="Arial" pitchFamily="34" charset="0"/>
                        </a:rPr>
                        <a:t>Pilot provedl let na „</a:t>
                      </a:r>
                      <a:r>
                        <a:rPr lang="cs-CZ" sz="1400" dirty="0" err="1" smtClean="0">
                          <a:solidFill>
                            <a:srgbClr val="002060"/>
                          </a:solidFill>
                          <a:latin typeface="Arial" pitchFamily="34" charset="0"/>
                          <a:cs typeface="Arial" pitchFamily="34" charset="0"/>
                        </a:rPr>
                        <a:t>odtrimovaném</a:t>
                      </a:r>
                      <a:r>
                        <a:rPr lang="cs-CZ" sz="1400" dirty="0" smtClean="0">
                          <a:solidFill>
                            <a:srgbClr val="002060"/>
                          </a:solidFill>
                          <a:latin typeface="Arial" pitchFamily="34" charset="0"/>
                          <a:cs typeface="Arial" pitchFamily="34" charset="0"/>
                        </a:rPr>
                        <a:t>“ vrchlíku, který mu umožnil letět na rychlosti blízké maximální. Protože se během letu zvyšovala rychlost čelní složky větru, pravděpodobně se rozhodnul pro snížení výšky letu, ale   dostal se do turbulentního proudění za překážkou a narazil do stromu a země.</a:t>
                      </a:r>
                      <a:endParaRPr lang="cs-CZ" sz="1400" dirty="0">
                        <a:solidFill>
                          <a:srgbClr val="002060"/>
                        </a:solidFill>
                        <a:latin typeface="Arial" pitchFamily="34" charset="0"/>
                        <a:cs typeface="Arial" pitchFamily="34" charset="0"/>
                      </a:endParaRPr>
                    </a:p>
                  </a:txBody>
                  <a:tcPr marL="91432" marR="91432" marT="45724" marB="45724">
                    <a:solidFill>
                      <a:schemeClr val="accent1">
                        <a:lumMod val="20000"/>
                        <a:lumOff val="80000"/>
                      </a:schemeClr>
                    </a:solidFill>
                  </a:tcPr>
                </a:tc>
              </a:tr>
              <a:tr h="318480">
                <a:tc>
                  <a:txBody>
                    <a:bodyPr/>
                    <a:lstStyle/>
                    <a:p>
                      <a:pPr algn="r"/>
                      <a:r>
                        <a:rPr lang="cs-CZ" sz="1400" dirty="0" smtClean="0">
                          <a:solidFill>
                            <a:srgbClr val="002060"/>
                          </a:solidFill>
                          <a:latin typeface="Arial" panose="020B0604020202020204" pitchFamily="34" charset="0"/>
                          <a:cs typeface="Arial" panose="020B0604020202020204" pitchFamily="34" charset="0"/>
                        </a:rPr>
                        <a:t>13. 9.  2016 </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Straton Mini</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smtClean="0">
                          <a:solidFill>
                            <a:srgbClr val="002060"/>
                          </a:solidFill>
                          <a:latin typeface="Arial" panose="020B0604020202020204" pitchFamily="34" charset="0"/>
                          <a:cs typeface="Arial" panose="020B0604020202020204" pitchFamily="34" charset="0"/>
                        </a:rPr>
                        <a:t>Choceň</a:t>
                      </a:r>
                    </a:p>
                  </a:txBody>
                  <a:tcPr marL="91432" marR="91432" marT="45724" marB="45724">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sz="1400" kern="1200" baseline="0" dirty="0" smtClean="0">
                          <a:solidFill>
                            <a:srgbClr val="002060"/>
                          </a:solidFill>
                          <a:latin typeface="Arial" pitchFamily="34" charset="0"/>
                          <a:ea typeface="+mn-ea"/>
                          <a:cs typeface="Arial" pitchFamily="34" charset="0"/>
                        </a:rPr>
                        <a:t>Po vzletu z RWY 15 UL letoun nestoupal jako obvykle,  pokračoval malou rychlostí na malé výšce. Při letu těsně nad vrcholky vzrostlých stromů se po kontaktu s větvemi stromů prakticky zastavil, otočil o cca 180° a z výšky cca 15 m dopadl pod velkým úhlem přídí na zem. Byl zcela zničen. Pilot svým zraněním na místě podlehl. Odborná expertíza motoru potvrdila jeho funkčnost. Pilot provedl instalaci ne zcela funkčního rychloměru.</a:t>
                      </a:r>
                      <a:endParaRPr lang="cs-CZ" sz="1400" kern="1200" baseline="0" dirty="0" smtClean="0">
                        <a:solidFill>
                          <a:srgbClr val="FF3399"/>
                        </a:solidFill>
                        <a:latin typeface="Arial" pitchFamily="34" charset="0"/>
                        <a:ea typeface="+mn-ea"/>
                        <a:cs typeface="Arial" pitchFamily="34" charset="0"/>
                      </a:endParaRPr>
                    </a:p>
                  </a:txBody>
                  <a:tcPr marL="91432" marR="91432" marT="45724" marB="45724">
                    <a:solidFill>
                      <a:schemeClr val="accent1">
                        <a:lumMod val="20000"/>
                        <a:lumOff val="80000"/>
                      </a:schemeClr>
                    </a:solidFill>
                  </a:tcPr>
                </a:tc>
              </a:tr>
            </a:tbl>
          </a:graphicData>
        </a:graphic>
      </p:graphicFrame>
    </p:spTree>
    <p:extLst>
      <p:ext uri="{BB962C8B-B14F-4D97-AF65-F5344CB8AC3E}">
        <p14:creationId xmlns:p14="http://schemas.microsoft.com/office/powerpoint/2010/main" val="14790772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436620" y="743909"/>
            <a:ext cx="8250180" cy="5616624"/>
          </a:xfrm>
          <a:prstGeom prst="rect">
            <a:avLst/>
          </a:prstGeom>
        </p:spPr>
        <p:txBody>
          <a:bodyPr>
            <a:normAutofit/>
          </a:bodyPr>
          <a:lstStyle/>
          <a:p>
            <a:pPr>
              <a:spcBef>
                <a:spcPts val="0"/>
              </a:spcBef>
              <a:buFont typeface="Arial" pitchFamily="34" charset="0"/>
              <a:buNone/>
            </a:pPr>
            <a:r>
              <a:rPr lang="cs-CZ" sz="2000" dirty="0" smtClean="0">
                <a:solidFill>
                  <a:srgbClr val="002060"/>
                </a:solidFill>
              </a:rPr>
              <a:t>Letecká nehoda – srážka dvou UL letounů - EV-97 </a:t>
            </a:r>
            <a:r>
              <a:rPr lang="cs-CZ" sz="2000" dirty="0" err="1" smtClean="0">
                <a:solidFill>
                  <a:srgbClr val="002060"/>
                </a:solidFill>
              </a:rPr>
              <a:t>Eurostar</a:t>
            </a:r>
            <a:r>
              <a:rPr lang="cs-CZ" sz="2000" dirty="0" smtClean="0">
                <a:solidFill>
                  <a:srgbClr val="002060"/>
                </a:solidFill>
              </a:rPr>
              <a:t> a NG 4 VIA</a:t>
            </a:r>
            <a:endParaRPr lang="cs-CZ" sz="2000" dirty="0">
              <a:solidFill>
                <a:srgbClr val="002060"/>
              </a:solidFill>
            </a:endParaRPr>
          </a:p>
          <a:p>
            <a:pPr>
              <a:spcBef>
                <a:spcPts val="0"/>
              </a:spcBef>
              <a:buFont typeface="Arial" pitchFamily="34" charset="0"/>
              <a:buNone/>
            </a:pPr>
            <a:r>
              <a:rPr lang="cs-CZ" sz="2000" dirty="0" smtClean="0">
                <a:solidFill>
                  <a:srgbClr val="002060"/>
                </a:solidFill>
              </a:rPr>
              <a:t>Dne 27. 8. 2016 u obce Dlouhá Loučka </a:t>
            </a:r>
            <a:endParaRPr lang="cs-CZ" sz="2000" dirty="0">
              <a:solidFill>
                <a:srgbClr val="002060"/>
              </a:solidFill>
            </a:endParaRPr>
          </a:p>
        </p:txBody>
      </p:sp>
      <p:sp>
        <p:nvSpPr>
          <p:cNvPr id="6" name="Zástupný symbol pro datum 5"/>
          <p:cNvSpPr>
            <a:spLocks noGrp="1"/>
          </p:cNvSpPr>
          <p:nvPr>
            <p:ph type="dt" sz="half" idx="10"/>
          </p:nvPr>
        </p:nvSpPr>
        <p:spPr/>
        <p:txBody>
          <a:bodyPr/>
          <a:lstStyle/>
          <a:p>
            <a:pPr>
              <a:defRPr/>
            </a:pPr>
            <a:r>
              <a:rPr lang="cs-CZ" smtClean="0"/>
              <a:t>11.2. 2017</a:t>
            </a:r>
            <a:endParaRPr lang="cs-CZ" dirty="0"/>
          </a:p>
        </p:txBody>
      </p:sp>
      <p:sp>
        <p:nvSpPr>
          <p:cNvPr id="8" name="Zástupný symbol pro zápatí 7"/>
          <p:cNvSpPr>
            <a:spLocks noGrp="1"/>
          </p:cNvSpPr>
          <p:nvPr>
            <p:ph type="ftr" sz="quarter" idx="11"/>
          </p:nvPr>
        </p:nvSpPr>
        <p:spPr/>
        <p:txBody>
          <a:bodyPr/>
          <a:lstStyle/>
          <a:p>
            <a:pPr>
              <a:defRPr/>
            </a:pPr>
            <a:r>
              <a:rPr lang="pl-PL" smtClean="0"/>
              <a:t>Rozbor  leteckých nehod</a:t>
            </a:r>
            <a:endParaRPr lang="cs-CZ" dirty="0"/>
          </a:p>
        </p:txBody>
      </p:sp>
      <p:sp>
        <p:nvSpPr>
          <p:cNvPr id="83973" name="Zástupný symbol pro číslo snímku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DE2608-2623-4D61-BEB2-7E0159CBDA89}" type="slidenum">
              <a:rPr lang="cs-CZ" sz="1200" smtClean="0">
                <a:solidFill>
                  <a:srgbClr val="898989"/>
                </a:solidFill>
              </a:rPr>
              <a:pPr>
                <a:spcBef>
                  <a:spcPct val="0"/>
                </a:spcBef>
                <a:buFontTx/>
                <a:buNone/>
              </a:pPr>
              <a:t>22</a:t>
            </a:fld>
            <a:endParaRPr lang="cs-CZ" sz="1200" smtClean="0">
              <a:solidFill>
                <a:srgbClr val="898989"/>
              </a:solidFill>
            </a:endParaRPr>
          </a:p>
        </p:txBody>
      </p:sp>
      <p:pic>
        <p:nvPicPr>
          <p:cNvPr id="16" name="Obrázek 15"/>
          <p:cNvPicPr>
            <a:picLocks noChangeAspect="1"/>
          </p:cNvPicPr>
          <p:nvPr/>
        </p:nvPicPr>
        <p:blipFill>
          <a:blip r:embed="rId3" cstate="print"/>
          <a:stretch>
            <a:fillRect/>
          </a:stretch>
        </p:blipFill>
        <p:spPr>
          <a:xfrm>
            <a:off x="620999" y="1594113"/>
            <a:ext cx="3123785" cy="2304432"/>
          </a:xfrm>
          <a:prstGeom prst="rect">
            <a:avLst/>
          </a:prstGeom>
        </p:spPr>
      </p:pic>
      <p:pic>
        <p:nvPicPr>
          <p:cNvPr id="18" name="Obrázek 17"/>
          <p:cNvPicPr>
            <a:picLocks noChangeAspect="1"/>
          </p:cNvPicPr>
          <p:nvPr/>
        </p:nvPicPr>
        <p:blipFill>
          <a:blip r:embed="rId4" cstate="print"/>
          <a:stretch>
            <a:fillRect/>
          </a:stretch>
        </p:blipFill>
        <p:spPr>
          <a:xfrm>
            <a:off x="5148064" y="4286812"/>
            <a:ext cx="3075057" cy="2033142"/>
          </a:xfrm>
          <a:prstGeom prst="rect">
            <a:avLst/>
          </a:prstGeom>
        </p:spPr>
      </p:pic>
      <p:pic>
        <p:nvPicPr>
          <p:cNvPr id="9" name="Obrázek 8"/>
          <p:cNvPicPr>
            <a:picLocks noChangeAspect="1"/>
          </p:cNvPicPr>
          <p:nvPr/>
        </p:nvPicPr>
        <p:blipFill rotWithShape="1">
          <a:blip r:embed="rId5" cstate="print"/>
          <a:srcRect b="12619"/>
          <a:stretch/>
        </p:blipFill>
        <p:spPr>
          <a:xfrm>
            <a:off x="5508104" y="2183032"/>
            <a:ext cx="3455866" cy="1994420"/>
          </a:xfrm>
          <a:prstGeom prst="rect">
            <a:avLst/>
          </a:prstGeom>
        </p:spPr>
      </p:pic>
      <p:pic>
        <p:nvPicPr>
          <p:cNvPr id="15" name="Obrázek 14"/>
          <p:cNvPicPr>
            <a:picLocks noChangeAspect="1"/>
          </p:cNvPicPr>
          <p:nvPr/>
        </p:nvPicPr>
        <p:blipFill>
          <a:blip r:embed="rId6" cstate="print"/>
          <a:stretch>
            <a:fillRect/>
          </a:stretch>
        </p:blipFill>
        <p:spPr>
          <a:xfrm>
            <a:off x="1028907" y="4115122"/>
            <a:ext cx="3123785" cy="2022508"/>
          </a:xfrm>
          <a:prstGeom prst="rect">
            <a:avLst/>
          </a:prstGeom>
        </p:spPr>
      </p:pic>
      <p:sp>
        <p:nvSpPr>
          <p:cNvPr id="2" name="Obdélník 1"/>
          <p:cNvSpPr/>
          <p:nvPr/>
        </p:nvSpPr>
        <p:spPr>
          <a:xfrm>
            <a:off x="3951370" y="1475492"/>
            <a:ext cx="4942016" cy="646331"/>
          </a:xfrm>
          <a:prstGeom prst="rect">
            <a:avLst/>
          </a:prstGeom>
        </p:spPr>
        <p:txBody>
          <a:bodyPr wrap="square">
            <a:spAutoFit/>
          </a:bodyPr>
          <a:lstStyle/>
          <a:p>
            <a:pPr algn="just">
              <a:spcBef>
                <a:spcPts val="600"/>
              </a:spcBef>
              <a:defRPr/>
            </a:pPr>
            <a:r>
              <a:rPr lang="cs-CZ" dirty="0" smtClean="0">
                <a:solidFill>
                  <a:srgbClr val="002060"/>
                </a:solidFill>
              </a:rPr>
              <a:t>Stav na místě letecké nehody. Piloti použili záchranné systémy.   </a:t>
            </a:r>
            <a:endParaRPr lang="cs-CZ" dirty="0">
              <a:solidFill>
                <a:srgbClr val="002060"/>
              </a:solidFill>
            </a:endParaRPr>
          </a:p>
        </p:txBody>
      </p:sp>
    </p:spTree>
    <p:extLst>
      <p:ext uri="{BB962C8B-B14F-4D97-AF65-F5344CB8AC3E}">
        <p14:creationId xmlns:p14="http://schemas.microsoft.com/office/powerpoint/2010/main" val="11320335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436620" y="743909"/>
            <a:ext cx="8250180" cy="5616624"/>
          </a:xfrm>
          <a:prstGeom prst="rect">
            <a:avLst/>
          </a:prstGeom>
        </p:spPr>
        <p:txBody>
          <a:bodyPr>
            <a:normAutofit/>
          </a:bodyPr>
          <a:lstStyle/>
          <a:p>
            <a:pPr>
              <a:spcBef>
                <a:spcPts val="0"/>
              </a:spcBef>
              <a:buFont typeface="Arial" pitchFamily="34" charset="0"/>
              <a:buNone/>
            </a:pPr>
            <a:r>
              <a:rPr lang="cs-CZ" sz="2000" dirty="0" smtClean="0">
                <a:solidFill>
                  <a:srgbClr val="002060"/>
                </a:solidFill>
              </a:rPr>
              <a:t>Letecká nehoda – </a:t>
            </a:r>
            <a:r>
              <a:rPr lang="cs-CZ" sz="2000" dirty="0">
                <a:solidFill>
                  <a:srgbClr val="002060"/>
                </a:solidFill>
                <a:latin typeface="Arial" panose="020B0604020202020204" pitchFamily="34" charset="0"/>
                <a:cs typeface="Arial" panose="020B0604020202020204" pitchFamily="34" charset="0"/>
              </a:rPr>
              <a:t>ULL D7 STRATON MINI TR 1 </a:t>
            </a:r>
            <a:endParaRPr lang="cs-CZ" sz="2000" dirty="0">
              <a:solidFill>
                <a:srgbClr val="002060"/>
              </a:solidFill>
            </a:endParaRPr>
          </a:p>
          <a:p>
            <a:pPr>
              <a:spcBef>
                <a:spcPts val="0"/>
              </a:spcBef>
            </a:pPr>
            <a:r>
              <a:rPr lang="cs-CZ" sz="2000" dirty="0" smtClean="0">
                <a:solidFill>
                  <a:srgbClr val="002060"/>
                </a:solidFill>
              </a:rPr>
              <a:t>Dne 13. 9. 2016, </a:t>
            </a:r>
            <a:r>
              <a:rPr lang="cs-CZ" sz="2000" dirty="0" smtClean="0">
                <a:solidFill>
                  <a:srgbClr val="002060"/>
                </a:solidFill>
                <a:latin typeface="Arial" panose="020B0604020202020204" pitchFamily="34" charset="0"/>
                <a:cs typeface="Arial" panose="020B0604020202020204" pitchFamily="34" charset="0"/>
              </a:rPr>
              <a:t>1,1 km SE </a:t>
            </a:r>
            <a:r>
              <a:rPr lang="cs-CZ" sz="2000" dirty="0">
                <a:solidFill>
                  <a:srgbClr val="002060"/>
                </a:solidFill>
                <a:latin typeface="Arial" panose="020B0604020202020204" pitchFamily="34" charset="0"/>
                <a:cs typeface="Arial" panose="020B0604020202020204" pitchFamily="34" charset="0"/>
              </a:rPr>
              <a:t>od ARP LKCO (</a:t>
            </a:r>
            <a:r>
              <a:rPr lang="cs-CZ" sz="2000" dirty="0" smtClean="0">
                <a:solidFill>
                  <a:srgbClr val="002060"/>
                </a:solidFill>
                <a:latin typeface="Arial" panose="020B0604020202020204" pitchFamily="34" charset="0"/>
                <a:cs typeface="Arial" panose="020B0604020202020204" pitchFamily="34" charset="0"/>
              </a:rPr>
              <a:t>Choceň)</a:t>
            </a:r>
            <a:r>
              <a:rPr lang="cs-CZ" sz="2000" dirty="0" smtClean="0">
                <a:solidFill>
                  <a:srgbClr val="002060"/>
                </a:solidFill>
              </a:rPr>
              <a:t> </a:t>
            </a:r>
            <a:endParaRPr lang="cs-CZ" sz="2000" dirty="0">
              <a:solidFill>
                <a:srgbClr val="002060"/>
              </a:solidFill>
            </a:endParaRPr>
          </a:p>
        </p:txBody>
      </p:sp>
      <p:sp>
        <p:nvSpPr>
          <p:cNvPr id="6" name="Zástupný symbol pro datum 5"/>
          <p:cNvSpPr>
            <a:spLocks noGrp="1"/>
          </p:cNvSpPr>
          <p:nvPr>
            <p:ph type="dt" sz="half" idx="10"/>
          </p:nvPr>
        </p:nvSpPr>
        <p:spPr/>
        <p:txBody>
          <a:bodyPr/>
          <a:lstStyle/>
          <a:p>
            <a:pPr>
              <a:defRPr/>
            </a:pPr>
            <a:r>
              <a:rPr lang="cs-CZ" smtClean="0"/>
              <a:t>11.2. 2017</a:t>
            </a:r>
            <a:endParaRPr lang="cs-CZ" dirty="0"/>
          </a:p>
        </p:txBody>
      </p:sp>
      <p:sp>
        <p:nvSpPr>
          <p:cNvPr id="8" name="Zástupný symbol pro zápatí 7"/>
          <p:cNvSpPr>
            <a:spLocks noGrp="1"/>
          </p:cNvSpPr>
          <p:nvPr>
            <p:ph type="ftr" sz="quarter" idx="11"/>
          </p:nvPr>
        </p:nvSpPr>
        <p:spPr/>
        <p:txBody>
          <a:bodyPr/>
          <a:lstStyle/>
          <a:p>
            <a:pPr>
              <a:defRPr/>
            </a:pPr>
            <a:r>
              <a:rPr lang="pl-PL" smtClean="0"/>
              <a:t>Rozbor  leteckých nehod</a:t>
            </a:r>
            <a:endParaRPr lang="cs-CZ" dirty="0"/>
          </a:p>
        </p:txBody>
      </p:sp>
      <p:sp>
        <p:nvSpPr>
          <p:cNvPr id="83973" name="Zástupný symbol pro číslo snímku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DE2608-2623-4D61-BEB2-7E0159CBDA89}" type="slidenum">
              <a:rPr lang="cs-CZ" sz="1200" smtClean="0">
                <a:solidFill>
                  <a:srgbClr val="898989"/>
                </a:solidFill>
              </a:rPr>
              <a:pPr>
                <a:spcBef>
                  <a:spcPct val="0"/>
                </a:spcBef>
                <a:buFontTx/>
                <a:buNone/>
              </a:pPr>
              <a:t>23</a:t>
            </a:fld>
            <a:endParaRPr lang="cs-CZ" sz="1200" smtClean="0">
              <a:solidFill>
                <a:srgbClr val="898989"/>
              </a:solidFill>
            </a:endParaRPr>
          </a:p>
        </p:txBody>
      </p:sp>
      <p:pic>
        <p:nvPicPr>
          <p:cNvPr id="12" name="Obrázek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05640" y="1988840"/>
            <a:ext cx="6414360" cy="4248472"/>
          </a:xfrm>
          <a:prstGeom prst="rect">
            <a:avLst/>
          </a:prstGeom>
        </p:spPr>
      </p:pic>
    </p:spTree>
    <p:extLst>
      <p:ext uri="{BB962C8B-B14F-4D97-AF65-F5344CB8AC3E}">
        <p14:creationId xmlns:p14="http://schemas.microsoft.com/office/powerpoint/2010/main" val="33105677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2276"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101D72-1884-4958-8C47-52383772F21D}" type="slidenum">
              <a:rPr lang="cs-CZ" sz="1200" smtClean="0">
                <a:solidFill>
                  <a:srgbClr val="898989"/>
                </a:solidFill>
              </a:rPr>
              <a:pPr>
                <a:spcBef>
                  <a:spcPct val="0"/>
                </a:spcBef>
                <a:buFontTx/>
                <a:buNone/>
              </a:pPr>
              <a:t>24</a:t>
            </a:fld>
            <a:endParaRPr lang="cs-CZ" sz="1200" smtClean="0">
              <a:solidFill>
                <a:srgbClr val="898989"/>
              </a:solidFill>
            </a:endParaRPr>
          </a:p>
        </p:txBody>
      </p:sp>
      <p:sp>
        <p:nvSpPr>
          <p:cNvPr id="4" name="Obdélník 3"/>
          <p:cNvSpPr/>
          <p:nvPr/>
        </p:nvSpPr>
        <p:spPr>
          <a:xfrm>
            <a:off x="611560" y="467380"/>
            <a:ext cx="7931224" cy="430887"/>
          </a:xfrm>
          <a:prstGeom prst="rect">
            <a:avLst/>
          </a:prstGeom>
        </p:spPr>
        <p:txBody>
          <a:bodyPr wrap="square">
            <a:spAutoFit/>
          </a:bodyPr>
          <a:lstStyle/>
          <a:p>
            <a:pPr algn="ctr"/>
            <a:r>
              <a:rPr lang="cs-CZ" sz="2200" b="1" dirty="0" smtClean="0">
                <a:solidFill>
                  <a:srgbClr val="002060"/>
                </a:solidFill>
                <a:latin typeface="Arial" charset="0"/>
              </a:rPr>
              <a:t>Letecké nehody se smrtelným zraněním v provozu SLZ</a:t>
            </a:r>
            <a:endParaRPr lang="cs-CZ" sz="2200" dirty="0"/>
          </a:p>
        </p:txBody>
      </p:sp>
      <p:graphicFrame>
        <p:nvGraphicFramePr>
          <p:cNvPr id="8" name="Tabulka 7"/>
          <p:cNvGraphicFramePr>
            <a:graphicFrameLocks noGrp="1"/>
          </p:cNvGraphicFramePr>
          <p:nvPr>
            <p:extLst/>
          </p:nvPr>
        </p:nvGraphicFramePr>
        <p:xfrm>
          <a:off x="457199" y="1195559"/>
          <a:ext cx="8229601" cy="4371928"/>
        </p:xfrm>
        <a:graphic>
          <a:graphicData uri="http://schemas.openxmlformats.org/drawingml/2006/table">
            <a:tbl>
              <a:tblPr firstRow="1" bandRow="1">
                <a:tableStyleId>{5C22544A-7EE6-4342-B048-85BDC9FD1C3A}</a:tableStyleId>
              </a:tblPr>
              <a:tblGrid>
                <a:gridCol w="874441"/>
                <a:gridCol w="1296144"/>
                <a:gridCol w="1224136"/>
                <a:gridCol w="4834880"/>
              </a:tblGrid>
              <a:tr h="549704">
                <a:tc>
                  <a:txBody>
                    <a:bodyPr/>
                    <a:lstStyle/>
                    <a:p>
                      <a:r>
                        <a:rPr lang="cs-CZ" sz="1800" dirty="0" smtClean="0"/>
                        <a:t>Datum</a:t>
                      </a:r>
                      <a:endParaRPr lang="cs-CZ" sz="1800" dirty="0"/>
                    </a:p>
                  </a:txBody>
                  <a:tcPr marL="91432" marR="91432" marT="45724" marB="45724"/>
                </a:tc>
                <a:tc>
                  <a:txBody>
                    <a:bodyPr/>
                    <a:lstStyle/>
                    <a:p>
                      <a:r>
                        <a:rPr lang="cs-CZ" sz="1800" dirty="0" smtClean="0"/>
                        <a:t>Typ</a:t>
                      </a:r>
                      <a:endParaRPr lang="cs-CZ" sz="1800" dirty="0"/>
                    </a:p>
                  </a:txBody>
                  <a:tcPr marL="91432" marR="91432" marT="45724" marB="45724"/>
                </a:tc>
                <a:tc>
                  <a:txBody>
                    <a:bodyPr/>
                    <a:lstStyle/>
                    <a:p>
                      <a:r>
                        <a:rPr lang="cs-CZ" sz="1800" dirty="0" smtClean="0"/>
                        <a:t>Prostor</a:t>
                      </a:r>
                      <a:endParaRPr lang="cs-CZ" sz="1800" dirty="0"/>
                    </a:p>
                  </a:txBody>
                  <a:tcPr marL="91432" marR="91432" marT="45724" marB="45724"/>
                </a:tc>
                <a:tc>
                  <a:txBody>
                    <a:bodyPr/>
                    <a:lstStyle/>
                    <a:p>
                      <a:r>
                        <a:rPr lang="cs-CZ" sz="1800" dirty="0" smtClean="0"/>
                        <a:t>Popis</a:t>
                      </a:r>
                      <a:endParaRPr lang="cs-CZ" sz="1800" dirty="0"/>
                    </a:p>
                  </a:txBody>
                  <a:tcPr marL="91432" marR="91432" marT="45724" marB="45724"/>
                </a:tc>
              </a:tr>
              <a:tr h="444967">
                <a:tc>
                  <a:txBody>
                    <a:bodyPr/>
                    <a:lstStyle/>
                    <a:p>
                      <a:pPr algn="r"/>
                      <a:r>
                        <a:rPr lang="cs-CZ" sz="1400" dirty="0" smtClean="0">
                          <a:solidFill>
                            <a:srgbClr val="002060"/>
                          </a:solidFill>
                          <a:latin typeface="Arial" panose="020B0604020202020204" pitchFamily="34" charset="0"/>
                          <a:cs typeface="Arial" panose="020B0604020202020204" pitchFamily="34" charset="0"/>
                        </a:rPr>
                        <a:t>23. 9.  2016 </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D-8 Straton</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smtClean="0">
                          <a:solidFill>
                            <a:srgbClr val="002060"/>
                          </a:solidFill>
                          <a:latin typeface="Arial" panose="020B0604020202020204" pitchFamily="34" charset="0"/>
                          <a:cs typeface="Arial" panose="020B0604020202020204" pitchFamily="34" charset="0"/>
                        </a:rPr>
                        <a:t>Dolní Němčí</a:t>
                      </a:r>
                    </a:p>
                  </a:txBody>
                  <a:tcPr marL="91432" marR="91432" marT="45724" marB="45724">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ct val="20000"/>
                        </a:spcBef>
                        <a:spcAft>
                          <a:spcPts val="0"/>
                        </a:spcAft>
                        <a:buClrTx/>
                        <a:buSzTx/>
                        <a:buFont typeface="Wingdings" pitchFamily="2" charset="2"/>
                        <a:buNone/>
                        <a:tabLst/>
                        <a:defRPr/>
                      </a:pPr>
                      <a:r>
                        <a:rPr lang="cs-CZ" sz="1400" kern="1200" dirty="0" smtClean="0">
                          <a:solidFill>
                            <a:srgbClr val="002060"/>
                          </a:solidFill>
                          <a:effectLst/>
                          <a:latin typeface="Arial" panose="020B0604020202020204" pitchFamily="34" charset="0"/>
                          <a:ea typeface="+mn-ea"/>
                          <a:cs typeface="Arial" panose="020B0604020202020204" pitchFamily="34" charset="0"/>
                        </a:rPr>
                        <a:t>Neregistrovaný pilot si svépomocí sestrojil UL letoun, s kterým prováděl pojíždění po privátní ploše, za účelem odstranění problémů s motorem. Došlo k odpoutání UL letounu, který začal ihned točit doprava při letu nízko nad zemí, došlo k prudkému náklonu doprava a následnému pádu. UL letoun narazil přídí do země a byl zcela zničen. Pilot zraněním na místě podlehnul.</a:t>
                      </a:r>
                    </a:p>
                    <a:p>
                      <a:pPr marL="0" lvl="0" indent="0" algn="just">
                        <a:spcBef>
                          <a:spcPct val="20000"/>
                        </a:spcBef>
                        <a:buFont typeface="Wingdings" pitchFamily="2" charset="2"/>
                        <a:buNone/>
                        <a:defRPr/>
                      </a:pPr>
                      <a:endParaRPr lang="cs-CZ" sz="1400" kern="1200" baseline="0" dirty="0" smtClean="0">
                        <a:solidFill>
                          <a:srgbClr val="002060"/>
                        </a:solidFill>
                        <a:latin typeface="Arial" pitchFamily="34" charset="0"/>
                        <a:ea typeface="+mn-ea"/>
                        <a:cs typeface="Arial" pitchFamily="34" charset="0"/>
                      </a:endParaRPr>
                    </a:p>
                  </a:txBody>
                  <a:tcPr marL="91432" marR="91432" marT="45724" marB="45724">
                    <a:solidFill>
                      <a:schemeClr val="accent1">
                        <a:lumMod val="20000"/>
                        <a:lumOff val="80000"/>
                      </a:schemeClr>
                    </a:solidFill>
                  </a:tcPr>
                </a:tc>
              </a:tr>
              <a:tr h="444967">
                <a:tc>
                  <a:txBody>
                    <a:bodyPr/>
                    <a:lstStyle/>
                    <a:p>
                      <a:pPr algn="r"/>
                      <a:r>
                        <a:rPr lang="cs-CZ" sz="1400" dirty="0" smtClean="0">
                          <a:solidFill>
                            <a:srgbClr val="002060"/>
                          </a:solidFill>
                          <a:latin typeface="Arial" panose="020B0604020202020204" pitchFamily="34" charset="0"/>
                          <a:cs typeface="Arial" panose="020B0604020202020204" pitchFamily="34" charset="0"/>
                        </a:rPr>
                        <a:t>22. 10. 2016 </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b="0" dirty="0" smtClean="0">
                          <a:solidFill>
                            <a:srgbClr val="002060"/>
                          </a:solidFill>
                          <a:latin typeface="Arial" panose="020B0604020202020204" pitchFamily="34" charset="0"/>
                          <a:cs typeface="Arial" panose="020B0604020202020204" pitchFamily="34" charset="0"/>
                        </a:rPr>
                        <a:t>Padákový kluzák Vega 3</a:t>
                      </a:r>
                      <a:endParaRPr lang="cs-CZ" sz="1400" b="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Malý Pěčín Dačice</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lvl="0" indent="0" algn="just">
                        <a:spcBef>
                          <a:spcPct val="20000"/>
                        </a:spcBef>
                        <a:buFont typeface="Wingdings" pitchFamily="2" charset="2"/>
                        <a:buNone/>
                        <a:defRPr/>
                      </a:pPr>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Pád v důsledku  přetržení tažného lana p</a:t>
                      </a:r>
                      <a:r>
                        <a:rPr lang="cs-CZ" sz="1400" dirty="0" smtClean="0">
                          <a:solidFill>
                            <a:srgbClr val="002060"/>
                          </a:solidFill>
                          <a:latin typeface="Arial" panose="020B0604020202020204" pitchFamily="34" charset="0"/>
                          <a:cs typeface="Arial" panose="020B0604020202020204" pitchFamily="34" charset="0"/>
                        </a:rPr>
                        <a:t>ři startu pomocí </a:t>
                      </a:r>
                      <a:r>
                        <a:rPr lang="cs-CZ" sz="1400" dirty="0" err="1" smtClean="0">
                          <a:solidFill>
                            <a:srgbClr val="002060"/>
                          </a:solidFill>
                          <a:latin typeface="Arial" panose="020B0604020202020204" pitchFamily="34" charset="0"/>
                          <a:cs typeface="Arial" panose="020B0604020202020204" pitchFamily="34" charset="0"/>
                        </a:rPr>
                        <a:t>odvíjáku</a:t>
                      </a:r>
                      <a:r>
                        <a:rPr lang="cs-CZ" sz="1400" dirty="0" smtClean="0">
                          <a:solidFill>
                            <a:srgbClr val="002060"/>
                          </a:solidFill>
                          <a:latin typeface="Arial" panose="020B0604020202020204" pitchFamily="34" charset="0"/>
                          <a:cs typeface="Arial" panose="020B0604020202020204" pitchFamily="34" charset="0"/>
                        </a:rPr>
                        <a:t>, pravděpodobně v důsledku </a:t>
                      </a:r>
                      <a:r>
                        <a:rPr lang="cs-CZ" sz="1400" dirty="0" err="1" smtClean="0">
                          <a:solidFill>
                            <a:srgbClr val="002060"/>
                          </a:solidFill>
                          <a:latin typeface="Arial" panose="020B0604020202020204" pitchFamily="34" charset="0"/>
                          <a:cs typeface="Arial" panose="020B0604020202020204" pitchFamily="34" charset="0"/>
                        </a:rPr>
                        <a:t>přebrzdění</a:t>
                      </a:r>
                      <a:r>
                        <a:rPr lang="cs-CZ" sz="1400" dirty="0" smtClean="0">
                          <a:solidFill>
                            <a:srgbClr val="002060"/>
                          </a:solidFill>
                          <a:latin typeface="Arial" panose="020B0604020202020204" pitchFamily="34" charset="0"/>
                          <a:cs typeface="Arial" panose="020B0604020202020204" pitchFamily="34" charset="0"/>
                        </a:rPr>
                        <a:t>  padákového kluzáku pilotem bez potřebné kvalifikace.</a:t>
                      </a:r>
                      <a:endParaRPr lang="cs-CZ" sz="1400" kern="1200" baseline="0" dirty="0" smtClean="0">
                        <a:solidFill>
                          <a:srgbClr val="002060"/>
                        </a:solidFill>
                        <a:latin typeface="Arial" pitchFamily="34" charset="0"/>
                        <a:ea typeface="+mn-ea"/>
                        <a:cs typeface="Arial" pitchFamily="34" charset="0"/>
                      </a:endParaRPr>
                    </a:p>
                  </a:txBody>
                  <a:tcPr marL="91432" marR="91432" marT="45724" marB="45724">
                    <a:solidFill>
                      <a:schemeClr val="accent1">
                        <a:lumMod val="20000"/>
                        <a:lumOff val="80000"/>
                      </a:schemeClr>
                    </a:solidFill>
                  </a:tcPr>
                </a:tc>
              </a:tr>
              <a:tr h="318480">
                <a:tc>
                  <a:txBody>
                    <a:bodyPr/>
                    <a:lstStyle/>
                    <a:p>
                      <a:pPr algn="r"/>
                      <a:r>
                        <a:rPr lang="cs-CZ" sz="1400" dirty="0" smtClean="0">
                          <a:solidFill>
                            <a:srgbClr val="002060"/>
                          </a:solidFill>
                          <a:latin typeface="Arial" panose="020B0604020202020204" pitchFamily="34" charset="0"/>
                          <a:cs typeface="Arial" panose="020B0604020202020204" pitchFamily="34" charset="0"/>
                        </a:rPr>
                        <a:t>8. 11. 2016</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NG 5 </a:t>
                      </a:r>
                      <a:r>
                        <a:rPr lang="cs-CZ" sz="1400" dirty="0" err="1" smtClean="0">
                          <a:solidFill>
                            <a:srgbClr val="002060"/>
                          </a:solidFill>
                          <a:latin typeface="Arial" panose="020B0604020202020204" pitchFamily="34" charset="0"/>
                          <a:cs typeface="Arial" panose="020B0604020202020204" pitchFamily="34" charset="0"/>
                        </a:rPr>
                        <a:t>Bristell</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smtClean="0">
                          <a:solidFill>
                            <a:srgbClr val="002060"/>
                          </a:solidFill>
                          <a:latin typeface="Arial" panose="020B0604020202020204" pitchFamily="34" charset="0"/>
                          <a:cs typeface="Arial" panose="020B0604020202020204" pitchFamily="34" charset="0"/>
                        </a:rPr>
                        <a:t>Homolka u obce Brodce</a:t>
                      </a:r>
                    </a:p>
                  </a:txBody>
                  <a:tcPr marL="91432" marR="91432" marT="45724" marB="45724">
                    <a:solidFill>
                      <a:schemeClr val="accent1">
                        <a:lumMod val="20000"/>
                        <a:lumOff val="80000"/>
                      </a:schemeClr>
                    </a:solidFill>
                  </a:tcPr>
                </a:tc>
                <a:tc>
                  <a:txBody>
                    <a:bodyPr/>
                    <a:lstStyle/>
                    <a:p>
                      <a:pPr marL="0" lvl="0" indent="0" algn="just">
                        <a:spcBef>
                          <a:spcPct val="20000"/>
                        </a:spcBef>
                        <a:buFont typeface="Wingdings" pitchFamily="2" charset="2"/>
                        <a:buNone/>
                        <a:defRPr/>
                      </a:pPr>
                      <a:r>
                        <a:rPr lang="cs-CZ" sz="1400" kern="1200" baseline="0" dirty="0" smtClean="0">
                          <a:solidFill>
                            <a:srgbClr val="002060"/>
                          </a:solidFill>
                          <a:latin typeface="Arial" pitchFamily="34" charset="0"/>
                          <a:ea typeface="+mn-ea"/>
                          <a:cs typeface="Arial" pitchFamily="34" charset="0"/>
                        </a:rPr>
                        <a:t>Náraz do země pod strmým úhlem po předchozím  manévrování s měnícími se kurzy a </a:t>
                      </a:r>
                      <a:r>
                        <a:rPr lang="cs-CZ" sz="1400" dirty="0" smtClean="0">
                          <a:solidFill>
                            <a:srgbClr val="002060"/>
                          </a:solidFill>
                          <a:latin typeface="Arial" panose="020B0604020202020204" pitchFamily="34" charset="0"/>
                          <a:cs typeface="Arial" panose="020B0604020202020204" pitchFamily="34" charset="0"/>
                        </a:rPr>
                        <a:t>rychlostí letu. </a:t>
                      </a:r>
                      <a:endParaRPr lang="cs-CZ" sz="1400" kern="1200" baseline="0" dirty="0" smtClean="0">
                        <a:solidFill>
                          <a:srgbClr val="FF00FF"/>
                        </a:solidFill>
                        <a:latin typeface="Arial" pitchFamily="34" charset="0"/>
                        <a:ea typeface="+mn-ea"/>
                        <a:cs typeface="Arial" pitchFamily="34" charset="0"/>
                      </a:endParaRPr>
                    </a:p>
                  </a:txBody>
                  <a:tcPr marL="91432" marR="91432" marT="45724" marB="45724">
                    <a:solidFill>
                      <a:schemeClr val="accent1">
                        <a:lumMod val="20000"/>
                        <a:lumOff val="80000"/>
                      </a:schemeClr>
                    </a:solidFill>
                  </a:tcPr>
                </a:tc>
              </a:tr>
              <a:tr h="318480">
                <a:tc>
                  <a:txBody>
                    <a:bodyPr/>
                    <a:lstStyle/>
                    <a:p>
                      <a:pPr algn="r"/>
                      <a:r>
                        <a:rPr lang="cs-CZ" sz="1400" dirty="0" smtClean="0">
                          <a:solidFill>
                            <a:srgbClr val="002060"/>
                          </a:solidFill>
                          <a:latin typeface="Arial" panose="020B0604020202020204" pitchFamily="34" charset="0"/>
                          <a:cs typeface="Arial" panose="020B0604020202020204" pitchFamily="34" charset="0"/>
                        </a:rPr>
                        <a:t>30. 12. 2016</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Motorový závěsný kluzák</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400" dirty="0" smtClean="0">
                          <a:solidFill>
                            <a:srgbClr val="002060"/>
                          </a:solidFill>
                          <a:latin typeface="Arial" panose="020B0604020202020204" pitchFamily="34" charset="0"/>
                          <a:cs typeface="Arial" panose="020B0604020202020204" pitchFamily="34" charset="0"/>
                        </a:rPr>
                        <a:t>Mutěnice</a:t>
                      </a:r>
                    </a:p>
                  </a:txBody>
                  <a:tcPr marL="91432" marR="91432" marT="45724" marB="45724">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cs-CZ" sz="1400" kern="1200" baseline="0" dirty="0" smtClean="0">
                          <a:solidFill>
                            <a:srgbClr val="002060"/>
                          </a:solidFill>
                          <a:latin typeface="Arial" pitchFamily="34" charset="0"/>
                          <a:ea typeface="+mn-ea"/>
                          <a:cs typeface="Arial" pitchFamily="34" charset="0"/>
                        </a:rPr>
                        <a:t>Náraz do země pravděpodobně v důsledku překročení kritického úhlu náběhu křídla kluzáku ve stoupavém manévru. </a:t>
                      </a:r>
                    </a:p>
                  </a:txBody>
                  <a:tcPr marL="91432" marR="91432" marT="45724" marB="45724">
                    <a:solidFill>
                      <a:schemeClr val="accent1">
                        <a:lumMod val="20000"/>
                        <a:lumOff val="80000"/>
                      </a:schemeClr>
                    </a:solidFill>
                  </a:tcPr>
                </a:tc>
              </a:tr>
            </a:tbl>
          </a:graphicData>
        </a:graphic>
      </p:graphicFrame>
    </p:spTree>
    <p:extLst>
      <p:ext uri="{BB962C8B-B14F-4D97-AF65-F5344CB8AC3E}">
        <p14:creationId xmlns:p14="http://schemas.microsoft.com/office/powerpoint/2010/main" val="199106179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436620" y="743909"/>
            <a:ext cx="8250180" cy="5616624"/>
          </a:xfrm>
          <a:prstGeom prst="rect">
            <a:avLst/>
          </a:prstGeom>
        </p:spPr>
        <p:txBody>
          <a:bodyPr>
            <a:normAutofit/>
          </a:bodyPr>
          <a:lstStyle/>
          <a:p>
            <a:pPr>
              <a:spcBef>
                <a:spcPts val="0"/>
              </a:spcBef>
            </a:pPr>
            <a:r>
              <a:rPr lang="cs-CZ" sz="2000" dirty="0" smtClean="0">
                <a:solidFill>
                  <a:srgbClr val="002060"/>
                </a:solidFill>
              </a:rPr>
              <a:t>Letecká nehoda – </a:t>
            </a:r>
            <a:r>
              <a:rPr lang="cs-CZ" sz="2000" dirty="0">
                <a:solidFill>
                  <a:srgbClr val="002060"/>
                </a:solidFill>
                <a:latin typeface="Arial" panose="020B0604020202020204" pitchFamily="34" charset="0"/>
                <a:cs typeface="Arial" panose="020B0604020202020204" pitchFamily="34" charset="0"/>
              </a:rPr>
              <a:t>ULL </a:t>
            </a:r>
            <a:r>
              <a:rPr lang="cs-CZ" sz="2000" dirty="0" err="1">
                <a:solidFill>
                  <a:srgbClr val="002060"/>
                </a:solidFill>
                <a:latin typeface="Arial" panose="020B0604020202020204" pitchFamily="34" charset="0"/>
                <a:cs typeface="Arial" panose="020B0604020202020204" pitchFamily="34" charset="0"/>
              </a:rPr>
              <a:t>ULL</a:t>
            </a:r>
            <a:r>
              <a:rPr lang="cs-CZ" sz="2000" dirty="0">
                <a:solidFill>
                  <a:srgbClr val="002060"/>
                </a:solidFill>
                <a:latin typeface="Arial" panose="020B0604020202020204" pitchFamily="34" charset="0"/>
                <a:cs typeface="Arial" panose="020B0604020202020204" pitchFamily="34" charset="0"/>
              </a:rPr>
              <a:t> Straton D8</a:t>
            </a:r>
          </a:p>
          <a:p>
            <a:pPr eaLnBrk="0" hangingPunct="0">
              <a:defRPr/>
            </a:pPr>
            <a:r>
              <a:rPr lang="cs-CZ" sz="2000" dirty="0" smtClean="0">
                <a:solidFill>
                  <a:srgbClr val="002060"/>
                </a:solidFill>
              </a:rPr>
              <a:t>Dne 23. 9. 2016 </a:t>
            </a:r>
            <a:r>
              <a:rPr lang="cs-CZ" sz="2000" dirty="0">
                <a:solidFill>
                  <a:srgbClr val="002060"/>
                </a:solidFill>
                <a:latin typeface="Arial" panose="020B0604020202020204" pitchFamily="34" charset="0"/>
                <a:cs typeface="Arial" panose="020B0604020202020204" pitchFamily="34" charset="0"/>
              </a:rPr>
              <a:t>u obce Dolní Němčí</a:t>
            </a:r>
          </a:p>
          <a:p>
            <a:pPr eaLnBrk="0" hangingPunct="0">
              <a:defRPr/>
            </a:pPr>
            <a:endParaRPr lang="cs-CZ" sz="2000" dirty="0">
              <a:solidFill>
                <a:srgbClr val="002060"/>
              </a:solidFill>
            </a:endParaRPr>
          </a:p>
        </p:txBody>
      </p:sp>
      <p:sp>
        <p:nvSpPr>
          <p:cNvPr id="6" name="Zástupný symbol pro datum 5"/>
          <p:cNvSpPr>
            <a:spLocks noGrp="1"/>
          </p:cNvSpPr>
          <p:nvPr>
            <p:ph type="dt" sz="half" idx="10"/>
          </p:nvPr>
        </p:nvSpPr>
        <p:spPr/>
        <p:txBody>
          <a:bodyPr/>
          <a:lstStyle/>
          <a:p>
            <a:pPr>
              <a:defRPr/>
            </a:pPr>
            <a:r>
              <a:rPr lang="cs-CZ" smtClean="0"/>
              <a:t>11.2. 2017</a:t>
            </a:r>
            <a:endParaRPr lang="cs-CZ" dirty="0"/>
          </a:p>
        </p:txBody>
      </p:sp>
      <p:sp>
        <p:nvSpPr>
          <p:cNvPr id="8" name="Zástupný symbol pro zápatí 7"/>
          <p:cNvSpPr>
            <a:spLocks noGrp="1"/>
          </p:cNvSpPr>
          <p:nvPr>
            <p:ph type="ftr" sz="quarter" idx="11"/>
          </p:nvPr>
        </p:nvSpPr>
        <p:spPr/>
        <p:txBody>
          <a:bodyPr/>
          <a:lstStyle/>
          <a:p>
            <a:pPr>
              <a:defRPr/>
            </a:pPr>
            <a:r>
              <a:rPr lang="pl-PL" smtClean="0"/>
              <a:t>Rozbor  leteckých nehod</a:t>
            </a:r>
            <a:endParaRPr lang="cs-CZ" dirty="0"/>
          </a:p>
        </p:txBody>
      </p:sp>
      <p:sp>
        <p:nvSpPr>
          <p:cNvPr id="83973" name="Zástupný symbol pro číslo snímku 6"/>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F2DE2608-2623-4D61-BEB2-7E0159CBDA89}" type="slidenum">
              <a:rPr lang="cs-CZ" sz="1200" smtClean="0">
                <a:solidFill>
                  <a:srgbClr val="898989"/>
                </a:solidFill>
              </a:rPr>
              <a:pPr>
                <a:spcBef>
                  <a:spcPct val="0"/>
                </a:spcBef>
                <a:buFontTx/>
                <a:buNone/>
              </a:pPr>
              <a:t>25</a:t>
            </a:fld>
            <a:endParaRPr lang="cs-CZ" sz="1200" smtClean="0">
              <a:solidFill>
                <a:srgbClr val="898989"/>
              </a:solidFill>
            </a:endParaRPr>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636" y="1684501"/>
            <a:ext cx="7124727" cy="4671849"/>
          </a:xfrm>
          <a:prstGeom prst="rect">
            <a:avLst/>
          </a:prstGeom>
        </p:spPr>
      </p:pic>
    </p:spTree>
    <p:extLst>
      <p:ext uri="{BB962C8B-B14F-4D97-AF65-F5344CB8AC3E}">
        <p14:creationId xmlns:p14="http://schemas.microsoft.com/office/powerpoint/2010/main" val="9512856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2"/>
          <p:cNvSpPr txBox="1">
            <a:spLocks/>
          </p:cNvSpPr>
          <p:nvPr/>
        </p:nvSpPr>
        <p:spPr>
          <a:xfrm>
            <a:off x="468313" y="404813"/>
            <a:ext cx="8207375" cy="5976937"/>
          </a:xfrm>
          <a:prstGeom prst="rect">
            <a:avLst/>
          </a:prstGeom>
        </p:spPr>
        <p:txBody>
          <a:bodyPr>
            <a:normAutofit/>
          </a:bodyPr>
          <a:lstStyle/>
          <a:p>
            <a:pPr eaLnBrk="0" hangingPunct="0">
              <a:spcBef>
                <a:spcPts val="0"/>
              </a:spcBef>
              <a:buFont typeface="Arial" pitchFamily="34" charset="0"/>
              <a:buNone/>
              <a:defRPr/>
            </a:pPr>
            <a:r>
              <a:rPr lang="cs-CZ" sz="2000" dirty="0" smtClean="0">
                <a:solidFill>
                  <a:srgbClr val="002060"/>
                </a:solidFill>
                <a:latin typeface="Arial" panose="020B0604020202020204" pitchFamily="34" charset="0"/>
                <a:cs typeface="Arial" panose="020B0604020202020204" pitchFamily="34" charset="0"/>
              </a:rPr>
              <a:t>Letecká nehoda UL letounu </a:t>
            </a:r>
            <a:r>
              <a:rPr lang="cs-CZ" sz="2000" dirty="0" err="1" smtClean="0">
                <a:solidFill>
                  <a:srgbClr val="002060"/>
                </a:solidFill>
                <a:latin typeface="Arial" panose="020B0604020202020204" pitchFamily="34" charset="0"/>
                <a:cs typeface="Arial" panose="020B0604020202020204" pitchFamily="34" charset="0"/>
              </a:rPr>
              <a:t>Bristell</a:t>
            </a:r>
            <a:r>
              <a:rPr lang="cs-CZ" sz="2000" dirty="0" smtClean="0">
                <a:solidFill>
                  <a:srgbClr val="002060"/>
                </a:solidFill>
                <a:latin typeface="Arial" panose="020B0604020202020204" pitchFamily="34" charset="0"/>
                <a:cs typeface="Arial" panose="020B0604020202020204" pitchFamily="34" charset="0"/>
              </a:rPr>
              <a:t> NG 5</a:t>
            </a:r>
          </a:p>
          <a:p>
            <a:pPr eaLnBrk="0" hangingPunct="0">
              <a:spcBef>
                <a:spcPts val="0"/>
              </a:spcBef>
              <a:buFont typeface="Arial" pitchFamily="34" charset="0"/>
              <a:buNone/>
              <a:defRPr/>
            </a:pPr>
            <a:r>
              <a:rPr lang="cs-CZ" sz="2000" dirty="0" smtClean="0">
                <a:solidFill>
                  <a:srgbClr val="002060"/>
                </a:solidFill>
                <a:latin typeface="Arial" panose="020B0604020202020204" pitchFamily="34" charset="0"/>
                <a:cs typeface="Arial" panose="020B0604020202020204" pitchFamily="34" charset="0"/>
              </a:rPr>
              <a:t>Dne 8</a:t>
            </a:r>
            <a:r>
              <a:rPr lang="cs-CZ" sz="2000" dirty="0">
                <a:solidFill>
                  <a:srgbClr val="002060"/>
                </a:solidFill>
                <a:latin typeface="Arial" panose="020B0604020202020204" pitchFamily="34" charset="0"/>
                <a:cs typeface="Arial" panose="020B0604020202020204" pitchFamily="34" charset="0"/>
              </a:rPr>
              <a:t>. 11. </a:t>
            </a:r>
            <a:r>
              <a:rPr lang="cs-CZ" sz="2000" dirty="0" smtClean="0">
                <a:solidFill>
                  <a:srgbClr val="002060"/>
                </a:solidFill>
                <a:latin typeface="Arial" panose="020B0604020202020204" pitchFamily="34" charset="0"/>
                <a:cs typeface="Arial" panose="020B0604020202020204" pitchFamily="34" charset="0"/>
              </a:rPr>
              <a:t>2016, vrch </a:t>
            </a:r>
            <a:r>
              <a:rPr lang="cs-CZ" sz="2000" dirty="0">
                <a:solidFill>
                  <a:srgbClr val="002060"/>
                </a:solidFill>
                <a:latin typeface="Arial" panose="020B0604020202020204" pitchFamily="34" charset="0"/>
                <a:cs typeface="Arial" panose="020B0604020202020204" pitchFamily="34" charset="0"/>
              </a:rPr>
              <a:t>Homolka 500 m SE Brodce</a:t>
            </a:r>
          </a:p>
          <a:p>
            <a:pPr eaLnBrk="0" hangingPunct="0">
              <a:spcBef>
                <a:spcPts val="0"/>
              </a:spcBef>
              <a:buFont typeface="Arial" pitchFamily="34" charset="0"/>
              <a:buNone/>
              <a:defRPr/>
            </a:pPr>
            <a:endParaRPr lang="cs-CZ" sz="2000" dirty="0" smtClean="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smtClean="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smtClean="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smtClean="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smtClean="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a:solidFill>
                <a:srgbClr val="002060"/>
              </a:solidFill>
              <a:latin typeface="Arial" panose="020B0604020202020204" pitchFamily="34" charset="0"/>
              <a:cs typeface="Arial" panose="020B0604020202020204" pitchFamily="34" charset="0"/>
            </a:endParaRPr>
          </a:p>
          <a:p>
            <a:pPr marL="342900" lvl="0" indent="-342900" algn="just">
              <a:spcBef>
                <a:spcPct val="20000"/>
              </a:spcBef>
              <a:buFont typeface="Wingdings" pitchFamily="2" charset="2"/>
              <a:buChar char="Q"/>
              <a:defRPr/>
            </a:pPr>
            <a:endParaRPr lang="cs-CZ" sz="2000" dirty="0" smtClean="0">
              <a:solidFill>
                <a:srgbClr val="002060"/>
              </a:solidFill>
              <a:latin typeface="Arial" panose="020B0604020202020204" pitchFamily="34" charset="0"/>
              <a:cs typeface="Arial" panose="020B0604020202020204" pitchFamily="34" charset="0"/>
            </a:endParaRPr>
          </a:p>
        </p:txBody>
      </p:sp>
      <p:sp>
        <p:nvSpPr>
          <p:cNvPr id="6" name="Zástupný symbol pro datum 5"/>
          <p:cNvSpPr>
            <a:spLocks noGrp="1"/>
          </p:cNvSpPr>
          <p:nvPr>
            <p:ph type="dt" sz="quarter" idx="10"/>
          </p:nvPr>
        </p:nvSpPr>
        <p:spPr/>
        <p:txBody>
          <a:bodyPr/>
          <a:lstStyle/>
          <a:p>
            <a:pPr>
              <a:defRPr/>
            </a:pPr>
            <a:r>
              <a:rPr lang="cs-CZ" smtClean="0"/>
              <a:t>11.2. 2017</a:t>
            </a:r>
            <a:endParaRPr lang="cs-CZ" dirty="0"/>
          </a:p>
        </p:txBody>
      </p:sp>
      <p:sp>
        <p:nvSpPr>
          <p:cNvPr id="8" name="Zástupný symbol pro zápatí 7"/>
          <p:cNvSpPr>
            <a:spLocks noGrp="1"/>
          </p:cNvSpPr>
          <p:nvPr>
            <p:ph type="ftr" sz="quarter" idx="11"/>
          </p:nvPr>
        </p:nvSpPr>
        <p:spPr/>
        <p:txBody>
          <a:bodyPr/>
          <a:lstStyle/>
          <a:p>
            <a:pPr>
              <a:defRPr/>
            </a:pPr>
            <a:r>
              <a:rPr lang="pl-PL" smtClean="0"/>
              <a:t>Rozbor  leteckých nehod</a:t>
            </a:r>
            <a:endParaRPr lang="cs-CZ" dirty="0"/>
          </a:p>
        </p:txBody>
      </p:sp>
      <p:sp>
        <p:nvSpPr>
          <p:cNvPr id="83973" name="Zástupný symbol pro číslo snímku 6"/>
          <p:cNvSpPr>
            <a:spLocks noGrp="1"/>
          </p:cNvSpPr>
          <p:nvPr>
            <p:ph type="sldNum" sz="quarter" idx="12"/>
          </p:nvPr>
        </p:nvSpPr>
        <p:spPr bwMode="auto">
          <a:noFill/>
          <a:ln>
            <a:miter lim="800000"/>
            <a:headEnd/>
            <a:tailEnd/>
          </a:ln>
        </p:spPr>
        <p:txBody>
          <a:bodyPr/>
          <a:lstStyle/>
          <a:p>
            <a:fld id="{AB07C97F-5144-4ADA-8DDC-0A82E98FEC8A}" type="slidenum">
              <a:rPr lang="cs-CZ" smtClean="0">
                <a:cs typeface="Arial" charset="0"/>
              </a:rPr>
              <a:pPr/>
              <a:t>26</a:t>
            </a:fld>
            <a:endParaRPr lang="cs-CZ" smtClean="0">
              <a:cs typeface="Arial" charset="0"/>
            </a:endParaRPr>
          </a:p>
        </p:txBody>
      </p:sp>
      <p:pic>
        <p:nvPicPr>
          <p:cNvPr id="14" name="Obrázek 13"/>
          <p:cNvPicPr>
            <a:picLocks noChangeAspect="1"/>
          </p:cNvPicPr>
          <p:nvPr/>
        </p:nvPicPr>
        <p:blipFill>
          <a:blip r:embed="rId3" cstate="print"/>
          <a:stretch>
            <a:fillRect/>
          </a:stretch>
        </p:blipFill>
        <p:spPr>
          <a:xfrm>
            <a:off x="1691680" y="1556792"/>
            <a:ext cx="5784093" cy="4338070"/>
          </a:xfrm>
          <a:prstGeom prst="rect">
            <a:avLst/>
          </a:prstGeom>
        </p:spPr>
      </p:pic>
    </p:spTree>
    <p:extLst>
      <p:ext uri="{BB962C8B-B14F-4D97-AF65-F5344CB8AC3E}">
        <p14:creationId xmlns:p14="http://schemas.microsoft.com/office/powerpoint/2010/main" val="124121151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zasedacka.UZPLN\Desktop\1.jpg"/>
          <p:cNvPicPr>
            <a:picLocks noChangeAspect="1" noChangeArrowheads="1"/>
          </p:cNvPicPr>
          <p:nvPr/>
        </p:nvPicPr>
        <p:blipFill>
          <a:blip r:embed="rId3" cstate="print"/>
          <a:srcRect/>
          <a:stretch>
            <a:fillRect/>
          </a:stretch>
        </p:blipFill>
        <p:spPr bwMode="auto">
          <a:xfrm>
            <a:off x="611560" y="1357047"/>
            <a:ext cx="5276850" cy="3486150"/>
          </a:xfrm>
          <a:prstGeom prst="rect">
            <a:avLst/>
          </a:prstGeom>
          <a:noFill/>
        </p:spPr>
      </p:pic>
      <p:sp>
        <p:nvSpPr>
          <p:cNvPr id="5" name="Zástupný symbol pro obsah 2"/>
          <p:cNvSpPr txBox="1">
            <a:spLocks/>
          </p:cNvSpPr>
          <p:nvPr/>
        </p:nvSpPr>
        <p:spPr>
          <a:xfrm>
            <a:off x="468313" y="404813"/>
            <a:ext cx="8207375" cy="5976937"/>
          </a:xfrm>
          <a:prstGeom prst="rect">
            <a:avLst/>
          </a:prstGeom>
        </p:spPr>
        <p:txBody>
          <a:bodyPr>
            <a:normAutofit/>
          </a:bodyPr>
          <a:lstStyle/>
          <a:p>
            <a:pPr eaLnBrk="0" hangingPunct="0">
              <a:spcBef>
                <a:spcPts val="0"/>
              </a:spcBef>
              <a:buFont typeface="Arial" pitchFamily="34" charset="0"/>
              <a:buNone/>
              <a:defRPr/>
            </a:pPr>
            <a:r>
              <a:rPr lang="cs-CZ" sz="2000" dirty="0" smtClean="0">
                <a:solidFill>
                  <a:srgbClr val="002060"/>
                </a:solidFill>
                <a:latin typeface="Arial" panose="020B0604020202020204" pitchFamily="34" charset="0"/>
                <a:cs typeface="Arial" panose="020B0604020202020204" pitchFamily="34" charset="0"/>
              </a:rPr>
              <a:t>Letecká nehoda MZK </a:t>
            </a:r>
            <a:r>
              <a:rPr lang="cs-CZ" sz="2000" dirty="0" err="1" smtClean="0">
                <a:solidFill>
                  <a:srgbClr val="002060"/>
                </a:solidFill>
                <a:latin typeface="Arial" panose="020B0604020202020204" pitchFamily="34" charset="0"/>
                <a:cs typeface="Arial" panose="020B0604020202020204" pitchFamily="34" charset="0"/>
              </a:rPr>
              <a:t>Aeros</a:t>
            </a:r>
            <a:r>
              <a:rPr lang="cs-CZ" sz="2000" dirty="0" smtClean="0">
                <a:solidFill>
                  <a:srgbClr val="002060"/>
                </a:solidFill>
                <a:latin typeface="Arial" panose="020B0604020202020204" pitchFamily="34" charset="0"/>
                <a:cs typeface="Arial" panose="020B0604020202020204" pitchFamily="34" charset="0"/>
              </a:rPr>
              <a:t> </a:t>
            </a:r>
            <a:r>
              <a:rPr lang="cs-CZ" sz="2000" dirty="0" err="1" smtClean="0">
                <a:solidFill>
                  <a:srgbClr val="002060"/>
                </a:solidFill>
                <a:latin typeface="Arial" panose="020B0604020202020204" pitchFamily="34" charset="0"/>
                <a:cs typeface="Arial" panose="020B0604020202020204" pitchFamily="34" charset="0"/>
              </a:rPr>
              <a:t>Profi</a:t>
            </a:r>
            <a:endParaRPr lang="cs-CZ" sz="2000" dirty="0" smtClean="0">
              <a:solidFill>
                <a:srgbClr val="002060"/>
              </a:solidFill>
              <a:latin typeface="Arial" panose="020B0604020202020204" pitchFamily="34" charset="0"/>
              <a:cs typeface="Arial" panose="020B0604020202020204" pitchFamily="34" charset="0"/>
            </a:endParaRPr>
          </a:p>
          <a:p>
            <a:pPr eaLnBrk="0" hangingPunct="0">
              <a:spcBef>
                <a:spcPts val="0"/>
              </a:spcBef>
              <a:buFont typeface="Arial" pitchFamily="34" charset="0"/>
              <a:buNone/>
              <a:defRPr/>
            </a:pPr>
            <a:r>
              <a:rPr lang="cs-CZ" sz="2000" dirty="0" smtClean="0">
                <a:solidFill>
                  <a:srgbClr val="002060"/>
                </a:solidFill>
                <a:latin typeface="Arial" panose="020B0604020202020204" pitchFamily="34" charset="0"/>
                <a:cs typeface="Arial" panose="020B0604020202020204" pitchFamily="34" charset="0"/>
              </a:rPr>
              <a:t>Dne 30. 12. 2016, </a:t>
            </a:r>
            <a:r>
              <a:rPr lang="cs-CZ" sz="2000" dirty="0">
                <a:solidFill>
                  <a:srgbClr val="002060"/>
                </a:solidFill>
                <a:latin typeface="Arial" panose="020B0604020202020204" pitchFamily="34" charset="0"/>
                <a:cs typeface="Arial" panose="020B0604020202020204" pitchFamily="34" charset="0"/>
              </a:rPr>
              <a:t>1,5 km SW Mutěnice </a:t>
            </a:r>
          </a:p>
          <a:p>
            <a:pPr marL="342900" indent="-342900" algn="just">
              <a:lnSpc>
                <a:spcPct val="110000"/>
              </a:lnSpc>
              <a:spcBef>
                <a:spcPts val="600"/>
              </a:spcBef>
              <a:buFont typeface="Wingdings" pitchFamily="2" charset="2"/>
              <a:buChar char="Q"/>
              <a:defRPr/>
            </a:pPr>
            <a:endParaRPr lang="cs-CZ" sz="2000" dirty="0">
              <a:solidFill>
                <a:srgbClr val="002060"/>
              </a:solidFill>
            </a:endParaRPr>
          </a:p>
          <a:p>
            <a:pPr marL="342900" lvl="0" indent="-342900" algn="just">
              <a:spcBef>
                <a:spcPct val="20000"/>
              </a:spcBef>
              <a:buFont typeface="Wingdings" pitchFamily="2" charset="2"/>
              <a:buChar char="Q"/>
              <a:defRPr/>
            </a:pPr>
            <a:endParaRPr lang="cs-CZ" sz="2000" dirty="0">
              <a:solidFill>
                <a:schemeClr val="tx2"/>
              </a:solidFill>
              <a:latin typeface="Arial" panose="020B0604020202020204" pitchFamily="34" charset="0"/>
              <a:cs typeface="Arial" panose="020B0604020202020204" pitchFamily="34" charset="0"/>
            </a:endParaRPr>
          </a:p>
          <a:p>
            <a:pPr marL="342900" indent="-342900" algn="just" eaLnBrk="0" hangingPunct="0">
              <a:lnSpc>
                <a:spcPct val="110000"/>
              </a:lnSpc>
              <a:spcBef>
                <a:spcPts val="600"/>
              </a:spcBef>
              <a:buFont typeface="Wingdings" pitchFamily="2" charset="2"/>
              <a:buChar char="Q"/>
              <a:defRPr/>
            </a:pPr>
            <a:endParaRPr lang="cs-CZ" sz="2000" dirty="0">
              <a:solidFill>
                <a:srgbClr val="002060"/>
              </a:solidFill>
              <a:latin typeface="Arial" panose="020B0604020202020204" pitchFamily="34" charset="0"/>
              <a:cs typeface="Arial" panose="020B0604020202020204" pitchFamily="34" charset="0"/>
            </a:endParaRPr>
          </a:p>
        </p:txBody>
      </p:sp>
      <p:sp>
        <p:nvSpPr>
          <p:cNvPr id="6" name="Zástupný symbol pro datum 5"/>
          <p:cNvSpPr>
            <a:spLocks noGrp="1"/>
          </p:cNvSpPr>
          <p:nvPr>
            <p:ph type="dt" sz="quarter" idx="10"/>
          </p:nvPr>
        </p:nvSpPr>
        <p:spPr/>
        <p:txBody>
          <a:bodyPr/>
          <a:lstStyle/>
          <a:p>
            <a:pPr>
              <a:defRPr/>
            </a:pPr>
            <a:r>
              <a:rPr lang="cs-CZ" smtClean="0"/>
              <a:t>11.2. 2017</a:t>
            </a:r>
            <a:endParaRPr lang="cs-CZ" dirty="0"/>
          </a:p>
        </p:txBody>
      </p:sp>
      <p:sp>
        <p:nvSpPr>
          <p:cNvPr id="8" name="Zástupný symbol pro zápatí 7"/>
          <p:cNvSpPr>
            <a:spLocks noGrp="1"/>
          </p:cNvSpPr>
          <p:nvPr>
            <p:ph type="ftr" sz="quarter" idx="11"/>
          </p:nvPr>
        </p:nvSpPr>
        <p:spPr/>
        <p:txBody>
          <a:bodyPr/>
          <a:lstStyle/>
          <a:p>
            <a:pPr>
              <a:defRPr/>
            </a:pPr>
            <a:r>
              <a:rPr lang="pl-PL" smtClean="0"/>
              <a:t>Rozbor  leteckých nehod</a:t>
            </a:r>
            <a:endParaRPr lang="cs-CZ" dirty="0"/>
          </a:p>
        </p:txBody>
      </p:sp>
      <p:sp>
        <p:nvSpPr>
          <p:cNvPr id="83973" name="Zástupný symbol pro číslo snímku 6"/>
          <p:cNvSpPr>
            <a:spLocks noGrp="1"/>
          </p:cNvSpPr>
          <p:nvPr>
            <p:ph type="sldNum" sz="quarter" idx="12"/>
          </p:nvPr>
        </p:nvSpPr>
        <p:spPr bwMode="auto">
          <a:noFill/>
          <a:ln>
            <a:miter lim="800000"/>
            <a:headEnd/>
            <a:tailEnd/>
          </a:ln>
        </p:spPr>
        <p:txBody>
          <a:bodyPr/>
          <a:lstStyle/>
          <a:p>
            <a:fld id="{AB07C97F-5144-4ADA-8DDC-0A82E98FEC8A}" type="slidenum">
              <a:rPr lang="cs-CZ" smtClean="0">
                <a:cs typeface="Arial" charset="0"/>
              </a:rPr>
              <a:pPr/>
              <a:t>27</a:t>
            </a:fld>
            <a:endParaRPr lang="cs-CZ" smtClean="0">
              <a:cs typeface="Arial" charset="0"/>
            </a:endParaRPr>
          </a:p>
        </p:txBody>
      </p:sp>
      <p:pic>
        <p:nvPicPr>
          <p:cNvPr id="9" name="Obrázek 8"/>
          <p:cNvPicPr>
            <a:picLocks noChangeAspect="1"/>
          </p:cNvPicPr>
          <p:nvPr/>
        </p:nvPicPr>
        <p:blipFill>
          <a:blip r:embed="rId4" cstate="print"/>
          <a:stretch>
            <a:fillRect/>
          </a:stretch>
        </p:blipFill>
        <p:spPr>
          <a:xfrm>
            <a:off x="5004048" y="3845052"/>
            <a:ext cx="3816424" cy="2171573"/>
          </a:xfrm>
          <a:prstGeom prst="rect">
            <a:avLst/>
          </a:prstGeom>
        </p:spPr>
      </p:pic>
    </p:spTree>
    <p:extLst>
      <p:ext uri="{BB962C8B-B14F-4D97-AF65-F5344CB8AC3E}">
        <p14:creationId xmlns:p14="http://schemas.microsoft.com/office/powerpoint/2010/main" val="20796949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79204"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DC1F239-6455-4220-BBAA-64A73A0D120A}" type="slidenum">
              <a:rPr lang="cs-CZ" sz="1200" smtClean="0">
                <a:solidFill>
                  <a:srgbClr val="898989"/>
                </a:solidFill>
              </a:rPr>
              <a:pPr>
                <a:spcBef>
                  <a:spcPct val="0"/>
                </a:spcBef>
                <a:buFontTx/>
                <a:buNone/>
              </a:pPr>
              <a:t>28</a:t>
            </a:fld>
            <a:endParaRPr lang="cs-CZ" sz="1200" smtClean="0">
              <a:solidFill>
                <a:srgbClr val="898989"/>
              </a:solidFill>
            </a:endParaRPr>
          </a:p>
        </p:txBody>
      </p:sp>
      <p:sp>
        <p:nvSpPr>
          <p:cNvPr id="4" name="Obdélník 3"/>
          <p:cNvSpPr/>
          <p:nvPr/>
        </p:nvSpPr>
        <p:spPr>
          <a:xfrm>
            <a:off x="395536" y="548680"/>
            <a:ext cx="8443664" cy="830997"/>
          </a:xfrm>
          <a:prstGeom prst="rect">
            <a:avLst/>
          </a:prstGeom>
        </p:spPr>
        <p:txBody>
          <a:bodyPr wrap="square">
            <a:spAutoFit/>
          </a:bodyPr>
          <a:lstStyle/>
          <a:p>
            <a:pPr algn="ctr">
              <a:spcBef>
                <a:spcPct val="20000"/>
              </a:spcBef>
              <a:defRPr/>
            </a:pPr>
            <a:r>
              <a:rPr lang="cs-CZ" sz="2400" b="1" dirty="0" smtClean="0">
                <a:solidFill>
                  <a:srgbClr val="002060"/>
                </a:solidFill>
              </a:rPr>
              <a:t>Hlavní údaje týkající se vážných incidentů, které se staly na území ČR v roce 2016</a:t>
            </a:r>
            <a:endParaRPr lang="cs-CZ" sz="2400" dirty="0">
              <a:solidFill>
                <a:srgbClr val="002060"/>
              </a:solidFill>
            </a:endParaRPr>
          </a:p>
        </p:txBody>
      </p:sp>
      <p:graphicFrame>
        <p:nvGraphicFramePr>
          <p:cNvPr id="5" name="Tabulka 4"/>
          <p:cNvGraphicFramePr>
            <a:graphicFrameLocks noGrp="1"/>
          </p:cNvGraphicFramePr>
          <p:nvPr>
            <p:extLst>
              <p:ext uri="{D42A27DB-BD31-4B8C-83A1-F6EECF244321}">
                <p14:modId xmlns:p14="http://schemas.microsoft.com/office/powerpoint/2010/main" val="1665495212"/>
              </p:ext>
            </p:extLst>
          </p:nvPr>
        </p:nvGraphicFramePr>
        <p:xfrm>
          <a:off x="233560" y="2132856"/>
          <a:ext cx="8676880" cy="2664031"/>
        </p:xfrm>
        <a:graphic>
          <a:graphicData uri="http://schemas.openxmlformats.org/drawingml/2006/table">
            <a:tbl>
              <a:tblPr firstRow="1" bandRow="1">
                <a:tableStyleId>{5C22544A-7EE6-4342-B048-85BDC9FD1C3A}</a:tableStyleId>
              </a:tblPr>
              <a:tblGrid>
                <a:gridCol w="832397"/>
                <a:gridCol w="1201787"/>
                <a:gridCol w="1512168"/>
                <a:gridCol w="5130528"/>
              </a:tblGrid>
              <a:tr h="640135">
                <a:tc>
                  <a:txBody>
                    <a:bodyPr/>
                    <a:lstStyle/>
                    <a:p>
                      <a:r>
                        <a:rPr lang="cs-CZ" sz="1800" dirty="0" smtClean="0">
                          <a:solidFill>
                            <a:schemeClr val="bg1"/>
                          </a:solidFill>
                        </a:rPr>
                        <a:t>Datum</a:t>
                      </a:r>
                      <a:endParaRPr lang="cs-CZ" sz="1800" dirty="0">
                        <a:solidFill>
                          <a:schemeClr val="bg1"/>
                        </a:solidFill>
                      </a:endParaRPr>
                    </a:p>
                  </a:txBody>
                  <a:tcPr marL="91432" marR="91432" marT="45724" marB="45724"/>
                </a:tc>
                <a:tc>
                  <a:txBody>
                    <a:bodyPr/>
                    <a:lstStyle/>
                    <a:p>
                      <a:r>
                        <a:rPr lang="cs-CZ" sz="1800" dirty="0" smtClean="0">
                          <a:solidFill>
                            <a:schemeClr val="bg1"/>
                          </a:solidFill>
                        </a:rPr>
                        <a:t>Prostor</a:t>
                      </a:r>
                      <a:endParaRPr lang="cs-CZ" sz="1800" dirty="0">
                        <a:solidFill>
                          <a:schemeClr val="bg1"/>
                        </a:solidFill>
                      </a:endParaRPr>
                    </a:p>
                  </a:txBody>
                  <a:tcPr marL="91432" marR="91432" marT="45724" marB="45724"/>
                </a:tc>
                <a:tc>
                  <a:txBody>
                    <a:bodyPr/>
                    <a:lstStyle/>
                    <a:p>
                      <a:r>
                        <a:rPr lang="cs-CZ" sz="1800" dirty="0" smtClean="0">
                          <a:solidFill>
                            <a:schemeClr val="bg1"/>
                          </a:solidFill>
                        </a:rPr>
                        <a:t>Typ letadla</a:t>
                      </a:r>
                      <a:endParaRPr lang="cs-CZ" sz="1800" dirty="0">
                        <a:solidFill>
                          <a:schemeClr val="bg1"/>
                        </a:solidFill>
                      </a:endParaRPr>
                    </a:p>
                  </a:txBody>
                  <a:tcPr marL="91432" marR="91432" marT="45724" marB="45724"/>
                </a:tc>
                <a:tc>
                  <a:txBody>
                    <a:bodyPr/>
                    <a:lstStyle/>
                    <a:p>
                      <a:r>
                        <a:rPr lang="cs-CZ" sz="1800" dirty="0" smtClean="0">
                          <a:solidFill>
                            <a:schemeClr val="bg1"/>
                          </a:solidFill>
                        </a:rPr>
                        <a:t>Popis</a:t>
                      </a:r>
                      <a:endParaRPr lang="cs-CZ" sz="1800" dirty="0">
                        <a:solidFill>
                          <a:schemeClr val="bg1"/>
                        </a:solidFill>
                      </a:endParaRPr>
                    </a:p>
                  </a:txBody>
                  <a:tcPr marL="91432" marR="91432" marT="45724" marB="45724"/>
                </a:tc>
              </a:tr>
              <a:tr h="370872">
                <a:tc>
                  <a:txBody>
                    <a:bodyPr/>
                    <a:lstStyle/>
                    <a:p>
                      <a:pPr algn="r"/>
                      <a:r>
                        <a:rPr lang="cs-CZ" sz="1400" dirty="0" smtClean="0">
                          <a:solidFill>
                            <a:srgbClr val="002060"/>
                          </a:solidFill>
                          <a:latin typeface="Arial" panose="020B0604020202020204" pitchFamily="34" charset="0"/>
                          <a:cs typeface="Arial" panose="020B0604020202020204" pitchFamily="34" charset="0"/>
                        </a:rPr>
                        <a:t>20. 4.</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Křešice</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noProof="0" dirty="0" smtClean="0">
                          <a:solidFill>
                            <a:srgbClr val="002060"/>
                          </a:solidFill>
                          <a:latin typeface="Arial" panose="020B0604020202020204" pitchFamily="34" charset="0"/>
                          <a:cs typeface="Arial" panose="020B0604020202020204" pitchFamily="34" charset="0"/>
                        </a:rPr>
                        <a:t>L 200 D</a:t>
                      </a:r>
                      <a:endParaRPr lang="en-GB"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kern="1200" dirty="0" smtClean="0">
                          <a:solidFill>
                            <a:srgbClr val="002060"/>
                          </a:solidFill>
                          <a:latin typeface="Arial" pitchFamily="34" charset="0"/>
                          <a:ea typeface="+mn-ea"/>
                          <a:cs typeface="Arial" pitchFamily="34" charset="0"/>
                        </a:rPr>
                        <a:t>Kolize letounu s vodiči elektrického vedení při letu VFR nad řekou Labe.</a:t>
                      </a:r>
                      <a:r>
                        <a:rPr lang="cs-CZ" sz="1400" kern="1200" baseline="0" dirty="0" smtClean="0">
                          <a:solidFill>
                            <a:srgbClr val="002060"/>
                          </a:solidFill>
                          <a:latin typeface="Arial" pitchFamily="34" charset="0"/>
                          <a:ea typeface="+mn-ea"/>
                          <a:cs typeface="Arial" pitchFamily="34" charset="0"/>
                        </a:rPr>
                        <a:t> Došlo k</a:t>
                      </a:r>
                      <a:r>
                        <a:rPr lang="cs-CZ" sz="1400" kern="1200" dirty="0" smtClean="0">
                          <a:solidFill>
                            <a:srgbClr val="002060"/>
                          </a:solidFill>
                          <a:latin typeface="Arial" pitchFamily="34" charset="0"/>
                          <a:ea typeface="+mn-ea"/>
                          <a:cs typeface="Arial" pitchFamily="34" charset="0"/>
                        </a:rPr>
                        <a:t> poškození letounu a přetržení vodičů.</a:t>
                      </a:r>
                    </a:p>
                  </a:txBody>
                  <a:tcPr marL="91432" marR="91432" marT="45724" marB="45724">
                    <a:solidFill>
                      <a:schemeClr val="accent1">
                        <a:lumMod val="20000"/>
                        <a:lumOff val="80000"/>
                      </a:schemeClr>
                    </a:solidFill>
                  </a:tcPr>
                </a:tc>
              </a:tr>
              <a:tr h="370872">
                <a:tc>
                  <a:txBody>
                    <a:bodyPr/>
                    <a:lstStyle/>
                    <a:p>
                      <a:pPr algn="r"/>
                      <a:r>
                        <a:rPr lang="cs-CZ" sz="1400" dirty="0" smtClean="0">
                          <a:solidFill>
                            <a:srgbClr val="002060"/>
                          </a:solidFill>
                          <a:latin typeface="Arial" panose="020B0604020202020204" pitchFamily="34" charset="0"/>
                          <a:cs typeface="Arial" panose="020B0604020202020204" pitchFamily="34" charset="0"/>
                        </a:rPr>
                        <a:t>4. 6. </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LKBE</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noProof="0" dirty="0" err="1" smtClean="0">
                          <a:solidFill>
                            <a:srgbClr val="002060"/>
                          </a:solidFill>
                          <a:latin typeface="Arial" panose="020B0604020202020204" pitchFamily="34" charset="0"/>
                          <a:cs typeface="Arial" panose="020B0604020202020204" pitchFamily="34" charset="0"/>
                        </a:rPr>
                        <a:t>Cessna</a:t>
                      </a:r>
                      <a:r>
                        <a:rPr lang="cs-CZ" sz="1400" noProof="0" dirty="0" smtClean="0">
                          <a:solidFill>
                            <a:srgbClr val="002060"/>
                          </a:solidFill>
                          <a:latin typeface="Arial" panose="020B0604020202020204" pitchFamily="34" charset="0"/>
                          <a:cs typeface="Arial" panose="020B0604020202020204" pitchFamily="34" charset="0"/>
                        </a:rPr>
                        <a:t> 172 a </a:t>
                      </a:r>
                    </a:p>
                    <a:p>
                      <a:pPr marL="0" marR="0" indent="0" algn="l" defTabSz="914400" rtl="0" eaLnBrk="1" fontAlgn="auto" latinLnBrk="0" hangingPunct="1">
                        <a:lnSpc>
                          <a:spcPct val="100000"/>
                        </a:lnSpc>
                        <a:spcBef>
                          <a:spcPts val="0"/>
                        </a:spcBef>
                        <a:spcAft>
                          <a:spcPts val="0"/>
                        </a:spcAft>
                        <a:buClrTx/>
                        <a:buSzTx/>
                        <a:buFontTx/>
                        <a:buNone/>
                        <a:tabLst/>
                        <a:defRPr/>
                      </a:pPr>
                      <a:r>
                        <a:rPr lang="cs-CZ" sz="1400" noProof="0" dirty="0" smtClean="0">
                          <a:solidFill>
                            <a:srgbClr val="002060"/>
                          </a:solidFill>
                          <a:latin typeface="Arial" panose="020B0604020202020204" pitchFamily="34" charset="0"/>
                          <a:cs typeface="Arial" panose="020B0604020202020204" pitchFamily="34" charset="0"/>
                        </a:rPr>
                        <a:t>Z-226 s L-23 </a:t>
                      </a:r>
                      <a:endParaRPr lang="en-GB"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kern="1200" dirty="0" smtClean="0">
                          <a:solidFill>
                            <a:srgbClr val="002060"/>
                          </a:solidFill>
                          <a:latin typeface="Arial" pitchFamily="34" charset="0"/>
                          <a:ea typeface="+mn-ea"/>
                          <a:cs typeface="Arial" pitchFamily="34" charset="0"/>
                        </a:rPr>
                        <a:t>Při letmém přistání a vzletu C-172 z RWY 24 došlo ve fázi po odpoutání ke sblížení s letadly Z-226 a L-23 v </a:t>
                      </a:r>
                      <a:r>
                        <a:rPr lang="cs-CZ" sz="1400" kern="1200" dirty="0" err="1" smtClean="0">
                          <a:solidFill>
                            <a:srgbClr val="002060"/>
                          </a:solidFill>
                          <a:latin typeface="Arial" pitchFamily="34" charset="0"/>
                          <a:ea typeface="+mn-ea"/>
                          <a:cs typeface="Arial" pitchFamily="34" charset="0"/>
                        </a:rPr>
                        <a:t>aerovleku</a:t>
                      </a:r>
                      <a:r>
                        <a:rPr lang="cs-CZ" sz="1400" kern="1200" dirty="0" smtClean="0">
                          <a:solidFill>
                            <a:srgbClr val="002060"/>
                          </a:solidFill>
                          <a:latin typeface="Arial" pitchFamily="34" charset="0"/>
                          <a:ea typeface="+mn-ea"/>
                          <a:cs typeface="Arial" pitchFamily="34" charset="0"/>
                        </a:rPr>
                        <a:t>, která prováděla vzlet z RWY 27. Jen čirou náhodou nedošlo ke srážce s fatálními následky.</a:t>
                      </a:r>
                    </a:p>
                  </a:txBody>
                  <a:tcPr marL="91432" marR="91432" marT="45724" marB="45724">
                    <a:solidFill>
                      <a:schemeClr val="accent1">
                        <a:lumMod val="20000"/>
                        <a:lumOff val="80000"/>
                      </a:schemeClr>
                    </a:solidFill>
                  </a:tcPr>
                </a:tc>
              </a:tr>
              <a:tr h="370872">
                <a:tc>
                  <a:txBody>
                    <a:bodyPr/>
                    <a:lstStyle/>
                    <a:p>
                      <a:pPr algn="r"/>
                      <a:r>
                        <a:rPr lang="cs-CZ" sz="1400" dirty="0" smtClean="0">
                          <a:solidFill>
                            <a:srgbClr val="002060"/>
                          </a:solidFill>
                          <a:latin typeface="Arial" panose="020B0604020202020204" pitchFamily="34" charset="0"/>
                          <a:cs typeface="Arial" panose="020B0604020202020204" pitchFamily="34" charset="0"/>
                        </a:rPr>
                        <a:t>1. 11.</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LKTB</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400" noProof="0" dirty="0" err="1" smtClean="0">
                          <a:solidFill>
                            <a:srgbClr val="002060"/>
                          </a:solidFill>
                          <a:latin typeface="Arial" panose="020B0604020202020204" pitchFamily="34" charset="0"/>
                          <a:cs typeface="Arial" panose="020B0604020202020204" pitchFamily="34" charset="0"/>
                        </a:rPr>
                        <a:t>Cessna</a:t>
                      </a:r>
                      <a:r>
                        <a:rPr lang="cs-CZ" sz="1400" noProof="0" dirty="0" smtClean="0">
                          <a:solidFill>
                            <a:srgbClr val="002060"/>
                          </a:solidFill>
                          <a:latin typeface="Arial" panose="020B0604020202020204" pitchFamily="34" charset="0"/>
                          <a:cs typeface="Arial" panose="020B0604020202020204" pitchFamily="34" charset="0"/>
                        </a:rPr>
                        <a:t> 152</a:t>
                      </a:r>
                      <a:endParaRPr lang="en-GB"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marL="0" lvl="0" indent="0" algn="just">
                        <a:lnSpc>
                          <a:spcPct val="110000"/>
                        </a:lnSpc>
                        <a:spcBef>
                          <a:spcPts val="600"/>
                        </a:spcBef>
                        <a:buFont typeface="Wingdings" pitchFamily="2" charset="2"/>
                        <a:buNone/>
                        <a:defRPr/>
                      </a:pPr>
                      <a:r>
                        <a:rPr lang="cs-CZ" sz="1400" dirty="0" smtClean="0">
                          <a:solidFill>
                            <a:srgbClr val="002060"/>
                          </a:solidFill>
                          <a:latin typeface="Arial" panose="020B0604020202020204" pitchFamily="34" charset="0"/>
                          <a:cs typeface="Arial" panose="020B0604020202020204" pitchFamily="34" charset="0"/>
                        </a:rPr>
                        <a:t>Přistání letadla na obsazenou RWY 27, kterou předcházející letadlo </a:t>
                      </a:r>
                      <a:r>
                        <a:rPr lang="cs-CZ" sz="1400" dirty="0" err="1" smtClean="0">
                          <a:solidFill>
                            <a:srgbClr val="002060"/>
                          </a:solidFill>
                          <a:latin typeface="Arial" panose="020B0604020202020204" pitchFamily="34" charset="0"/>
                          <a:cs typeface="Arial" panose="020B0604020202020204" pitchFamily="34" charset="0"/>
                        </a:rPr>
                        <a:t>Cessna</a:t>
                      </a:r>
                      <a:r>
                        <a:rPr lang="cs-CZ" sz="1400" dirty="0" smtClean="0">
                          <a:solidFill>
                            <a:srgbClr val="002060"/>
                          </a:solidFill>
                          <a:latin typeface="Arial" panose="020B0604020202020204" pitchFamily="34" charset="0"/>
                          <a:cs typeface="Arial" panose="020B0604020202020204" pitchFamily="34" charset="0"/>
                        </a:rPr>
                        <a:t> 152 po přistání ještě neuvolnilo.</a:t>
                      </a:r>
                    </a:p>
                  </a:txBody>
                  <a:tcPr marL="91432" marR="91432" marT="45724" marB="45724">
                    <a:solidFill>
                      <a:schemeClr val="accent1">
                        <a:lumMod val="20000"/>
                        <a:lumOff val="80000"/>
                      </a:schemeClr>
                    </a:solidFill>
                  </a:tcPr>
                </a:tc>
              </a:tr>
            </a:tbl>
          </a:graphicData>
        </a:graphic>
      </p:graphicFrame>
    </p:spTree>
    <p:extLst>
      <p:ext uri="{BB962C8B-B14F-4D97-AF65-F5344CB8AC3E}">
        <p14:creationId xmlns:p14="http://schemas.microsoft.com/office/powerpoint/2010/main" val="4090542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20002887">
            <a:off x="114286" y="3497302"/>
            <a:ext cx="3080587" cy="1994698"/>
          </a:xfrm>
          <a:prstGeom prst="rect">
            <a:avLst/>
          </a:prstGeom>
          <a:scene3d>
            <a:camera prst="perspectiveHeroicExtremeRightFacing"/>
            <a:lightRig rig="threePt" dir="t"/>
          </a:scene3d>
        </p:spPr>
      </p:pic>
      <p:sp>
        <p:nvSpPr>
          <p:cNvPr id="5" name="Zástupný symbol pro obsah 2"/>
          <p:cNvSpPr txBox="1">
            <a:spLocks/>
          </p:cNvSpPr>
          <p:nvPr/>
        </p:nvSpPr>
        <p:spPr>
          <a:xfrm>
            <a:off x="1619250" y="549274"/>
            <a:ext cx="7056438" cy="4967958"/>
          </a:xfrm>
          <a:prstGeom prst="rect">
            <a:avLst/>
          </a:prstGeom>
        </p:spPr>
        <p:txBody>
          <a:bodyPr>
            <a:normAutofit/>
          </a:bodyPr>
          <a:lstStyle/>
          <a:p>
            <a:pPr marL="342900" indent="-342900" fontAlgn="auto">
              <a:spcBef>
                <a:spcPts val="0"/>
              </a:spcBef>
              <a:spcAft>
                <a:spcPts val="0"/>
              </a:spcAft>
              <a:defRPr/>
            </a:pPr>
            <a:r>
              <a:rPr lang="cs-CZ" sz="2000" b="1" dirty="0">
                <a:solidFill>
                  <a:srgbClr val="002060"/>
                </a:solidFill>
                <a:latin typeface="Arial" panose="020B0604020202020204" pitchFamily="34" charset="0"/>
                <a:cs typeface="Arial" panose="020B0604020202020204" pitchFamily="34" charset="0"/>
              </a:rPr>
              <a:t>Nepovolené narušení prostoru</a:t>
            </a:r>
          </a:p>
          <a:p>
            <a:pPr marL="914400" lvl="1" indent="-457200" algn="just" fontAlgn="auto">
              <a:spcBef>
                <a:spcPts val="0"/>
              </a:spcBef>
              <a:spcAft>
                <a:spcPts val="0"/>
              </a:spcAft>
              <a:defRPr/>
            </a:pPr>
            <a:endParaRPr lang="cs-CZ" sz="2000" dirty="0">
              <a:solidFill>
                <a:srgbClr val="002060"/>
              </a:solidFill>
              <a:latin typeface="Arial" panose="020B0604020202020204" pitchFamily="34" charset="0"/>
              <a:cs typeface="Arial" panose="020B0604020202020204" pitchFamily="34" charset="0"/>
            </a:endParaRPr>
          </a:p>
          <a:p>
            <a:pPr algn="just" fontAlgn="auto">
              <a:spcBef>
                <a:spcPts val="600"/>
              </a:spcBef>
              <a:spcAft>
                <a:spcPts val="0"/>
              </a:spcAft>
              <a:defRPr/>
            </a:pPr>
            <a:r>
              <a:rPr lang="cs-CZ" sz="2000" dirty="0" smtClean="0">
                <a:solidFill>
                  <a:srgbClr val="002060"/>
                </a:solidFill>
              </a:rPr>
              <a:t>Nepovolené narušení </a:t>
            </a:r>
            <a:r>
              <a:rPr lang="cs-CZ" sz="2000" dirty="0">
                <a:solidFill>
                  <a:srgbClr val="002060"/>
                </a:solidFill>
              </a:rPr>
              <a:t>vzdušného prostoru představuje nejpočetnější kategorii událostí – významných incidentů souvisejících </a:t>
            </a:r>
            <a:r>
              <a:rPr lang="cs-CZ" sz="2000" dirty="0" smtClean="0">
                <a:solidFill>
                  <a:srgbClr val="002060"/>
                </a:solidFill>
              </a:rPr>
              <a:t>s  </a:t>
            </a:r>
            <a:r>
              <a:rPr lang="cs-CZ" sz="2000" dirty="0">
                <a:solidFill>
                  <a:srgbClr val="002060"/>
                </a:solidFill>
              </a:rPr>
              <a:t>bezpečností  ve vztahu k ATM.</a:t>
            </a:r>
          </a:p>
          <a:p>
            <a:pPr algn="just" fontAlgn="auto">
              <a:spcBef>
                <a:spcPts val="600"/>
              </a:spcBef>
              <a:spcAft>
                <a:spcPts val="0"/>
              </a:spcAft>
              <a:defRPr/>
            </a:pPr>
            <a:r>
              <a:rPr lang="cs-CZ" sz="2000" dirty="0" smtClean="0">
                <a:solidFill>
                  <a:srgbClr val="002060"/>
                </a:solidFill>
                <a:latin typeface="Arial" panose="020B0604020202020204" pitchFamily="34" charset="0"/>
                <a:cs typeface="Arial" panose="020B0604020202020204" pitchFamily="34" charset="0"/>
              </a:rPr>
              <a:t>V roce 2016 bylo hlášeno celkem 70 událostí, které zahrnují </a:t>
            </a:r>
            <a:r>
              <a:rPr lang="cs-CZ" sz="2000" dirty="0">
                <a:solidFill>
                  <a:srgbClr val="002060"/>
                </a:solidFill>
                <a:latin typeface="Arial" panose="020B0604020202020204" pitchFamily="34" charset="0"/>
                <a:cs typeface="Arial" panose="020B0604020202020204" pitchFamily="34" charset="0"/>
              </a:rPr>
              <a:t>zejména </a:t>
            </a:r>
            <a:r>
              <a:rPr lang="cs-CZ" sz="2000" dirty="0" smtClean="0">
                <a:solidFill>
                  <a:srgbClr val="002060"/>
                </a:solidFill>
                <a:latin typeface="Arial" panose="020B0604020202020204" pitchFamily="34" charset="0"/>
                <a:cs typeface="Arial" panose="020B0604020202020204" pitchFamily="34" charset="0"/>
              </a:rPr>
              <a:t>narušení prostoru </a:t>
            </a:r>
            <a:r>
              <a:rPr lang="cs-CZ" sz="2000" dirty="0">
                <a:solidFill>
                  <a:srgbClr val="002060"/>
                </a:solidFill>
                <a:latin typeface="Arial" panose="020B0604020202020204" pitchFamily="34" charset="0"/>
                <a:cs typeface="Arial" panose="020B0604020202020204" pitchFamily="34" charset="0"/>
              </a:rPr>
              <a:t>CTR/TMA</a:t>
            </a:r>
            <a:r>
              <a:rPr lang="cs-CZ" sz="2000" dirty="0" smtClean="0">
                <a:solidFill>
                  <a:srgbClr val="002060"/>
                </a:solidFill>
                <a:latin typeface="Arial" panose="020B0604020202020204" pitchFamily="34" charset="0"/>
                <a:cs typeface="Arial" panose="020B0604020202020204" pitchFamily="34" charset="0"/>
              </a:rPr>
              <a:t>, MCTR, MTMA a TRA.</a:t>
            </a:r>
            <a:endParaRPr lang="cs-CZ" sz="2000" dirty="0">
              <a:solidFill>
                <a:srgbClr val="002060"/>
              </a:solidFill>
              <a:latin typeface="Arial" panose="020B0604020202020204" pitchFamily="34" charset="0"/>
              <a:cs typeface="Arial" panose="020B0604020202020204" pitchFamily="34" charset="0"/>
            </a:endParaRPr>
          </a:p>
          <a:p>
            <a:pPr algn="just" fontAlgn="auto">
              <a:spcBef>
                <a:spcPts val="0"/>
              </a:spcBef>
              <a:spcAft>
                <a:spcPts val="0"/>
              </a:spcAft>
              <a:defRPr/>
            </a:pPr>
            <a:endParaRPr lang="cs-CZ" sz="2000" dirty="0" smtClean="0">
              <a:solidFill>
                <a:srgbClr val="002060"/>
              </a:solidFill>
              <a:latin typeface="Arial" panose="020B0604020202020204" pitchFamily="34" charset="0"/>
              <a:cs typeface="Arial" panose="020B0604020202020204" pitchFamily="34" charset="0"/>
            </a:endParaRPr>
          </a:p>
          <a:p>
            <a:pPr algn="just" fontAlgn="auto">
              <a:spcBef>
                <a:spcPts val="0"/>
              </a:spcBef>
              <a:spcAft>
                <a:spcPts val="0"/>
              </a:spcAft>
              <a:defRPr/>
            </a:pPr>
            <a:r>
              <a:rPr lang="cs-CZ" sz="2000" dirty="0" smtClean="0">
                <a:solidFill>
                  <a:srgbClr val="002060"/>
                </a:solidFill>
                <a:latin typeface="Arial" panose="020B0604020202020204" pitchFamily="34" charset="0"/>
                <a:cs typeface="Arial" panose="020B0604020202020204" pitchFamily="34" charset="0"/>
              </a:rPr>
              <a:t>Z analýzy událostí dále vyplývá, že:</a:t>
            </a:r>
          </a:p>
          <a:p>
            <a:pPr marL="1257300" lvl="2" indent="-342900" algn="just">
              <a:lnSpc>
                <a:spcPct val="110000"/>
              </a:lnSpc>
              <a:spcBef>
                <a:spcPts val="600"/>
              </a:spcBef>
              <a:buFont typeface="Wingdings" pitchFamily="2" charset="2"/>
              <a:buChar char="Q"/>
              <a:defRPr/>
            </a:pPr>
            <a:r>
              <a:rPr lang="cs-CZ" sz="2000" smtClean="0">
                <a:solidFill>
                  <a:srgbClr val="002060"/>
                </a:solidFill>
                <a:latin typeface="Arial" panose="020B0604020202020204" pitchFamily="34" charset="0"/>
                <a:cs typeface="Arial" panose="020B0604020202020204" pitchFamily="34" charset="0"/>
              </a:rPr>
              <a:t>55 </a:t>
            </a:r>
            <a:r>
              <a:rPr lang="cs-CZ" sz="2000" dirty="0" smtClean="0">
                <a:solidFill>
                  <a:srgbClr val="002060"/>
                </a:solidFill>
                <a:latin typeface="Arial" panose="020B0604020202020204" pitchFamily="34" charset="0"/>
                <a:cs typeface="Arial" panose="020B0604020202020204" pitchFamily="34" charset="0"/>
              </a:rPr>
              <a:t>událostí bylo hodnoceno </a:t>
            </a:r>
            <a:r>
              <a:rPr lang="cs-CZ" sz="2000" dirty="0">
                <a:solidFill>
                  <a:srgbClr val="002060"/>
                </a:solidFill>
                <a:latin typeface="Arial" panose="020B0604020202020204" pitchFamily="34" charset="0"/>
                <a:cs typeface="Arial" panose="020B0604020202020204" pitchFamily="34" charset="0"/>
              </a:rPr>
              <a:t>jako </a:t>
            </a:r>
            <a:r>
              <a:rPr lang="cs-CZ" sz="2000" dirty="0" smtClean="0">
                <a:solidFill>
                  <a:srgbClr val="002060"/>
                </a:solidFill>
                <a:latin typeface="Arial" panose="020B0604020202020204" pitchFamily="34" charset="0"/>
                <a:cs typeface="Arial" panose="020B0604020202020204" pitchFamily="34" charset="0"/>
              </a:rPr>
              <a:t>„Significant Incident“,</a:t>
            </a:r>
          </a:p>
          <a:p>
            <a:pPr marL="1257300" lvl="2" indent="-342900" algn="just">
              <a:lnSpc>
                <a:spcPct val="110000"/>
              </a:lnSpc>
              <a:spcBef>
                <a:spcPts val="600"/>
              </a:spcBef>
              <a:buFont typeface="Wingdings" pitchFamily="2" charset="2"/>
              <a:buChar char="Q"/>
              <a:defRPr/>
            </a:pPr>
            <a:r>
              <a:rPr lang="cs-CZ" sz="2000" dirty="0" smtClean="0">
                <a:solidFill>
                  <a:srgbClr val="002060"/>
                </a:solidFill>
                <a:latin typeface="Arial" panose="020B0604020202020204" pitchFamily="34" charset="0"/>
                <a:cs typeface="Arial" panose="020B0604020202020204" pitchFamily="34" charset="0"/>
              </a:rPr>
              <a:t>56 událostí vzniklo v provozu letadel </a:t>
            </a:r>
            <a:r>
              <a:rPr lang="cs-CZ" sz="2000" dirty="0">
                <a:solidFill>
                  <a:srgbClr val="002060"/>
                </a:solidFill>
                <a:latin typeface="Arial" panose="020B0604020202020204" pitchFamily="34" charset="0"/>
                <a:cs typeface="Arial" panose="020B0604020202020204" pitchFamily="34" charset="0"/>
              </a:rPr>
              <a:t>všeobecného </a:t>
            </a:r>
            <a:r>
              <a:rPr lang="cs-CZ" sz="2000" dirty="0" smtClean="0">
                <a:solidFill>
                  <a:srgbClr val="002060"/>
                </a:solidFill>
                <a:latin typeface="Arial" panose="020B0604020202020204" pitchFamily="34" charset="0"/>
                <a:cs typeface="Arial" panose="020B0604020202020204" pitchFamily="34" charset="0"/>
              </a:rPr>
              <a:t>letectví </a:t>
            </a:r>
            <a:r>
              <a:rPr lang="cs-CZ" sz="2000" dirty="0">
                <a:solidFill>
                  <a:srgbClr val="002060"/>
                </a:solidFill>
                <a:latin typeface="Arial" panose="020B0604020202020204" pitchFamily="34" charset="0"/>
                <a:cs typeface="Arial" panose="020B0604020202020204" pitchFamily="34" charset="0"/>
              </a:rPr>
              <a:t>s </a:t>
            </a:r>
            <a:r>
              <a:rPr lang="cs-CZ" sz="2000" dirty="0" smtClean="0">
                <a:solidFill>
                  <a:srgbClr val="002060"/>
                </a:solidFill>
                <a:latin typeface="Arial" panose="020B0604020202020204" pitchFamily="34" charset="0"/>
                <a:cs typeface="Arial" panose="020B0604020202020204" pitchFamily="34" charset="0"/>
              </a:rPr>
              <a:t>MTOM </a:t>
            </a:r>
            <a:r>
              <a:rPr lang="cs-CZ" sz="2000" dirty="0">
                <a:solidFill>
                  <a:srgbClr val="002060"/>
                </a:solidFill>
                <a:latin typeface="Arial" panose="020B0604020202020204" pitchFamily="34" charset="0"/>
                <a:cs typeface="Arial" panose="020B0604020202020204" pitchFamily="34" charset="0"/>
              </a:rPr>
              <a:t>do 2250 </a:t>
            </a:r>
            <a:r>
              <a:rPr lang="cs-CZ" sz="2000" dirty="0" smtClean="0">
                <a:solidFill>
                  <a:srgbClr val="002060"/>
                </a:solidFill>
                <a:latin typeface="Arial" panose="020B0604020202020204" pitchFamily="34" charset="0"/>
                <a:cs typeface="Arial" panose="020B0604020202020204" pitchFamily="34" charset="0"/>
              </a:rPr>
              <a:t>kg. </a:t>
            </a:r>
            <a:endParaRPr lang="cs-CZ" sz="2000" dirty="0">
              <a:solidFill>
                <a:srgbClr val="002060"/>
              </a:solidFill>
              <a:latin typeface="Arial" panose="020B0604020202020204" pitchFamily="34" charset="0"/>
              <a:cs typeface="Arial" panose="020B0604020202020204" pitchFamily="34" charset="0"/>
            </a:endParaRPr>
          </a:p>
          <a:p>
            <a:pPr marL="1257300" lvl="2" indent="-342900" algn="just">
              <a:lnSpc>
                <a:spcPct val="110000"/>
              </a:lnSpc>
              <a:spcBef>
                <a:spcPts val="600"/>
              </a:spcBef>
              <a:buFont typeface="Wingdings" pitchFamily="2" charset="2"/>
              <a:buChar char="Q"/>
              <a:defRPr/>
            </a:pPr>
            <a:endParaRPr lang="cs-CZ" sz="2000" dirty="0" smtClean="0">
              <a:solidFill>
                <a:srgbClr val="002060"/>
              </a:solidFill>
            </a:endParaRPr>
          </a:p>
        </p:txBody>
      </p:sp>
      <p:sp>
        <p:nvSpPr>
          <p:cNvPr id="7" name="Zástupný symbol pro datum 6"/>
          <p:cNvSpPr>
            <a:spLocks noGrp="1"/>
          </p:cNvSpPr>
          <p:nvPr>
            <p:ph type="dt" sz="quarter" idx="10"/>
          </p:nvPr>
        </p:nvSpPr>
        <p:spPr/>
        <p:txBody>
          <a:bodyPr/>
          <a:lstStyle/>
          <a:p>
            <a:pPr>
              <a:defRPr/>
            </a:pPr>
            <a:r>
              <a:rPr lang="cs-CZ" smtClean="0"/>
              <a:t>11.2. 2017</a:t>
            </a:r>
            <a:endParaRPr lang="cs-CZ" dirty="0"/>
          </a:p>
        </p:txBody>
      </p:sp>
      <p:sp>
        <p:nvSpPr>
          <p:cNvPr id="9" name="Zástupný symbol pro zápatí 8"/>
          <p:cNvSpPr>
            <a:spLocks noGrp="1"/>
          </p:cNvSpPr>
          <p:nvPr>
            <p:ph type="ftr" sz="quarter" idx="11"/>
          </p:nvPr>
        </p:nvSpPr>
        <p:spPr/>
        <p:txBody>
          <a:bodyPr/>
          <a:lstStyle/>
          <a:p>
            <a:pPr>
              <a:defRPr/>
            </a:pPr>
            <a:r>
              <a:rPr lang="pl-PL" smtClean="0"/>
              <a:t>Rozbor  leteckých nehod</a:t>
            </a:r>
            <a:endParaRPr lang="cs-CZ" dirty="0"/>
          </a:p>
        </p:txBody>
      </p:sp>
      <p:sp>
        <p:nvSpPr>
          <p:cNvPr id="118789" name="Zástupný symbol pro číslo snímku 7"/>
          <p:cNvSpPr>
            <a:spLocks noGrp="1"/>
          </p:cNvSpPr>
          <p:nvPr>
            <p:ph type="sldNum" sz="quarter" idx="12"/>
          </p:nvPr>
        </p:nvSpPr>
        <p:spPr bwMode="auto">
          <a:noFill/>
          <a:ln>
            <a:miter lim="800000"/>
            <a:headEnd/>
            <a:tailEnd/>
          </a:ln>
        </p:spPr>
        <p:txBody>
          <a:bodyPr/>
          <a:lstStyle/>
          <a:p>
            <a:fld id="{1C3043C8-69A3-45F5-A984-2D3942EA8BDB}" type="slidenum">
              <a:rPr lang="cs-CZ" smtClean="0">
                <a:cs typeface="Arial" charset="0"/>
              </a:rPr>
              <a:pPr/>
              <a:t>29</a:t>
            </a:fld>
            <a:endParaRPr lang="cs-CZ" smtClean="0">
              <a:cs typeface="Arial" charset="0"/>
            </a:endParaRPr>
          </a:p>
        </p:txBody>
      </p:sp>
      <p:pic>
        <p:nvPicPr>
          <p:cNvPr id="118842" name="Picture 54" descr="Airspace Infringement.gif">
            <a:hlinkClick r:id="rId4"/>
          </p:cNvPr>
          <p:cNvPicPr>
            <a:picLocks noChangeAspect="1" noChangeArrowheads="1"/>
          </p:cNvPicPr>
          <p:nvPr/>
        </p:nvPicPr>
        <p:blipFill>
          <a:blip r:embed="rId5" cstate="print"/>
          <a:srcRect/>
          <a:stretch>
            <a:fillRect/>
          </a:stretch>
        </p:blipFill>
        <p:spPr bwMode="auto">
          <a:xfrm>
            <a:off x="258763" y="476250"/>
            <a:ext cx="1295400" cy="1296988"/>
          </a:xfrm>
          <a:prstGeom prst="rect">
            <a:avLst/>
          </a:prstGeom>
          <a:noFill/>
          <a:ln w="9525">
            <a:noFill/>
            <a:miter lim="800000"/>
            <a:headEnd/>
            <a:tailEnd/>
          </a:ln>
        </p:spPr>
      </p:pic>
    </p:spTree>
    <p:extLst>
      <p:ext uri="{BB962C8B-B14F-4D97-AF65-F5344CB8AC3E}">
        <p14:creationId xmlns:p14="http://schemas.microsoft.com/office/powerpoint/2010/main" val="20590436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datum 7"/>
          <p:cNvSpPr>
            <a:spLocks noGrp="1"/>
          </p:cNvSpPr>
          <p:nvPr>
            <p:ph type="dt" sz="half" idx="10"/>
          </p:nvPr>
        </p:nvSpPr>
        <p:spPr/>
        <p:txBody>
          <a:bodyPr/>
          <a:lstStyle/>
          <a:p>
            <a:r>
              <a:rPr lang="cs-CZ" smtClean="0"/>
              <a:t>11.2. 2017</a:t>
            </a:r>
            <a:endParaRPr lang="cs-CZ" dirty="0"/>
          </a:p>
        </p:txBody>
      </p:sp>
      <p:sp>
        <p:nvSpPr>
          <p:cNvPr id="10" name="Zástupný symbol pro zápatí 9"/>
          <p:cNvSpPr>
            <a:spLocks noGrp="1"/>
          </p:cNvSpPr>
          <p:nvPr>
            <p:ph type="ftr" sz="quarter" idx="11"/>
          </p:nvPr>
        </p:nvSpPr>
        <p:spPr/>
        <p:txBody>
          <a:bodyPr/>
          <a:lstStyle/>
          <a:p>
            <a:r>
              <a:rPr lang="pl-PL" smtClean="0"/>
              <a:t>Rozbor  leteckých nehod</a:t>
            </a:r>
            <a:endParaRPr lang="cs-CZ" dirty="0"/>
          </a:p>
        </p:txBody>
      </p:sp>
      <p:sp>
        <p:nvSpPr>
          <p:cNvPr id="9" name="Zástupný symbol pro číslo snímku 8"/>
          <p:cNvSpPr>
            <a:spLocks noGrp="1"/>
          </p:cNvSpPr>
          <p:nvPr>
            <p:ph type="sldNum" sz="quarter" idx="12"/>
          </p:nvPr>
        </p:nvSpPr>
        <p:spPr/>
        <p:txBody>
          <a:bodyPr/>
          <a:lstStyle/>
          <a:p>
            <a:fld id="{20264769-77EF-4CD0-90DE-F7D7F2D423C4}" type="slidenum">
              <a:rPr lang="cs-CZ" smtClean="0"/>
              <a:pPr/>
              <a:t>3</a:t>
            </a:fld>
            <a:endParaRPr lang="cs-CZ" dirty="0"/>
          </a:p>
        </p:txBody>
      </p:sp>
      <p:sp>
        <p:nvSpPr>
          <p:cNvPr id="7" name="Zástupný symbol pro obsah 2"/>
          <p:cNvSpPr txBox="1">
            <a:spLocks/>
          </p:cNvSpPr>
          <p:nvPr/>
        </p:nvSpPr>
        <p:spPr>
          <a:xfrm>
            <a:off x="611560" y="5661248"/>
            <a:ext cx="8136904" cy="792088"/>
          </a:xfrm>
          <a:prstGeom prst="rect">
            <a:avLst/>
          </a:prstGeom>
        </p:spPr>
        <p:txBody>
          <a:bodyPr>
            <a:normAutofit/>
          </a:bodyPr>
          <a:lstStyle/>
          <a:p>
            <a:pPr lvl="0">
              <a:lnSpc>
                <a:spcPct val="120000"/>
              </a:lnSpc>
              <a:spcBef>
                <a:spcPts val="600"/>
              </a:spcBef>
            </a:pPr>
            <a:r>
              <a:rPr kumimoji="0" lang="cs-CZ" sz="1300" b="1" i="0" u="none" strike="noStrike" kern="1200" cap="none" spc="0" normalizeH="0" baseline="0" noProof="0" dirty="0" smtClean="0">
                <a:ln>
                  <a:noFill/>
                </a:ln>
                <a:solidFill>
                  <a:srgbClr val="002060"/>
                </a:solidFill>
                <a:effectLst/>
                <a:uLnTx/>
                <a:uFillTx/>
                <a:latin typeface="Arial" pitchFamily="34" charset="0"/>
                <a:cs typeface="Arial" pitchFamily="34" charset="0"/>
              </a:rPr>
              <a:t>Přehled</a:t>
            </a:r>
            <a:r>
              <a:rPr lang="cs-CZ" sz="1300" b="1" dirty="0" smtClean="0">
                <a:solidFill>
                  <a:srgbClr val="002060"/>
                </a:solidFill>
                <a:latin typeface="Arial" pitchFamily="34" charset="0"/>
                <a:cs typeface="Arial" pitchFamily="34" charset="0"/>
              </a:rPr>
              <a:t> o pohybech nezahrnuje provoz letadel pro účely sportovního a rekreačního létání s MTOM do 2250 kg, které konaly neřízené lety. </a:t>
            </a:r>
            <a:endParaRPr kumimoji="0" lang="cs-CZ" sz="1300" b="1" i="0" u="none" strike="noStrike" kern="1200" cap="none" spc="0" normalizeH="0" baseline="0" noProof="0" dirty="0" smtClean="0">
              <a:ln>
                <a:noFill/>
              </a:ln>
              <a:solidFill>
                <a:srgbClr val="002060"/>
              </a:solidFill>
              <a:effectLst/>
              <a:uLnTx/>
              <a:uFillTx/>
              <a:latin typeface="Arial" pitchFamily="34" charset="0"/>
              <a:cs typeface="Arial" pitchFamily="34" charset="0"/>
            </a:endParaRPr>
          </a:p>
          <a:p>
            <a:pPr lvl="0">
              <a:spcBef>
                <a:spcPct val="20000"/>
              </a:spcBef>
            </a:pPr>
            <a:endParaRPr kumimoji="0" lang="cs-CZ" sz="2000" b="1" i="0" u="none" strike="noStrike" kern="1200" cap="none" spc="0" normalizeH="0" baseline="0" noProof="0" dirty="0" smtClean="0">
              <a:ln>
                <a:noFill/>
              </a:ln>
              <a:solidFill>
                <a:srgbClr val="002060"/>
              </a:solidFill>
              <a:effectLst/>
              <a:uLnTx/>
              <a:uFillTx/>
              <a:latin typeface="Arial" pitchFamily="34" charset="0"/>
              <a:cs typeface="Arial" pitchFamily="34" charset="0"/>
            </a:endParaRPr>
          </a:p>
          <a:p>
            <a:pPr marL="0" marR="0" lvl="0" indent="0"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cs-CZ" sz="3200" b="0" i="0" u="none" strike="noStrike" kern="1200" cap="none" spc="0" normalizeH="0" baseline="0" noProof="0" dirty="0" smtClean="0">
              <a:ln>
                <a:noFill/>
              </a:ln>
              <a:solidFill>
                <a:srgbClr val="002060"/>
              </a:solidFill>
              <a:effectLst/>
              <a:uLnTx/>
              <a:uFillTx/>
              <a:latin typeface="Arial" pitchFamily="34" charset="0"/>
              <a:cs typeface="Arial" pitchFamily="34" charset="0"/>
            </a:endParaRPr>
          </a:p>
        </p:txBody>
      </p:sp>
      <p:sp>
        <p:nvSpPr>
          <p:cNvPr id="2" name="Obdélník 1"/>
          <p:cNvSpPr/>
          <p:nvPr/>
        </p:nvSpPr>
        <p:spPr>
          <a:xfrm>
            <a:off x="436755" y="404664"/>
            <a:ext cx="8250045" cy="1015663"/>
          </a:xfrm>
          <a:prstGeom prst="rect">
            <a:avLst/>
          </a:prstGeom>
        </p:spPr>
        <p:txBody>
          <a:bodyPr wrap="square">
            <a:spAutoFit/>
          </a:bodyPr>
          <a:lstStyle/>
          <a:p>
            <a:pPr algn="ctr"/>
            <a:r>
              <a:rPr lang="cs-CZ" sz="2000" b="1" dirty="0" smtClean="0">
                <a:solidFill>
                  <a:srgbClr val="002060"/>
                </a:solidFill>
                <a:latin typeface="Arial" panose="020B0604020202020204" pitchFamily="34" charset="0"/>
                <a:cs typeface="Arial" panose="020B0604020202020204" pitchFamily="34" charset="0"/>
              </a:rPr>
              <a:t>Přehled počtu </a:t>
            </a:r>
            <a:r>
              <a:rPr lang="cs-CZ" sz="2000" b="1" dirty="0">
                <a:solidFill>
                  <a:srgbClr val="002060"/>
                </a:solidFill>
                <a:latin typeface="Arial" panose="020B0604020202020204" pitchFamily="34" charset="0"/>
                <a:cs typeface="Arial" panose="020B0604020202020204" pitchFamily="34" charset="0"/>
              </a:rPr>
              <a:t>leteckých nehod na území ČR v rámci </a:t>
            </a:r>
            <a:r>
              <a:rPr lang="cs-CZ" sz="2000" b="1" dirty="0" smtClean="0">
                <a:solidFill>
                  <a:srgbClr val="002060"/>
                </a:solidFill>
                <a:latin typeface="Arial" panose="020B0604020202020204" pitchFamily="34" charset="0"/>
                <a:cs typeface="Arial" panose="020B0604020202020204" pitchFamily="34" charset="0"/>
              </a:rPr>
              <a:t>provozu </a:t>
            </a:r>
            <a:r>
              <a:rPr lang="cs-CZ" sz="2000" b="1" dirty="0">
                <a:solidFill>
                  <a:srgbClr val="002060"/>
                </a:solidFill>
                <a:latin typeface="Arial" panose="020B0604020202020204" pitchFamily="34" charset="0"/>
                <a:cs typeface="Arial" panose="020B0604020202020204" pitchFamily="34" charset="0"/>
              </a:rPr>
              <a:t>letadel s maximální vzletovou hmotností nad 2250 kg </a:t>
            </a:r>
            <a:endParaRPr lang="cs-CZ" sz="2000" b="1" dirty="0" smtClean="0">
              <a:solidFill>
                <a:srgbClr val="002060"/>
              </a:solidFill>
              <a:latin typeface="Arial" panose="020B0604020202020204" pitchFamily="34" charset="0"/>
              <a:cs typeface="Arial" panose="020B0604020202020204" pitchFamily="34" charset="0"/>
            </a:endParaRPr>
          </a:p>
          <a:p>
            <a:pPr algn="ctr"/>
            <a:r>
              <a:rPr lang="cs-CZ" sz="2000" b="1" dirty="0" smtClean="0">
                <a:solidFill>
                  <a:srgbClr val="002060"/>
                </a:solidFill>
              </a:rPr>
              <a:t>Vývoj počtu pohybů ve FIR Praha</a:t>
            </a:r>
            <a:endParaRPr lang="cs-CZ" sz="2000" b="1" dirty="0">
              <a:solidFill>
                <a:srgbClr val="002060"/>
              </a:solidFill>
            </a:endParaRPr>
          </a:p>
        </p:txBody>
      </p:sp>
      <p:graphicFrame>
        <p:nvGraphicFramePr>
          <p:cNvPr id="11" name="Graf 10"/>
          <p:cNvGraphicFramePr>
            <a:graphicFrameLocks/>
          </p:cNvGraphicFramePr>
          <p:nvPr>
            <p:extLst/>
          </p:nvPr>
        </p:nvGraphicFramePr>
        <p:xfrm>
          <a:off x="753944" y="1728103"/>
          <a:ext cx="8143734" cy="3744009"/>
        </p:xfrm>
        <a:graphic>
          <a:graphicData uri="http://schemas.openxmlformats.org/drawingml/2006/chart">
            <c:chart xmlns:c="http://schemas.openxmlformats.org/drawingml/2006/chart" xmlns:r="http://schemas.openxmlformats.org/officeDocument/2006/relationships" r:id="rId2"/>
          </a:graphicData>
        </a:graphic>
      </p:graphicFrame>
      <p:sp>
        <p:nvSpPr>
          <p:cNvPr id="3" name="Obdélník 2"/>
          <p:cNvSpPr/>
          <p:nvPr/>
        </p:nvSpPr>
        <p:spPr>
          <a:xfrm>
            <a:off x="6553200" y="1728103"/>
            <a:ext cx="731290" cy="523220"/>
          </a:xfrm>
          <a:prstGeom prst="rect">
            <a:avLst/>
          </a:prstGeom>
        </p:spPr>
        <p:txBody>
          <a:bodyPr wrap="none">
            <a:spAutoFit/>
          </a:bodyPr>
          <a:lstStyle/>
          <a:p>
            <a:r>
              <a:rPr lang="cs-CZ" sz="1400" dirty="0" smtClean="0">
                <a:solidFill>
                  <a:srgbClr val="002060"/>
                </a:solidFill>
              </a:rPr>
              <a:t>Počet</a:t>
            </a:r>
          </a:p>
          <a:p>
            <a:r>
              <a:rPr lang="cs-CZ" sz="1400" dirty="0" smtClean="0">
                <a:solidFill>
                  <a:srgbClr val="002060"/>
                </a:solidFill>
              </a:rPr>
              <a:t>nehod </a:t>
            </a:r>
            <a:endParaRPr lang="cs-CZ" sz="1400" dirty="0"/>
          </a:p>
        </p:txBody>
      </p:sp>
      <p:sp>
        <p:nvSpPr>
          <p:cNvPr id="4" name="Obdélník 3"/>
          <p:cNvSpPr/>
          <p:nvPr/>
        </p:nvSpPr>
        <p:spPr>
          <a:xfrm>
            <a:off x="225877" y="1728103"/>
            <a:ext cx="771365" cy="523220"/>
          </a:xfrm>
          <a:prstGeom prst="rect">
            <a:avLst/>
          </a:prstGeom>
        </p:spPr>
        <p:txBody>
          <a:bodyPr wrap="none">
            <a:spAutoFit/>
          </a:bodyPr>
          <a:lstStyle/>
          <a:p>
            <a:r>
              <a:rPr lang="cs-CZ" sz="1400" dirty="0" smtClean="0">
                <a:solidFill>
                  <a:srgbClr val="002060"/>
                </a:solidFill>
              </a:rPr>
              <a:t>Počet</a:t>
            </a:r>
          </a:p>
          <a:p>
            <a:r>
              <a:rPr lang="cs-CZ" sz="1400" dirty="0" smtClean="0">
                <a:solidFill>
                  <a:srgbClr val="002060"/>
                </a:solidFill>
              </a:rPr>
              <a:t>pohybů</a:t>
            </a:r>
            <a:endParaRPr lang="cs-CZ" sz="1400" dirty="0"/>
          </a:p>
        </p:txBody>
      </p:sp>
    </p:spTree>
    <p:extLst>
      <p:ext uri="{BB962C8B-B14F-4D97-AF65-F5344CB8AC3E}">
        <p14:creationId xmlns:p14="http://schemas.microsoft.com/office/powerpoint/2010/main" val="21260367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p:txBody>
          <a:bodyPr/>
          <a:lstStyle/>
          <a:p>
            <a:r>
              <a:rPr lang="cs-CZ" sz="2200" b="1" dirty="0">
                <a:solidFill>
                  <a:srgbClr val="002060"/>
                </a:solidFill>
                <a:latin typeface="Arial" panose="020B0604020202020204" pitchFamily="34" charset="0"/>
                <a:cs typeface="Arial" panose="020B0604020202020204" pitchFamily="34" charset="0"/>
              </a:rPr>
              <a:t>Hlavní údaje týkající se </a:t>
            </a:r>
            <a:r>
              <a:rPr lang="cs-CZ" sz="2200" b="1" dirty="0" smtClean="0">
                <a:solidFill>
                  <a:srgbClr val="002060"/>
                </a:solidFill>
                <a:latin typeface="Arial" panose="020B0604020202020204" pitchFamily="34" charset="0"/>
                <a:cs typeface="Arial" panose="020B0604020202020204" pitchFamily="34" charset="0"/>
              </a:rPr>
              <a:t>událostí souvisejících s bezpečností v parašutistickém provozu</a:t>
            </a:r>
            <a:endParaRPr lang="cs-CZ" sz="2200" b="1" dirty="0">
              <a:latin typeface="Arial" panose="020B0604020202020204" pitchFamily="34" charset="0"/>
              <a:cs typeface="Arial" panose="020B0604020202020204" pitchFamily="34" charset="0"/>
            </a:endParaRPr>
          </a:p>
        </p:txBody>
      </p:sp>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8420"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2C9D7868-900E-42DD-B583-9E7DF6F91158}" type="slidenum">
              <a:rPr lang="cs-CZ" sz="1200" smtClean="0">
                <a:solidFill>
                  <a:srgbClr val="898989"/>
                </a:solidFill>
              </a:rPr>
              <a:pPr>
                <a:spcBef>
                  <a:spcPct val="0"/>
                </a:spcBef>
                <a:buFontTx/>
                <a:buNone/>
              </a:pPr>
              <a:t>30</a:t>
            </a:fld>
            <a:endParaRPr lang="cs-CZ" sz="1200" dirty="0" smtClean="0">
              <a:solidFill>
                <a:srgbClr val="898989"/>
              </a:solidFill>
            </a:endParaRPr>
          </a:p>
        </p:txBody>
      </p:sp>
      <p:sp>
        <p:nvSpPr>
          <p:cNvPr id="4" name="Obdélník 3"/>
          <p:cNvSpPr/>
          <p:nvPr/>
        </p:nvSpPr>
        <p:spPr>
          <a:xfrm>
            <a:off x="457200" y="1411288"/>
            <a:ext cx="8229600" cy="1908215"/>
          </a:xfrm>
          <a:prstGeom prst="rect">
            <a:avLst/>
          </a:prstGeom>
        </p:spPr>
        <p:txBody>
          <a:bodyPr wrap="square">
            <a:spAutoFit/>
          </a:bodyPr>
          <a:lstStyle/>
          <a:p>
            <a:pPr algn="just">
              <a:spcBef>
                <a:spcPct val="20000"/>
              </a:spcBef>
              <a:spcAft>
                <a:spcPts val="600"/>
              </a:spcAft>
              <a:defRPr/>
            </a:pPr>
            <a:r>
              <a:rPr lang="cs-CZ" sz="2000" dirty="0" smtClean="0">
                <a:solidFill>
                  <a:srgbClr val="002060"/>
                </a:solidFill>
              </a:rPr>
              <a:t>V </a:t>
            </a:r>
            <a:r>
              <a:rPr lang="cs-CZ" sz="2000" dirty="0">
                <a:solidFill>
                  <a:srgbClr val="002060"/>
                </a:solidFill>
              </a:rPr>
              <a:t>roce </a:t>
            </a:r>
            <a:r>
              <a:rPr lang="cs-CZ" sz="2000" dirty="0" smtClean="0">
                <a:solidFill>
                  <a:srgbClr val="002060"/>
                </a:solidFill>
              </a:rPr>
              <a:t>2016 bylo ÚZPLN </a:t>
            </a:r>
            <a:r>
              <a:rPr lang="cs-CZ" sz="2000" dirty="0">
                <a:solidFill>
                  <a:srgbClr val="002060"/>
                </a:solidFill>
              </a:rPr>
              <a:t>oznámeno celkem </a:t>
            </a:r>
            <a:r>
              <a:rPr lang="cs-CZ" sz="2000" dirty="0" smtClean="0">
                <a:solidFill>
                  <a:srgbClr val="002060"/>
                </a:solidFill>
              </a:rPr>
              <a:t>143 událostí </a:t>
            </a:r>
            <a:br>
              <a:rPr lang="cs-CZ" sz="2000" dirty="0" smtClean="0">
                <a:solidFill>
                  <a:srgbClr val="002060"/>
                </a:solidFill>
              </a:rPr>
            </a:br>
            <a:r>
              <a:rPr lang="cs-CZ" sz="2000" dirty="0" smtClean="0">
                <a:solidFill>
                  <a:srgbClr val="002060"/>
                </a:solidFill>
              </a:rPr>
              <a:t>v parašutistickém provozu. </a:t>
            </a:r>
            <a:endParaRPr lang="cs-CZ" sz="2000" dirty="0">
              <a:solidFill>
                <a:srgbClr val="002060"/>
              </a:solidFill>
            </a:endParaRPr>
          </a:p>
          <a:p>
            <a:pPr algn="just">
              <a:spcBef>
                <a:spcPct val="20000"/>
              </a:spcBef>
              <a:spcAft>
                <a:spcPts val="600"/>
              </a:spcAft>
              <a:defRPr/>
            </a:pPr>
            <a:r>
              <a:rPr lang="cs-CZ" sz="2000" dirty="0" smtClean="0">
                <a:solidFill>
                  <a:srgbClr val="002060"/>
                </a:solidFill>
              </a:rPr>
              <a:t>Převážně </a:t>
            </a:r>
            <a:r>
              <a:rPr lang="cs-CZ" sz="2000" dirty="0">
                <a:solidFill>
                  <a:srgbClr val="002060"/>
                </a:solidFill>
              </a:rPr>
              <a:t>se týkají nesprávné činnosti nebo závady padákové </a:t>
            </a:r>
            <a:r>
              <a:rPr lang="cs-CZ" sz="2000" dirty="0" smtClean="0">
                <a:solidFill>
                  <a:srgbClr val="002060"/>
                </a:solidFill>
              </a:rPr>
              <a:t>techniky  </a:t>
            </a:r>
            <a:r>
              <a:rPr lang="cs-CZ" sz="2000" dirty="0">
                <a:solidFill>
                  <a:srgbClr val="002060"/>
                </a:solidFill>
              </a:rPr>
              <a:t>nebo </a:t>
            </a:r>
            <a:r>
              <a:rPr lang="cs-CZ" sz="2000" dirty="0" smtClean="0">
                <a:solidFill>
                  <a:srgbClr val="002060"/>
                </a:solidFill>
              </a:rPr>
              <a:t>nastaly </a:t>
            </a:r>
            <a:r>
              <a:rPr lang="cs-CZ" sz="2000" dirty="0">
                <a:solidFill>
                  <a:srgbClr val="002060"/>
                </a:solidFill>
              </a:rPr>
              <a:t>proto, že došlo k selhání lidského faktoru.</a:t>
            </a:r>
          </a:p>
          <a:p>
            <a:pPr algn="just">
              <a:spcBef>
                <a:spcPct val="20000"/>
              </a:spcBef>
              <a:spcAft>
                <a:spcPts val="600"/>
              </a:spcAft>
              <a:defRPr/>
            </a:pPr>
            <a:endParaRPr lang="cs-CZ" sz="2000" dirty="0">
              <a:solidFill>
                <a:srgbClr val="002060"/>
              </a:solidFill>
            </a:endParaRPr>
          </a:p>
        </p:txBody>
      </p:sp>
      <p:sp>
        <p:nvSpPr>
          <p:cNvPr id="8" name="Obdélník 7"/>
          <p:cNvSpPr/>
          <p:nvPr/>
        </p:nvSpPr>
        <p:spPr>
          <a:xfrm>
            <a:off x="457200" y="2904043"/>
            <a:ext cx="3754760" cy="2939266"/>
          </a:xfrm>
          <a:prstGeom prst="rect">
            <a:avLst/>
          </a:prstGeom>
        </p:spPr>
        <p:txBody>
          <a:bodyPr wrap="square">
            <a:spAutoFit/>
          </a:bodyPr>
          <a:lstStyle/>
          <a:p>
            <a:pPr algn="just">
              <a:spcBef>
                <a:spcPct val="20000"/>
              </a:spcBef>
              <a:spcAft>
                <a:spcPts val="600"/>
              </a:spcAft>
              <a:defRPr/>
            </a:pPr>
            <a:r>
              <a:rPr lang="cs-CZ" dirty="0">
                <a:solidFill>
                  <a:srgbClr val="002060"/>
                </a:solidFill>
              </a:rPr>
              <a:t>Z hlediska závažnosti bylo:</a:t>
            </a:r>
          </a:p>
          <a:p>
            <a:pPr marL="357188" indent="-357188">
              <a:buFont typeface="Wingdings" pitchFamily="2" charset="2"/>
              <a:buChar char="§"/>
              <a:defRPr/>
            </a:pPr>
            <a:r>
              <a:rPr lang="cs-CZ" dirty="0" smtClean="0">
                <a:solidFill>
                  <a:srgbClr val="002060"/>
                </a:solidFill>
              </a:rPr>
              <a:t>18 událostí </a:t>
            </a:r>
            <a:r>
              <a:rPr lang="cs-CZ" dirty="0">
                <a:solidFill>
                  <a:srgbClr val="002060"/>
                </a:solidFill>
              </a:rPr>
              <a:t>kvůli vážnému zranění hodnoceno jako parašutistické </a:t>
            </a:r>
            <a:r>
              <a:rPr lang="cs-CZ" dirty="0" smtClean="0">
                <a:solidFill>
                  <a:srgbClr val="002060"/>
                </a:solidFill>
              </a:rPr>
              <a:t>nehody.</a:t>
            </a:r>
            <a:endParaRPr lang="cs-CZ" dirty="0">
              <a:solidFill>
                <a:srgbClr val="002060"/>
              </a:solidFill>
            </a:endParaRPr>
          </a:p>
          <a:p>
            <a:pPr marL="357188" lvl="1" indent="-357188">
              <a:buFont typeface="Wingdings" pitchFamily="2" charset="2"/>
              <a:buChar char="§"/>
              <a:defRPr/>
            </a:pPr>
            <a:r>
              <a:rPr lang="cs-CZ" dirty="0" smtClean="0">
                <a:solidFill>
                  <a:srgbClr val="002060"/>
                </a:solidFill>
              </a:rPr>
              <a:t>3 parašutistické nehody měly smrtelné následky pro parašutistu.</a:t>
            </a:r>
          </a:p>
          <a:p>
            <a:pPr marL="0" lvl="1">
              <a:defRPr/>
            </a:pPr>
            <a:endParaRPr lang="cs-CZ" dirty="0">
              <a:solidFill>
                <a:srgbClr val="002060"/>
              </a:solidFill>
            </a:endParaRPr>
          </a:p>
          <a:p>
            <a:pPr marL="357188" indent="-357188">
              <a:buFont typeface="Wingdings" pitchFamily="2" charset="2"/>
              <a:buChar char="§"/>
              <a:defRPr/>
            </a:pPr>
            <a:r>
              <a:rPr lang="cs-CZ" dirty="0" smtClean="0">
                <a:solidFill>
                  <a:srgbClr val="002060"/>
                </a:solidFill>
              </a:rPr>
              <a:t>125  </a:t>
            </a:r>
            <a:r>
              <a:rPr lang="cs-CZ" dirty="0">
                <a:solidFill>
                  <a:srgbClr val="002060"/>
                </a:solidFill>
              </a:rPr>
              <a:t>událostí </a:t>
            </a:r>
            <a:r>
              <a:rPr lang="cs-CZ" dirty="0" smtClean="0">
                <a:solidFill>
                  <a:srgbClr val="002060"/>
                </a:solidFill>
              </a:rPr>
              <a:t>bylo hodnoceno jako </a:t>
            </a:r>
            <a:r>
              <a:rPr lang="cs-CZ" dirty="0">
                <a:solidFill>
                  <a:srgbClr val="002060"/>
                </a:solidFill>
              </a:rPr>
              <a:t>vážný incident.</a:t>
            </a:r>
          </a:p>
        </p:txBody>
      </p:sp>
      <p:pic>
        <p:nvPicPr>
          <p:cNvPr id="6" name="Obrázek 5"/>
          <p:cNvPicPr>
            <a:picLocks noChangeAspect="1"/>
          </p:cNvPicPr>
          <p:nvPr/>
        </p:nvPicPr>
        <p:blipFill>
          <a:blip r:embed="rId2" cstate="print"/>
          <a:stretch>
            <a:fillRect/>
          </a:stretch>
        </p:blipFill>
        <p:spPr>
          <a:xfrm>
            <a:off x="4126244" y="3041528"/>
            <a:ext cx="4646272" cy="2664296"/>
          </a:xfrm>
          <a:prstGeom prst="rect">
            <a:avLst/>
          </a:prstGeom>
        </p:spPr>
      </p:pic>
    </p:spTree>
    <p:extLst>
      <p:ext uri="{BB962C8B-B14F-4D97-AF65-F5344CB8AC3E}">
        <p14:creationId xmlns:p14="http://schemas.microsoft.com/office/powerpoint/2010/main" val="38009535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2276"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101D72-1884-4958-8C47-52383772F21D}" type="slidenum">
              <a:rPr lang="cs-CZ" sz="1200" smtClean="0">
                <a:solidFill>
                  <a:srgbClr val="898989"/>
                </a:solidFill>
              </a:rPr>
              <a:pPr>
                <a:spcBef>
                  <a:spcPct val="0"/>
                </a:spcBef>
                <a:buFontTx/>
                <a:buNone/>
              </a:pPr>
              <a:t>31</a:t>
            </a:fld>
            <a:endParaRPr lang="cs-CZ" sz="1200" smtClean="0">
              <a:solidFill>
                <a:srgbClr val="898989"/>
              </a:solidFill>
            </a:endParaRPr>
          </a:p>
        </p:txBody>
      </p:sp>
      <p:graphicFrame>
        <p:nvGraphicFramePr>
          <p:cNvPr id="7" name="Tabulka 6"/>
          <p:cNvGraphicFramePr>
            <a:graphicFrameLocks noGrp="1"/>
          </p:cNvGraphicFramePr>
          <p:nvPr>
            <p:extLst>
              <p:ext uri="{D42A27DB-BD31-4B8C-83A1-F6EECF244321}">
                <p14:modId xmlns:p14="http://schemas.microsoft.com/office/powerpoint/2010/main" val="1237770910"/>
              </p:ext>
            </p:extLst>
          </p:nvPr>
        </p:nvGraphicFramePr>
        <p:xfrm>
          <a:off x="621396" y="1628800"/>
          <a:ext cx="8065404" cy="4541599"/>
        </p:xfrm>
        <a:graphic>
          <a:graphicData uri="http://schemas.openxmlformats.org/drawingml/2006/table">
            <a:tbl>
              <a:tblPr firstRow="1" bandRow="1">
                <a:tableStyleId>{5C22544A-7EE6-4342-B048-85BDC9FD1C3A}</a:tableStyleId>
              </a:tblPr>
              <a:tblGrid>
                <a:gridCol w="855046"/>
                <a:gridCol w="1321658"/>
                <a:gridCol w="5888700"/>
              </a:tblGrid>
              <a:tr h="640135">
                <a:tc>
                  <a:txBody>
                    <a:bodyPr/>
                    <a:lstStyle/>
                    <a:p>
                      <a:r>
                        <a:rPr lang="cs-CZ" sz="1800" dirty="0" smtClean="0"/>
                        <a:t>Datum</a:t>
                      </a:r>
                      <a:endParaRPr lang="cs-CZ" sz="1800" dirty="0"/>
                    </a:p>
                  </a:txBody>
                  <a:tcPr marL="91432" marR="91432" marT="45724" marB="45724"/>
                </a:tc>
                <a:tc>
                  <a:txBody>
                    <a:bodyPr/>
                    <a:lstStyle/>
                    <a:p>
                      <a:r>
                        <a:rPr lang="cs-CZ" sz="1800" dirty="0" smtClean="0"/>
                        <a:t>Prostor</a:t>
                      </a:r>
                      <a:endParaRPr lang="cs-CZ" sz="1800" dirty="0"/>
                    </a:p>
                  </a:txBody>
                  <a:tcPr marL="91432" marR="91432" marT="45724" marB="45724"/>
                </a:tc>
                <a:tc>
                  <a:txBody>
                    <a:bodyPr/>
                    <a:lstStyle/>
                    <a:p>
                      <a:r>
                        <a:rPr lang="cs-CZ" sz="1800" dirty="0" smtClean="0"/>
                        <a:t>Popis</a:t>
                      </a:r>
                      <a:endParaRPr lang="cs-CZ" sz="1800" dirty="0"/>
                    </a:p>
                  </a:txBody>
                  <a:tcPr marL="91432" marR="91432" marT="45724" marB="45724"/>
                </a:tc>
              </a:tr>
              <a:tr h="370872">
                <a:tc>
                  <a:txBody>
                    <a:bodyPr/>
                    <a:lstStyle/>
                    <a:p>
                      <a:pPr algn="r"/>
                      <a:r>
                        <a:rPr lang="cs-CZ" sz="1400" dirty="0" smtClean="0">
                          <a:solidFill>
                            <a:srgbClr val="002060"/>
                          </a:solidFill>
                          <a:latin typeface="Arial" panose="020B0604020202020204" pitchFamily="34" charset="0"/>
                          <a:cs typeface="Arial" panose="020B0604020202020204" pitchFamily="34" charset="0"/>
                        </a:rPr>
                        <a:t>31. 3. 2016</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Klatovy</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algn="just"/>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Parašutista, belgický státní příslušník, se zúčastnil kurzu výcviku pilotování a přistání na vysokorychlostních padácích – </a:t>
                      </a:r>
                      <a:r>
                        <a:rPr lang="cs-CZ" sz="1400" b="0" i="0" u="none" strike="noStrike" kern="1200" baseline="0" dirty="0" err="1" smtClean="0">
                          <a:solidFill>
                            <a:srgbClr val="002060"/>
                          </a:solidFill>
                          <a:latin typeface="Arial" panose="020B0604020202020204" pitchFamily="34" charset="0"/>
                          <a:ea typeface="+mn-ea"/>
                          <a:cs typeface="Arial" panose="020B0604020202020204" pitchFamily="34" charset="0"/>
                        </a:rPr>
                        <a:t>swooping</a:t>
                      </a:r>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 Jednalo se seskok zakončený klasickým přistáním na travnaté ploše. Parašutista nezvládnul rozpočet na plánované místo přistání, v průběhu zatáčky prováděné nízko nad zemí proletěl velkou rychlostí korunou stromu a následně narazil do země. Utrpěl vážná zranění, kterým po leteckém transportu v nemocnici podlehl.</a:t>
                      </a:r>
                      <a:endParaRPr lang="cs-CZ" sz="1400" kern="1200" dirty="0" smtClean="0">
                        <a:solidFill>
                          <a:srgbClr val="002060"/>
                        </a:solidFill>
                        <a:latin typeface="Arial" pitchFamily="34" charset="0"/>
                        <a:ea typeface="+mn-ea"/>
                        <a:cs typeface="Arial" pitchFamily="34" charset="0"/>
                      </a:endParaRPr>
                    </a:p>
                  </a:txBody>
                  <a:tcPr marL="91432" marR="91432" marT="45724" marB="45724">
                    <a:solidFill>
                      <a:schemeClr val="accent1">
                        <a:lumMod val="20000"/>
                        <a:lumOff val="80000"/>
                      </a:schemeClr>
                    </a:solidFill>
                  </a:tcPr>
                </a:tc>
              </a:tr>
              <a:tr h="370872">
                <a:tc>
                  <a:txBody>
                    <a:bodyPr/>
                    <a:lstStyle/>
                    <a:p>
                      <a:pPr algn="r"/>
                      <a:r>
                        <a:rPr lang="cs-CZ" sz="1400" dirty="0" smtClean="0">
                          <a:solidFill>
                            <a:srgbClr val="002060"/>
                          </a:solidFill>
                          <a:latin typeface="Arial" panose="020B0604020202020204" pitchFamily="34" charset="0"/>
                          <a:cs typeface="Arial" panose="020B0604020202020204" pitchFamily="34" charset="0"/>
                        </a:rPr>
                        <a:t>21. 6. 2016</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dirty="0" smtClean="0">
                          <a:solidFill>
                            <a:srgbClr val="002060"/>
                          </a:solidFill>
                          <a:latin typeface="Arial" panose="020B0604020202020204" pitchFamily="34" charset="0"/>
                          <a:cs typeface="Arial" panose="020B0604020202020204" pitchFamily="34" charset="0"/>
                        </a:rPr>
                        <a:t>Klatovy</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algn="just"/>
                      <a:r>
                        <a:rPr lang="cs-CZ" sz="1400" dirty="0" smtClean="0">
                          <a:solidFill>
                            <a:srgbClr val="002060"/>
                          </a:solidFill>
                          <a:effectLst/>
                          <a:latin typeface="Arial" panose="020B0604020202020204" pitchFamily="34" charset="0"/>
                          <a:cs typeface="Arial" panose="020B0604020202020204" pitchFamily="34" charset="0"/>
                        </a:rPr>
                        <a:t>Parašutistka, švédská státní příslušnice, provedla skupinový seskok pro plnění RW disciplíny. Po aktivaci hlavního padáku prováděla sestup </a:t>
                      </a:r>
                      <a:br>
                        <a:rPr lang="cs-CZ" sz="1400" dirty="0" smtClean="0">
                          <a:solidFill>
                            <a:srgbClr val="002060"/>
                          </a:solidFill>
                          <a:effectLst/>
                          <a:latin typeface="Arial" panose="020B0604020202020204" pitchFamily="34" charset="0"/>
                          <a:cs typeface="Arial" panose="020B0604020202020204" pitchFamily="34" charset="0"/>
                        </a:rPr>
                      </a:br>
                      <a:r>
                        <a:rPr lang="cs-CZ" sz="1400" dirty="0" smtClean="0">
                          <a:solidFill>
                            <a:srgbClr val="002060"/>
                          </a:solidFill>
                          <a:effectLst/>
                          <a:latin typeface="Arial" panose="020B0604020202020204" pitchFamily="34" charset="0"/>
                          <a:cs typeface="Arial" panose="020B0604020202020204" pitchFamily="34" charset="0"/>
                        </a:rPr>
                        <a:t>a následné přistání na plně otevřeném a funkčním hlavním padáku. Při neprovedeném podrovnání došlo, při relativně velké rychlosti, ke kontaktu dolních končetin s travnatou plochou a k následnému nárazu hlavy do země. Parašutistka utrpěla vážná zranění, kterým po šesti dnech podlehla.</a:t>
                      </a:r>
                      <a:endParaRPr lang="cs-CZ" sz="1400" kern="1200" dirty="0" smtClean="0">
                        <a:solidFill>
                          <a:srgbClr val="002060"/>
                        </a:solidFill>
                        <a:latin typeface="Arial" pitchFamily="34" charset="0"/>
                        <a:ea typeface="+mn-ea"/>
                        <a:cs typeface="Arial" pitchFamily="34" charset="0"/>
                      </a:endParaRPr>
                    </a:p>
                  </a:txBody>
                  <a:tcPr marL="91432" marR="91432" marT="45724" marB="45724">
                    <a:solidFill>
                      <a:schemeClr val="accent1">
                        <a:lumMod val="20000"/>
                        <a:lumOff val="80000"/>
                      </a:schemeClr>
                    </a:solidFill>
                  </a:tcPr>
                </a:tc>
              </a:tr>
              <a:tr h="370872">
                <a:tc>
                  <a:txBody>
                    <a:bodyPr/>
                    <a:lstStyle/>
                    <a:p>
                      <a:pPr algn="r"/>
                      <a:r>
                        <a:rPr lang="cs-CZ" sz="1400" dirty="0" smtClean="0">
                          <a:solidFill>
                            <a:srgbClr val="002060"/>
                          </a:solidFill>
                          <a:latin typeface="Arial" panose="020B0604020202020204" pitchFamily="34" charset="0"/>
                          <a:cs typeface="Arial" panose="020B0604020202020204" pitchFamily="34" charset="0"/>
                        </a:rPr>
                        <a:t>25. 9. 2016. </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r>
                        <a:rPr lang="cs-CZ" sz="1400" b="0" i="0" u="none" strike="noStrike" baseline="0" dirty="0" smtClean="0">
                          <a:solidFill>
                            <a:srgbClr val="002060"/>
                          </a:solidFill>
                          <a:latin typeface="Arial" panose="020B0604020202020204" pitchFamily="34" charset="0"/>
                          <a:cs typeface="Arial" panose="020B0604020202020204" pitchFamily="34" charset="0"/>
                        </a:rPr>
                        <a:t>Mladá Boleslav</a:t>
                      </a:r>
                      <a:endParaRPr lang="cs-CZ" sz="1400" dirty="0">
                        <a:solidFill>
                          <a:srgbClr val="002060"/>
                        </a:solidFill>
                        <a:latin typeface="Arial" panose="020B0604020202020204" pitchFamily="34" charset="0"/>
                        <a:cs typeface="Arial" panose="020B0604020202020204" pitchFamily="34" charset="0"/>
                      </a:endParaRPr>
                    </a:p>
                  </a:txBody>
                  <a:tcPr marL="91432" marR="91432" marT="45724" marB="45724">
                    <a:solidFill>
                      <a:schemeClr val="accent1">
                        <a:lumMod val="20000"/>
                        <a:lumOff val="80000"/>
                      </a:schemeClr>
                    </a:solidFill>
                  </a:tcPr>
                </a:tc>
                <a:tc>
                  <a:txBody>
                    <a:bodyPr/>
                    <a:lstStyle/>
                    <a:p>
                      <a:pPr algn="just"/>
                      <a:r>
                        <a:rPr lang="cs-CZ" sz="1400" b="0" i="0" u="none" strike="noStrike" kern="1200" baseline="0" dirty="0" smtClean="0">
                          <a:solidFill>
                            <a:srgbClr val="002060"/>
                          </a:solidFill>
                          <a:latin typeface="Arial" panose="020B0604020202020204" pitchFamily="34" charset="0"/>
                          <a:ea typeface="+mn-ea"/>
                          <a:cs typeface="Arial" panose="020B0604020202020204" pitchFamily="34" charset="0"/>
                        </a:rPr>
                        <a:t>Parašutistka po necelých 30 sec. pravděpodobně nekontrolovaného volného pádu dopadla na travnatou RWY 34. Zraněním na místě podlehla. Zabezpečovací přístroj neprovedl aktivaci záložního padáku.</a:t>
                      </a:r>
                    </a:p>
                  </a:txBody>
                  <a:tcPr marL="91432" marR="91432" marT="45724" marB="45724">
                    <a:solidFill>
                      <a:schemeClr val="accent1">
                        <a:lumMod val="20000"/>
                        <a:lumOff val="80000"/>
                      </a:schemeClr>
                    </a:solidFill>
                  </a:tcPr>
                </a:tc>
              </a:tr>
            </a:tbl>
          </a:graphicData>
        </a:graphic>
      </p:graphicFrame>
      <p:sp>
        <p:nvSpPr>
          <p:cNvPr id="4" name="Obdélník 3"/>
          <p:cNvSpPr/>
          <p:nvPr/>
        </p:nvSpPr>
        <p:spPr>
          <a:xfrm>
            <a:off x="611560" y="467380"/>
            <a:ext cx="7931224" cy="369332"/>
          </a:xfrm>
          <a:prstGeom prst="rect">
            <a:avLst/>
          </a:prstGeom>
        </p:spPr>
        <p:txBody>
          <a:bodyPr wrap="square">
            <a:spAutoFit/>
          </a:bodyPr>
          <a:lstStyle/>
          <a:p>
            <a:pPr algn="ctr"/>
            <a:r>
              <a:rPr lang="cs-CZ" b="1" dirty="0" smtClean="0">
                <a:solidFill>
                  <a:srgbClr val="002060"/>
                </a:solidFill>
                <a:latin typeface="Arial" charset="0"/>
              </a:rPr>
              <a:t>Parašutistické nehody se smrtelným zraněním</a:t>
            </a:r>
            <a:endParaRPr lang="cs-CZ" dirty="0"/>
          </a:p>
        </p:txBody>
      </p:sp>
    </p:spTree>
    <p:extLst>
      <p:ext uri="{BB962C8B-B14F-4D97-AF65-F5344CB8AC3E}">
        <p14:creationId xmlns:p14="http://schemas.microsoft.com/office/powerpoint/2010/main" val="19066007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Obdélník 10"/>
          <p:cNvSpPr/>
          <p:nvPr/>
        </p:nvSpPr>
        <p:spPr>
          <a:xfrm>
            <a:off x="1385889" y="1754983"/>
            <a:ext cx="6480572" cy="356473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cs-CZ" sz="1350" dirty="0"/>
          </a:p>
        </p:txBody>
      </p:sp>
      <p:sp>
        <p:nvSpPr>
          <p:cNvPr id="7" name="Zástupný symbol pro datum 6"/>
          <p:cNvSpPr>
            <a:spLocks noGrp="1"/>
          </p:cNvSpPr>
          <p:nvPr>
            <p:ph type="dt" sz="half" idx="10"/>
          </p:nvPr>
        </p:nvSpPr>
        <p:spPr/>
        <p:txBody>
          <a:bodyPr/>
          <a:lstStyle/>
          <a:p>
            <a:pPr>
              <a:defRPr/>
            </a:pPr>
            <a:r>
              <a:rPr lang="cs-CZ" smtClean="0"/>
              <a:t>11.2. 2017</a:t>
            </a:r>
            <a:endParaRPr lang="cs-CZ" dirty="0"/>
          </a:p>
        </p:txBody>
      </p:sp>
      <p:sp>
        <p:nvSpPr>
          <p:cNvPr id="9" name="Zástupný symbol pro zápatí 8"/>
          <p:cNvSpPr>
            <a:spLocks noGrp="1"/>
          </p:cNvSpPr>
          <p:nvPr>
            <p:ph type="ftr" sz="quarter" idx="11"/>
          </p:nvPr>
        </p:nvSpPr>
        <p:spPr/>
        <p:txBody>
          <a:bodyPr/>
          <a:lstStyle/>
          <a:p>
            <a:pPr>
              <a:defRPr/>
            </a:pPr>
            <a:r>
              <a:rPr lang="pl-PL" smtClean="0"/>
              <a:t>Rozbor  leteckých nehod</a:t>
            </a:r>
            <a:endParaRPr lang="cs-CZ" dirty="0"/>
          </a:p>
        </p:txBody>
      </p:sp>
      <p:sp>
        <p:nvSpPr>
          <p:cNvPr id="79877" name="Zástupný symbol pro číslo snímku 7"/>
          <p:cNvSpPr>
            <a:spLocks noGrp="1"/>
          </p:cNvSpPr>
          <p:nvPr>
            <p:ph type="sldNum" sz="quarter" idx="12"/>
          </p:nvPr>
        </p:nvSpPr>
        <p:spPr bwMode="auto">
          <a:noFill/>
          <a:ln>
            <a:miter lim="800000"/>
            <a:headEnd/>
            <a:tailEnd/>
          </a:ln>
        </p:spPr>
        <p:txBody>
          <a:bodyPr/>
          <a:lstStyle/>
          <a:p>
            <a:r>
              <a:rPr lang="cs-CZ" dirty="0" smtClean="0">
                <a:cs typeface="Arial" charset="0"/>
              </a:rPr>
              <a:t>111</a:t>
            </a:r>
          </a:p>
        </p:txBody>
      </p:sp>
      <p:sp>
        <p:nvSpPr>
          <p:cNvPr id="10" name="Obdélník 9"/>
          <p:cNvSpPr/>
          <p:nvPr/>
        </p:nvSpPr>
        <p:spPr>
          <a:xfrm>
            <a:off x="1619672" y="498877"/>
            <a:ext cx="7067128" cy="769441"/>
          </a:xfrm>
          <a:prstGeom prst="rect">
            <a:avLst/>
          </a:prstGeom>
        </p:spPr>
        <p:txBody>
          <a:bodyPr wrap="square">
            <a:spAutoFit/>
          </a:bodyPr>
          <a:lstStyle/>
          <a:p>
            <a:pPr algn="just">
              <a:defRPr/>
            </a:pPr>
            <a:r>
              <a:rPr lang="cs-CZ" sz="2200" b="1" dirty="0" smtClean="0">
                <a:solidFill>
                  <a:srgbClr val="002060"/>
                </a:solidFill>
                <a:latin typeface="Arial" panose="020B0604020202020204" pitchFamily="34" charset="0"/>
                <a:cs typeface="Arial" panose="020B0604020202020204" pitchFamily="34" charset="0"/>
              </a:rPr>
              <a:t>Bezpečnost v provozu bezpilotních systémů (UAS)</a:t>
            </a:r>
          </a:p>
          <a:p>
            <a:pPr algn="just">
              <a:defRPr/>
            </a:pPr>
            <a:endParaRPr lang="cs-CZ" sz="2200" b="1" dirty="0">
              <a:solidFill>
                <a:srgbClr val="002060"/>
              </a:solidFill>
              <a:latin typeface="Arial" panose="020B0604020202020204" pitchFamily="34" charset="0"/>
              <a:cs typeface="Arial" panose="020B0604020202020204" pitchFamily="34" charset="0"/>
            </a:endParaRPr>
          </a:p>
        </p:txBody>
      </p:sp>
      <p:pic>
        <p:nvPicPr>
          <p:cNvPr id="6" name="Obrázek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0547" y="371393"/>
            <a:ext cx="871760" cy="865271"/>
          </a:xfrm>
          <a:prstGeom prst="rect">
            <a:avLst/>
          </a:prstGeom>
        </p:spPr>
      </p:pic>
      <p:sp>
        <p:nvSpPr>
          <p:cNvPr id="12" name="Obdélník 12"/>
          <p:cNvSpPr>
            <a:spLocks noChangeArrowheads="1"/>
          </p:cNvSpPr>
          <p:nvPr/>
        </p:nvSpPr>
        <p:spPr bwMode="auto">
          <a:xfrm>
            <a:off x="7386460" y="5141419"/>
            <a:ext cx="753732" cy="207749"/>
          </a:xfrm>
          <a:prstGeom prst="rect">
            <a:avLst/>
          </a:prstGeom>
          <a:noFill/>
          <a:ln w="9525">
            <a:noFill/>
            <a:miter lim="800000"/>
            <a:headEnd/>
            <a:tailEnd/>
          </a:ln>
        </p:spPr>
        <p:txBody>
          <a:bodyPr wrap="none">
            <a:spAutoFit/>
          </a:bodyPr>
          <a:lstStyle/>
          <a:p>
            <a:r>
              <a:rPr lang="cs-CZ" sz="750" dirty="0">
                <a:solidFill>
                  <a:schemeClr val="bg1"/>
                </a:solidFill>
              </a:rPr>
              <a:t>Ilustrační foto </a:t>
            </a:r>
          </a:p>
        </p:txBody>
      </p:sp>
      <p:sp>
        <p:nvSpPr>
          <p:cNvPr id="3" name="TextovéPole 2"/>
          <p:cNvSpPr txBox="1"/>
          <p:nvPr/>
        </p:nvSpPr>
        <p:spPr>
          <a:xfrm>
            <a:off x="1623210" y="907596"/>
            <a:ext cx="6909230" cy="1200329"/>
          </a:xfrm>
          <a:prstGeom prst="rect">
            <a:avLst/>
          </a:prstGeom>
          <a:noFill/>
        </p:spPr>
        <p:txBody>
          <a:bodyPr wrap="square" rtlCol="0">
            <a:spAutoFit/>
          </a:bodyPr>
          <a:lstStyle/>
          <a:p>
            <a:pPr marL="342900" indent="-342900" algn="just">
              <a:buFont typeface="Wingdings" panose="05000000000000000000" pitchFamily="2" charset="2"/>
              <a:buChar char="Q"/>
            </a:pPr>
            <a:r>
              <a:rPr lang="cs-CZ" dirty="0" smtClean="0">
                <a:solidFill>
                  <a:srgbClr val="002060"/>
                </a:solidFill>
              </a:rPr>
              <a:t>K 31. 12. 2016 bylo v souladu s Předpisem L2 Doplněk X evidováno ÚCL  více než 320 UAS u cca 150 provozovatelů.</a:t>
            </a:r>
          </a:p>
          <a:p>
            <a:pPr marL="342900" indent="-342900">
              <a:buFont typeface="Wingdings" panose="05000000000000000000" pitchFamily="2" charset="2"/>
              <a:buChar char="Q"/>
            </a:pPr>
            <a:r>
              <a:rPr lang="cs-CZ" dirty="0" smtClean="0">
                <a:solidFill>
                  <a:srgbClr val="002060"/>
                </a:solidFill>
              </a:rPr>
              <a:t>Celkový počet prodaných UAS pouze u jednoho významného internetového obchodu za uplynulý rok činil několik tisíc kusů.</a:t>
            </a:r>
          </a:p>
        </p:txBody>
      </p:sp>
      <p:graphicFrame>
        <p:nvGraphicFramePr>
          <p:cNvPr id="13" name="Graf 12"/>
          <p:cNvGraphicFramePr/>
          <p:nvPr>
            <p:extLst/>
          </p:nvPr>
        </p:nvGraphicFramePr>
        <p:xfrm>
          <a:off x="237761" y="2273301"/>
          <a:ext cx="6096000" cy="4064000"/>
        </p:xfrm>
        <a:graphic>
          <a:graphicData uri="http://schemas.openxmlformats.org/drawingml/2006/chart">
            <c:chart xmlns:c="http://schemas.openxmlformats.org/drawingml/2006/chart" xmlns:r="http://schemas.openxmlformats.org/officeDocument/2006/relationships" r:id="rId4"/>
          </a:graphicData>
        </a:graphic>
      </p:graphicFrame>
      <p:pic>
        <p:nvPicPr>
          <p:cNvPr id="7171" name="Picture 3" descr="C:\Users\zasedacka.UZPLN\Desktop\7.jpg"/>
          <p:cNvPicPr>
            <a:picLocks noChangeAspect="1" noChangeArrowheads="1"/>
          </p:cNvPicPr>
          <p:nvPr/>
        </p:nvPicPr>
        <p:blipFill>
          <a:blip r:embed="rId5" cstate="print"/>
          <a:srcRect/>
          <a:stretch>
            <a:fillRect/>
          </a:stretch>
        </p:blipFill>
        <p:spPr bwMode="auto">
          <a:xfrm>
            <a:off x="6012160" y="2600300"/>
            <a:ext cx="2876550" cy="2628900"/>
          </a:xfrm>
          <a:prstGeom prst="rect">
            <a:avLst/>
          </a:prstGeom>
          <a:ln>
            <a:noFill/>
          </a:ln>
          <a:effectLst>
            <a:softEdge rad="112500"/>
          </a:effectLst>
        </p:spPr>
      </p:pic>
    </p:spTree>
    <p:extLst>
      <p:ext uri="{BB962C8B-B14F-4D97-AF65-F5344CB8AC3E}">
        <p14:creationId xmlns:p14="http://schemas.microsoft.com/office/powerpoint/2010/main" val="1661448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dirty="0" smtClean="0"/>
              <a:t>Rozbor  leteckých nehod</a:t>
            </a:r>
            <a:endParaRPr lang="cs-CZ" dirty="0"/>
          </a:p>
        </p:txBody>
      </p:sp>
      <p:sp>
        <p:nvSpPr>
          <p:cNvPr id="4" name="Zástupný symbol pro číslo snímku 3"/>
          <p:cNvSpPr>
            <a:spLocks noGrp="1"/>
          </p:cNvSpPr>
          <p:nvPr>
            <p:ph type="sldNum" sz="quarter" idx="12"/>
          </p:nvPr>
        </p:nvSpPr>
        <p:spPr/>
        <p:txBody>
          <a:bodyPr/>
          <a:lstStyle/>
          <a:p>
            <a:pPr>
              <a:defRPr/>
            </a:pPr>
            <a:fld id="{AB57F9D6-F2F9-412D-9B9F-860EBACAE1E9}" type="slidenum">
              <a:rPr lang="cs-CZ" smtClean="0"/>
              <a:pPr>
                <a:defRPr/>
              </a:pPr>
              <a:t>33</a:t>
            </a:fld>
            <a:endParaRPr lang="cs-CZ"/>
          </a:p>
        </p:txBody>
      </p:sp>
      <p:pic>
        <p:nvPicPr>
          <p:cNvPr id="25" name="Obrázek 2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9977" y="2515337"/>
            <a:ext cx="1317429" cy="3508521"/>
          </a:xfrm>
          <a:prstGeom prst="rect">
            <a:avLst/>
          </a:prstGeom>
        </p:spPr>
      </p:pic>
      <p:sp>
        <p:nvSpPr>
          <p:cNvPr id="5" name="Obdélník 4"/>
          <p:cNvSpPr/>
          <p:nvPr/>
        </p:nvSpPr>
        <p:spPr>
          <a:xfrm>
            <a:off x="323528" y="1210361"/>
            <a:ext cx="8568952" cy="923330"/>
          </a:xfrm>
          <a:prstGeom prst="rect">
            <a:avLst/>
          </a:prstGeom>
        </p:spPr>
        <p:txBody>
          <a:bodyPr wrap="square">
            <a:spAutoFit/>
          </a:bodyPr>
          <a:lstStyle/>
          <a:p>
            <a:r>
              <a:rPr lang="cs-CZ" dirty="0">
                <a:solidFill>
                  <a:srgbClr val="002060"/>
                </a:solidFill>
              </a:rPr>
              <a:t>Ústav </a:t>
            </a:r>
            <a:r>
              <a:rPr lang="cs-CZ" dirty="0" smtClean="0">
                <a:solidFill>
                  <a:srgbClr val="002060"/>
                </a:solidFill>
              </a:rPr>
              <a:t>rozšířil </a:t>
            </a:r>
            <a:r>
              <a:rPr lang="cs-CZ" dirty="0">
                <a:solidFill>
                  <a:srgbClr val="002060"/>
                </a:solidFill>
              </a:rPr>
              <a:t>možnost podat </a:t>
            </a:r>
            <a:r>
              <a:rPr lang="cs-CZ" dirty="0" smtClean="0">
                <a:solidFill>
                  <a:srgbClr val="002060"/>
                </a:solidFill>
              </a:rPr>
              <a:t>hlášení </a:t>
            </a:r>
            <a:r>
              <a:rPr lang="cs-CZ" dirty="0">
                <a:solidFill>
                  <a:srgbClr val="002060"/>
                </a:solidFill>
              </a:rPr>
              <a:t>událostí v civilním letectví (podle nařízení Evropského parlamentu a Rady (EU) č. 376/2014) s využitím formulářů vytvořených v rámci společného evropského prostředí</a:t>
            </a:r>
            <a:r>
              <a:rPr lang="cs-CZ" dirty="0" smtClean="0">
                <a:solidFill>
                  <a:srgbClr val="002060"/>
                </a:solidFill>
              </a:rPr>
              <a:t>.</a:t>
            </a:r>
            <a:endParaRPr lang="cs-CZ" dirty="0">
              <a:solidFill>
                <a:srgbClr val="002060"/>
              </a:solidFill>
            </a:endParaRPr>
          </a:p>
        </p:txBody>
      </p:sp>
      <p:pic>
        <p:nvPicPr>
          <p:cNvPr id="6" name="Obrázek 5"/>
          <p:cNvPicPr>
            <a:picLocks noChangeAspect="1"/>
          </p:cNvPicPr>
          <p:nvPr/>
        </p:nvPicPr>
        <p:blipFill rotWithShape="1">
          <a:blip r:embed="rId3"/>
          <a:srcRect l="21191" t="43787" r="21444" b="37951"/>
          <a:stretch/>
        </p:blipFill>
        <p:spPr>
          <a:xfrm>
            <a:off x="2123728" y="3847637"/>
            <a:ext cx="6854872" cy="1227538"/>
          </a:xfrm>
          <a:prstGeom prst="rect">
            <a:avLst/>
          </a:prstGeom>
        </p:spPr>
      </p:pic>
      <p:sp>
        <p:nvSpPr>
          <p:cNvPr id="9" name="Obdélník 8"/>
          <p:cNvSpPr/>
          <p:nvPr/>
        </p:nvSpPr>
        <p:spPr>
          <a:xfrm>
            <a:off x="1882628" y="2498321"/>
            <a:ext cx="7009851" cy="1200329"/>
          </a:xfrm>
          <a:prstGeom prst="rect">
            <a:avLst/>
          </a:prstGeom>
        </p:spPr>
        <p:txBody>
          <a:bodyPr wrap="square">
            <a:spAutoFit/>
          </a:bodyPr>
          <a:lstStyle/>
          <a:p>
            <a:r>
              <a:rPr lang="cs-CZ" dirty="0" smtClean="0">
                <a:solidFill>
                  <a:srgbClr val="002060"/>
                </a:solidFill>
              </a:rPr>
              <a:t>Jednoduchým </a:t>
            </a:r>
            <a:r>
              <a:rPr lang="cs-CZ" dirty="0">
                <a:solidFill>
                  <a:srgbClr val="002060"/>
                </a:solidFill>
              </a:rPr>
              <a:t>kliknutím na “HLÁŠENÍ (dle nařízení č. 996 a 376)” máte na výběr použit buď národní formulář nebo společný evropský formulář:</a:t>
            </a:r>
          </a:p>
          <a:p>
            <a:r>
              <a:rPr lang="cs-CZ" dirty="0">
                <a:solidFill>
                  <a:srgbClr val="002060"/>
                </a:solidFill>
              </a:rPr>
              <a:t>http://reporting.uzpln.cz/</a:t>
            </a:r>
          </a:p>
        </p:txBody>
      </p:sp>
      <p:sp>
        <p:nvSpPr>
          <p:cNvPr id="8" name="Šipka doprava 7"/>
          <p:cNvSpPr/>
          <p:nvPr/>
        </p:nvSpPr>
        <p:spPr>
          <a:xfrm>
            <a:off x="1525247" y="4041823"/>
            <a:ext cx="817164" cy="45554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Tree>
    <p:extLst>
      <p:ext uri="{BB962C8B-B14F-4D97-AF65-F5344CB8AC3E}">
        <p14:creationId xmlns:p14="http://schemas.microsoft.com/office/powerpoint/2010/main" val="10118284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ástupný symbol pro datum 7"/>
          <p:cNvSpPr>
            <a:spLocks noGrp="1"/>
          </p:cNvSpPr>
          <p:nvPr>
            <p:ph type="dt" sz="half" idx="10"/>
          </p:nvPr>
        </p:nvSpPr>
        <p:spPr/>
        <p:txBody>
          <a:bodyPr/>
          <a:lstStyle/>
          <a:p>
            <a:pPr>
              <a:defRPr/>
            </a:pPr>
            <a:r>
              <a:rPr lang="cs-CZ" smtClean="0"/>
              <a:t>11.2. 2017</a:t>
            </a:r>
            <a:endParaRPr lang="cs-CZ" dirty="0"/>
          </a:p>
        </p:txBody>
      </p:sp>
      <p:sp>
        <p:nvSpPr>
          <p:cNvPr id="10" name="Zástupný symbol pro zápatí 9"/>
          <p:cNvSpPr>
            <a:spLocks noGrp="1"/>
          </p:cNvSpPr>
          <p:nvPr>
            <p:ph type="ftr" sz="quarter" idx="11"/>
          </p:nvPr>
        </p:nvSpPr>
        <p:spPr/>
        <p:txBody>
          <a:bodyPr/>
          <a:lstStyle/>
          <a:p>
            <a:pPr>
              <a:defRPr/>
            </a:pPr>
            <a:r>
              <a:rPr lang="pl-PL" smtClean="0"/>
              <a:t>Rozbor  leteckých nehod</a:t>
            </a:r>
            <a:endParaRPr lang="cs-CZ" dirty="0"/>
          </a:p>
        </p:txBody>
      </p:sp>
      <p:sp>
        <p:nvSpPr>
          <p:cNvPr id="191492" name="Zástupný symbol pro číslo snímku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1A0FF6-F5F6-4686-AAEC-6FDAC21CAE20}" type="slidenum">
              <a:rPr lang="cs-CZ" sz="1200" smtClean="0">
                <a:solidFill>
                  <a:srgbClr val="898989"/>
                </a:solidFill>
              </a:rPr>
              <a:pPr>
                <a:spcBef>
                  <a:spcPct val="0"/>
                </a:spcBef>
                <a:buFontTx/>
                <a:buNone/>
              </a:pPr>
              <a:t>34</a:t>
            </a:fld>
            <a:endParaRPr lang="cs-CZ" sz="1200" smtClean="0">
              <a:solidFill>
                <a:srgbClr val="898989"/>
              </a:solidFill>
            </a:endParaRPr>
          </a:p>
        </p:txBody>
      </p:sp>
      <p:sp>
        <p:nvSpPr>
          <p:cNvPr id="3" name="Zástupný symbol pro obsah 2"/>
          <p:cNvSpPr>
            <a:spLocks noGrp="1"/>
          </p:cNvSpPr>
          <p:nvPr>
            <p:ph idx="4294967295"/>
          </p:nvPr>
        </p:nvSpPr>
        <p:spPr>
          <a:xfrm>
            <a:off x="585787" y="1844824"/>
            <a:ext cx="7972425" cy="2663825"/>
          </a:xfrm>
        </p:spPr>
        <p:txBody>
          <a:bodyPr rtlCol="0">
            <a:noAutofit/>
          </a:bodyPr>
          <a:lstStyle/>
          <a:p>
            <a:pPr marL="0" indent="0" algn="just" eaLnBrk="1" fontAlgn="auto" hangingPunct="1">
              <a:lnSpc>
                <a:spcPct val="90000"/>
              </a:lnSpc>
              <a:spcBef>
                <a:spcPts val="1200"/>
              </a:spcBef>
              <a:spcAft>
                <a:spcPts val="0"/>
              </a:spcAft>
              <a:buNone/>
              <a:defRPr/>
            </a:pPr>
            <a:r>
              <a:rPr lang="cs-CZ" sz="2000" dirty="0" smtClean="0">
                <a:solidFill>
                  <a:srgbClr val="002060"/>
                </a:solidFill>
                <a:latin typeface="Arial" pitchFamily="34" charset="0"/>
                <a:cs typeface="Arial" pitchFamily="34" charset="0"/>
              </a:rPr>
              <a:t>Porady </a:t>
            </a:r>
            <a:r>
              <a:rPr lang="cs-CZ" sz="2000" dirty="0">
                <a:solidFill>
                  <a:srgbClr val="002060"/>
                </a:solidFill>
                <a:latin typeface="Arial" pitchFamily="34" charset="0"/>
                <a:cs typeface="Arial" pitchFamily="34" charset="0"/>
              </a:rPr>
              <a:t>k rozboru bezpečnosti letů </a:t>
            </a:r>
            <a:r>
              <a:rPr lang="cs-CZ" sz="2000" dirty="0" smtClean="0">
                <a:solidFill>
                  <a:srgbClr val="002060"/>
                </a:solidFill>
                <a:latin typeface="Arial" pitchFamily="34" charset="0"/>
                <a:cs typeface="Arial" pitchFamily="34" charset="0"/>
              </a:rPr>
              <a:t>ÚZPLN organizuje </a:t>
            </a:r>
            <a:br>
              <a:rPr lang="cs-CZ" sz="2000" dirty="0" smtClean="0">
                <a:solidFill>
                  <a:srgbClr val="002060"/>
                </a:solidFill>
                <a:latin typeface="Arial" pitchFamily="34" charset="0"/>
                <a:cs typeface="Arial" pitchFamily="34" charset="0"/>
              </a:rPr>
            </a:br>
            <a:r>
              <a:rPr lang="cs-CZ" sz="2000" dirty="0" smtClean="0">
                <a:solidFill>
                  <a:srgbClr val="002060"/>
                </a:solidFill>
                <a:latin typeface="Arial" pitchFamily="34" charset="0"/>
                <a:cs typeface="Arial" pitchFamily="34" charset="0"/>
              </a:rPr>
              <a:t>v </a:t>
            </a:r>
            <a:r>
              <a:rPr lang="cs-CZ" sz="2000" dirty="0">
                <a:solidFill>
                  <a:srgbClr val="002060"/>
                </a:solidFill>
                <a:latin typeface="Arial" pitchFamily="34" charset="0"/>
                <a:cs typeface="Arial" pitchFamily="34" charset="0"/>
              </a:rPr>
              <a:t>následujících termínech:</a:t>
            </a:r>
          </a:p>
          <a:p>
            <a:pPr marL="0" indent="0" algn="just" eaLnBrk="1" fontAlgn="auto" hangingPunct="1">
              <a:lnSpc>
                <a:spcPct val="90000"/>
              </a:lnSpc>
              <a:spcBef>
                <a:spcPts val="1200"/>
              </a:spcBef>
              <a:spcAft>
                <a:spcPts val="0"/>
              </a:spcAft>
              <a:buNone/>
              <a:defRPr/>
            </a:pPr>
            <a:r>
              <a:rPr lang="cs-CZ" sz="1800" dirty="0" smtClean="0">
                <a:solidFill>
                  <a:srgbClr val="002060"/>
                </a:solidFill>
                <a:latin typeface="Arial" pitchFamily="34" charset="0"/>
                <a:cs typeface="Arial" pitchFamily="34" charset="0"/>
              </a:rPr>
              <a:t>20. 4. 2017	VZLÚ </a:t>
            </a:r>
            <a:r>
              <a:rPr lang="cs-CZ" sz="1800" dirty="0">
                <a:solidFill>
                  <a:srgbClr val="002060"/>
                </a:solidFill>
                <a:latin typeface="Arial" pitchFamily="34" charset="0"/>
                <a:cs typeface="Arial" pitchFamily="34" charset="0"/>
              </a:rPr>
              <a:t>- Rozbor leteckých nehod a incidentů za </a:t>
            </a:r>
            <a:r>
              <a:rPr lang="cs-CZ" sz="1800" dirty="0" smtClean="0">
                <a:solidFill>
                  <a:srgbClr val="002060"/>
                </a:solidFill>
                <a:latin typeface="Arial" pitchFamily="34" charset="0"/>
                <a:cs typeface="Arial" pitchFamily="34" charset="0"/>
              </a:rPr>
              <a:t>1. čtvrtletí</a:t>
            </a:r>
          </a:p>
          <a:p>
            <a:pPr marL="0" indent="0" algn="just" eaLnBrk="1" fontAlgn="auto" hangingPunct="1">
              <a:lnSpc>
                <a:spcPct val="90000"/>
              </a:lnSpc>
              <a:spcBef>
                <a:spcPts val="1200"/>
              </a:spcBef>
              <a:spcAft>
                <a:spcPts val="0"/>
              </a:spcAft>
              <a:buNone/>
              <a:defRPr/>
            </a:pPr>
            <a:r>
              <a:rPr lang="cs-CZ" sz="1800" dirty="0" smtClean="0">
                <a:solidFill>
                  <a:srgbClr val="002060"/>
                </a:solidFill>
                <a:latin typeface="Arial" pitchFamily="34" charset="0"/>
                <a:cs typeface="Arial" pitchFamily="34" charset="0"/>
              </a:rPr>
              <a:t>20. 7. 2017	VZLÚ </a:t>
            </a:r>
            <a:r>
              <a:rPr lang="cs-CZ" sz="1800" dirty="0">
                <a:solidFill>
                  <a:srgbClr val="002060"/>
                </a:solidFill>
                <a:latin typeface="Arial" pitchFamily="34" charset="0"/>
                <a:cs typeface="Arial" pitchFamily="34" charset="0"/>
              </a:rPr>
              <a:t>- Rozbor leteckých nehod a incidentů za </a:t>
            </a:r>
            <a:r>
              <a:rPr lang="cs-CZ" sz="1800" dirty="0" smtClean="0">
                <a:solidFill>
                  <a:srgbClr val="002060"/>
                </a:solidFill>
                <a:latin typeface="Arial" pitchFamily="34" charset="0"/>
                <a:cs typeface="Arial" pitchFamily="34" charset="0"/>
              </a:rPr>
              <a:t>2. čtvrtletí</a:t>
            </a:r>
          </a:p>
          <a:p>
            <a:pPr marL="0" indent="0" algn="just" eaLnBrk="1" fontAlgn="auto" hangingPunct="1">
              <a:lnSpc>
                <a:spcPct val="90000"/>
              </a:lnSpc>
              <a:spcBef>
                <a:spcPts val="1200"/>
              </a:spcBef>
              <a:spcAft>
                <a:spcPts val="0"/>
              </a:spcAft>
              <a:buNone/>
              <a:defRPr/>
            </a:pPr>
            <a:r>
              <a:rPr lang="cs-CZ" sz="1800" dirty="0" smtClean="0">
                <a:solidFill>
                  <a:srgbClr val="002060"/>
                </a:solidFill>
                <a:latin typeface="Arial" pitchFamily="34" charset="0"/>
                <a:cs typeface="Arial" pitchFamily="34" charset="0"/>
              </a:rPr>
              <a:t>19. 10. 2017	VZLÚ </a:t>
            </a:r>
            <a:r>
              <a:rPr lang="cs-CZ" sz="1800" dirty="0">
                <a:solidFill>
                  <a:srgbClr val="002060"/>
                </a:solidFill>
                <a:latin typeface="Arial" pitchFamily="34" charset="0"/>
                <a:cs typeface="Arial" pitchFamily="34" charset="0"/>
              </a:rPr>
              <a:t>- Rozbor leteckých nehod a incidentů za </a:t>
            </a:r>
            <a:r>
              <a:rPr lang="cs-CZ" sz="1800" dirty="0" smtClean="0">
                <a:solidFill>
                  <a:srgbClr val="002060"/>
                </a:solidFill>
                <a:latin typeface="Arial" pitchFamily="34" charset="0"/>
                <a:cs typeface="Arial" pitchFamily="34" charset="0"/>
              </a:rPr>
              <a:t>3. </a:t>
            </a:r>
            <a:r>
              <a:rPr lang="cs-CZ" sz="1800" dirty="0">
                <a:solidFill>
                  <a:srgbClr val="002060"/>
                </a:solidFill>
                <a:latin typeface="Arial" pitchFamily="34" charset="0"/>
                <a:cs typeface="Arial" pitchFamily="34" charset="0"/>
              </a:rPr>
              <a:t>čtvrtletí</a:t>
            </a:r>
          </a:p>
          <a:p>
            <a:pPr marL="0" indent="0" algn="just" eaLnBrk="1" fontAlgn="auto" hangingPunct="1">
              <a:lnSpc>
                <a:spcPct val="90000"/>
              </a:lnSpc>
              <a:spcBef>
                <a:spcPts val="1200"/>
              </a:spcBef>
              <a:spcAft>
                <a:spcPts val="0"/>
              </a:spcAft>
              <a:buNone/>
              <a:defRPr/>
            </a:pPr>
            <a:r>
              <a:rPr lang="cs-CZ" sz="1800" dirty="0" smtClean="0">
                <a:solidFill>
                  <a:srgbClr val="002060"/>
                </a:solidFill>
                <a:latin typeface="Arial" pitchFamily="34" charset="0"/>
                <a:cs typeface="Arial" pitchFamily="34" charset="0"/>
              </a:rPr>
              <a:t>18. 1</a:t>
            </a:r>
            <a:r>
              <a:rPr lang="cs-CZ" sz="1800" dirty="0">
                <a:solidFill>
                  <a:srgbClr val="002060"/>
                </a:solidFill>
                <a:latin typeface="Arial" pitchFamily="34" charset="0"/>
                <a:cs typeface="Arial" pitchFamily="34" charset="0"/>
              </a:rPr>
              <a:t>. </a:t>
            </a:r>
            <a:r>
              <a:rPr lang="cs-CZ" sz="1800" dirty="0" smtClean="0">
                <a:solidFill>
                  <a:srgbClr val="002060"/>
                </a:solidFill>
                <a:latin typeface="Arial" pitchFamily="34" charset="0"/>
                <a:cs typeface="Arial" pitchFamily="34" charset="0"/>
              </a:rPr>
              <a:t>2018	Dům </a:t>
            </a:r>
            <a:r>
              <a:rPr lang="cs-CZ" sz="1800" dirty="0">
                <a:solidFill>
                  <a:srgbClr val="002060"/>
                </a:solidFill>
                <a:latin typeface="Arial" pitchFamily="34" charset="0"/>
                <a:cs typeface="Arial" pitchFamily="34" charset="0"/>
              </a:rPr>
              <a:t>armády Praha, Vítězné náměstí 4 - Rozbor </a:t>
            </a:r>
            <a:r>
              <a:rPr lang="cs-CZ" sz="1800" dirty="0" smtClean="0">
                <a:solidFill>
                  <a:srgbClr val="002060"/>
                </a:solidFill>
                <a:latin typeface="Arial" pitchFamily="34" charset="0"/>
                <a:cs typeface="Arial" pitchFamily="34" charset="0"/>
              </a:rPr>
              <a:t>leteckých           		nehod </a:t>
            </a:r>
            <a:r>
              <a:rPr lang="cs-CZ" sz="1800" dirty="0">
                <a:solidFill>
                  <a:srgbClr val="002060"/>
                </a:solidFill>
                <a:latin typeface="Arial" pitchFamily="34" charset="0"/>
                <a:cs typeface="Arial" pitchFamily="34" charset="0"/>
              </a:rPr>
              <a:t>a incidentů za 4. čtvrtletí </a:t>
            </a:r>
            <a:r>
              <a:rPr lang="cs-CZ" sz="1800" dirty="0" smtClean="0">
                <a:solidFill>
                  <a:srgbClr val="002060"/>
                </a:solidFill>
                <a:latin typeface="Arial" pitchFamily="34" charset="0"/>
                <a:cs typeface="Arial" pitchFamily="34" charset="0"/>
              </a:rPr>
              <a:t>2017 </a:t>
            </a:r>
            <a:r>
              <a:rPr lang="cs-CZ" sz="1800" dirty="0">
                <a:solidFill>
                  <a:srgbClr val="002060"/>
                </a:solidFill>
                <a:latin typeface="Arial" pitchFamily="34" charset="0"/>
                <a:cs typeface="Arial" pitchFamily="34" charset="0"/>
              </a:rPr>
              <a:t>a za rok </a:t>
            </a:r>
            <a:r>
              <a:rPr lang="cs-CZ" sz="1800" dirty="0" smtClean="0">
                <a:solidFill>
                  <a:srgbClr val="002060"/>
                </a:solidFill>
                <a:latin typeface="Arial" pitchFamily="34" charset="0"/>
                <a:cs typeface="Arial" pitchFamily="34" charset="0"/>
              </a:rPr>
              <a:t>2017</a:t>
            </a:r>
            <a:endParaRPr lang="cs-CZ" sz="1800" dirty="0">
              <a:solidFill>
                <a:srgbClr val="002060"/>
              </a:solidFill>
              <a:latin typeface="Arial" pitchFamily="34" charset="0"/>
              <a:cs typeface="Arial" pitchFamily="34" charset="0"/>
            </a:endParaRPr>
          </a:p>
          <a:p>
            <a:pPr marL="0" indent="0" algn="just" eaLnBrk="1" fontAlgn="auto" hangingPunct="1">
              <a:lnSpc>
                <a:spcPct val="90000"/>
              </a:lnSpc>
              <a:spcBef>
                <a:spcPts val="1200"/>
              </a:spcBef>
              <a:spcAft>
                <a:spcPts val="0"/>
              </a:spcAft>
              <a:buNone/>
              <a:defRPr/>
            </a:pPr>
            <a:endParaRPr lang="cs-CZ" sz="1800" dirty="0">
              <a:solidFill>
                <a:srgbClr val="002060"/>
              </a:solidFill>
              <a:latin typeface="Arial" pitchFamily="34" charset="0"/>
              <a:cs typeface="Arial" pitchFamily="34" charset="0"/>
            </a:endParaRPr>
          </a:p>
          <a:p>
            <a:pPr marL="0" indent="0" algn="just" eaLnBrk="1" fontAlgn="auto" hangingPunct="1">
              <a:lnSpc>
                <a:spcPct val="90000"/>
              </a:lnSpc>
              <a:spcBef>
                <a:spcPts val="1200"/>
              </a:spcBef>
              <a:spcAft>
                <a:spcPts val="0"/>
              </a:spcAft>
              <a:buNone/>
              <a:defRPr/>
            </a:pPr>
            <a:r>
              <a:rPr lang="pl-PL" sz="2000" dirty="0">
                <a:solidFill>
                  <a:srgbClr val="002060"/>
                </a:solidFill>
                <a:latin typeface="Arial" pitchFamily="34" charset="0"/>
                <a:cs typeface="Arial" pitchFamily="34" charset="0"/>
              </a:rPr>
              <a:t>Začátek porad je v 9:30 hod.</a:t>
            </a:r>
          </a:p>
          <a:p>
            <a:pPr marL="0" indent="0" algn="just" eaLnBrk="1" fontAlgn="auto" hangingPunct="1">
              <a:lnSpc>
                <a:spcPct val="90000"/>
              </a:lnSpc>
              <a:spcBef>
                <a:spcPts val="1200"/>
              </a:spcBef>
              <a:spcAft>
                <a:spcPts val="0"/>
              </a:spcAft>
              <a:buNone/>
              <a:defRPr/>
            </a:pPr>
            <a:endParaRPr lang="cs-CZ" sz="2000" dirty="0">
              <a:solidFill>
                <a:srgbClr val="002060"/>
              </a:solidFill>
              <a:latin typeface="Arial" pitchFamily="34" charset="0"/>
              <a:cs typeface="Arial" pitchFamily="34" charset="0"/>
            </a:endParaRPr>
          </a:p>
          <a:p>
            <a:pPr marL="0" indent="0" algn="just" eaLnBrk="1" fontAlgn="auto" hangingPunct="1">
              <a:lnSpc>
                <a:spcPct val="90000"/>
              </a:lnSpc>
              <a:spcAft>
                <a:spcPts val="0"/>
              </a:spcAft>
              <a:buNone/>
              <a:defRPr/>
            </a:pPr>
            <a:endParaRPr lang="cs-CZ" sz="2000" dirty="0" smtClean="0">
              <a:solidFill>
                <a:srgbClr val="002060"/>
              </a:solidFill>
              <a:latin typeface="Arial" pitchFamily="34" charset="0"/>
              <a:cs typeface="Arial" pitchFamily="34" charset="0"/>
            </a:endParaRPr>
          </a:p>
          <a:p>
            <a:pPr marL="0" indent="0" algn="just" eaLnBrk="1" fontAlgn="auto" hangingPunct="1">
              <a:lnSpc>
                <a:spcPct val="90000"/>
              </a:lnSpc>
              <a:spcAft>
                <a:spcPts val="0"/>
              </a:spcAft>
              <a:buNone/>
              <a:defRPr/>
            </a:pPr>
            <a:endParaRPr lang="cs-CZ" sz="1900" dirty="0">
              <a:solidFill>
                <a:srgbClr val="002060"/>
              </a:solidFill>
              <a:latin typeface="Arial" pitchFamily="34" charset="0"/>
              <a:cs typeface="Arial" pitchFamily="34" charset="0"/>
            </a:endParaRPr>
          </a:p>
        </p:txBody>
      </p:sp>
      <p:sp>
        <p:nvSpPr>
          <p:cNvPr id="191494" name="Obdélník 6"/>
          <p:cNvSpPr>
            <a:spLocks noChangeArrowheads="1"/>
          </p:cNvSpPr>
          <p:nvPr/>
        </p:nvSpPr>
        <p:spPr bwMode="auto">
          <a:xfrm>
            <a:off x="1756637" y="1196752"/>
            <a:ext cx="553388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sz="2400" b="1" dirty="0">
                <a:solidFill>
                  <a:srgbClr val="002060"/>
                </a:solidFill>
                <a:latin typeface="Arial" panose="020B0604020202020204" pitchFamily="34" charset="0"/>
              </a:rPr>
              <a:t>Organizace porad </a:t>
            </a:r>
            <a:r>
              <a:rPr lang="cs-CZ" sz="2400" b="1" dirty="0" smtClean="0">
                <a:solidFill>
                  <a:srgbClr val="002060"/>
                </a:solidFill>
                <a:latin typeface="Arial" panose="020B0604020202020204" pitchFamily="34" charset="0"/>
              </a:rPr>
              <a:t>k </a:t>
            </a:r>
            <a:r>
              <a:rPr lang="cs-CZ" sz="2400" b="1" dirty="0">
                <a:solidFill>
                  <a:srgbClr val="002060"/>
                </a:solidFill>
                <a:latin typeface="Arial" panose="020B0604020202020204" pitchFamily="34" charset="0"/>
              </a:rPr>
              <a:t>bezpečnosti </a:t>
            </a:r>
            <a:r>
              <a:rPr lang="cs-CZ" sz="2400" b="1" dirty="0" smtClean="0">
                <a:solidFill>
                  <a:srgbClr val="002060"/>
                </a:solidFill>
                <a:latin typeface="Arial" panose="020B0604020202020204" pitchFamily="34" charset="0"/>
              </a:rPr>
              <a:t>letů</a:t>
            </a:r>
            <a:endParaRPr lang="cs-CZ" sz="2400" b="1" dirty="0">
              <a:solidFill>
                <a:srgbClr val="002060"/>
              </a:solidFill>
            </a:endParaRPr>
          </a:p>
        </p:txBody>
      </p:sp>
    </p:spTree>
    <p:extLst>
      <p:ext uri="{BB962C8B-B14F-4D97-AF65-F5344CB8AC3E}">
        <p14:creationId xmlns:p14="http://schemas.microsoft.com/office/powerpoint/2010/main" val="16198076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58445" y="619963"/>
            <a:ext cx="8427110" cy="5618074"/>
          </a:xfrm>
          <a:prstGeom prst="rect">
            <a:avLst/>
          </a:prstGeom>
        </p:spPr>
      </p:pic>
      <p:sp>
        <p:nvSpPr>
          <p:cNvPr id="8" name="Zástupný symbol pro datum 7"/>
          <p:cNvSpPr>
            <a:spLocks noGrp="1"/>
          </p:cNvSpPr>
          <p:nvPr>
            <p:ph type="dt" sz="half" idx="10"/>
          </p:nvPr>
        </p:nvSpPr>
        <p:spPr/>
        <p:txBody>
          <a:bodyPr/>
          <a:lstStyle/>
          <a:p>
            <a:pPr>
              <a:defRPr/>
            </a:pPr>
            <a:r>
              <a:rPr lang="cs-CZ" smtClean="0"/>
              <a:t>11.2. 2017</a:t>
            </a:r>
            <a:endParaRPr lang="cs-CZ" dirty="0"/>
          </a:p>
        </p:txBody>
      </p:sp>
      <p:sp>
        <p:nvSpPr>
          <p:cNvPr id="10" name="Zástupný symbol pro zápatí 9"/>
          <p:cNvSpPr>
            <a:spLocks noGrp="1"/>
          </p:cNvSpPr>
          <p:nvPr>
            <p:ph type="ftr" sz="quarter" idx="11"/>
          </p:nvPr>
        </p:nvSpPr>
        <p:spPr/>
        <p:txBody>
          <a:bodyPr/>
          <a:lstStyle/>
          <a:p>
            <a:pPr>
              <a:defRPr/>
            </a:pPr>
            <a:r>
              <a:rPr lang="pl-PL" smtClean="0"/>
              <a:t>Rozbor  leteckých nehod</a:t>
            </a:r>
            <a:endParaRPr lang="cs-CZ" dirty="0"/>
          </a:p>
        </p:txBody>
      </p:sp>
      <p:sp>
        <p:nvSpPr>
          <p:cNvPr id="191492" name="Zástupný symbol pro číslo snímku 8"/>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01A0FF6-F5F6-4686-AAEC-6FDAC21CAE20}" type="slidenum">
              <a:rPr lang="cs-CZ" sz="1200" smtClean="0">
                <a:solidFill>
                  <a:srgbClr val="898989"/>
                </a:solidFill>
              </a:rPr>
              <a:pPr>
                <a:spcBef>
                  <a:spcPct val="0"/>
                </a:spcBef>
                <a:buFontTx/>
                <a:buNone/>
              </a:pPr>
              <a:t>35</a:t>
            </a:fld>
            <a:endParaRPr lang="cs-CZ" sz="1200" smtClean="0">
              <a:solidFill>
                <a:srgbClr val="898989"/>
              </a:solidFill>
            </a:endParaRPr>
          </a:p>
        </p:txBody>
      </p:sp>
      <p:sp>
        <p:nvSpPr>
          <p:cNvPr id="191494" name="Obdélník 6"/>
          <p:cNvSpPr>
            <a:spLocks noChangeArrowheads="1"/>
          </p:cNvSpPr>
          <p:nvPr/>
        </p:nvSpPr>
        <p:spPr bwMode="auto">
          <a:xfrm>
            <a:off x="107504" y="1844824"/>
            <a:ext cx="73255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cs-CZ" sz="4800" b="1" dirty="0" smtClean="0">
                <a:solidFill>
                  <a:schemeClr val="bg1"/>
                </a:solidFill>
                <a:latin typeface="Arial" panose="020B0604020202020204" pitchFamily="34" charset="0"/>
              </a:rPr>
              <a:t>Děkuji za pozornost</a:t>
            </a:r>
            <a:endParaRPr lang="cs-CZ" sz="4800" b="1" dirty="0">
              <a:solidFill>
                <a:schemeClr val="bg1"/>
              </a:solidFill>
            </a:endParaRPr>
          </a:p>
        </p:txBody>
      </p:sp>
    </p:spTree>
    <p:extLst>
      <p:ext uri="{BB962C8B-B14F-4D97-AF65-F5344CB8AC3E}">
        <p14:creationId xmlns:p14="http://schemas.microsoft.com/office/powerpoint/2010/main" val="37872759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Obrázek 9"/>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blip>
          <a:stretch>
            <a:fillRect/>
          </a:stretch>
        </p:blipFill>
        <p:spPr>
          <a:xfrm>
            <a:off x="683568" y="1338367"/>
            <a:ext cx="7848872" cy="4970953"/>
          </a:xfrm>
          <a:prstGeom prst="rect">
            <a:avLst/>
          </a:prstGeom>
        </p:spPr>
      </p:pic>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79204"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DC1F239-6455-4220-BBAA-64A73A0D120A}" type="slidenum">
              <a:rPr lang="cs-CZ" sz="1200" smtClean="0">
                <a:solidFill>
                  <a:srgbClr val="898989"/>
                </a:solidFill>
              </a:rPr>
              <a:pPr>
                <a:spcBef>
                  <a:spcPct val="0"/>
                </a:spcBef>
                <a:buFontTx/>
                <a:buNone/>
              </a:pPr>
              <a:t>4</a:t>
            </a:fld>
            <a:endParaRPr lang="cs-CZ" sz="1200" smtClean="0">
              <a:solidFill>
                <a:srgbClr val="898989"/>
              </a:solidFill>
            </a:endParaRPr>
          </a:p>
        </p:txBody>
      </p:sp>
      <p:sp>
        <p:nvSpPr>
          <p:cNvPr id="4" name="Obdélník 3"/>
          <p:cNvSpPr/>
          <p:nvPr/>
        </p:nvSpPr>
        <p:spPr>
          <a:xfrm>
            <a:off x="323528" y="476672"/>
            <a:ext cx="8443664" cy="830997"/>
          </a:xfrm>
          <a:prstGeom prst="rect">
            <a:avLst/>
          </a:prstGeom>
        </p:spPr>
        <p:txBody>
          <a:bodyPr wrap="square">
            <a:spAutoFit/>
          </a:bodyPr>
          <a:lstStyle/>
          <a:p>
            <a:pPr algn="ctr">
              <a:spcBef>
                <a:spcPct val="20000"/>
              </a:spcBef>
              <a:defRPr/>
            </a:pPr>
            <a:r>
              <a:rPr lang="cs-CZ" sz="2400" b="1" dirty="0" smtClean="0">
                <a:solidFill>
                  <a:srgbClr val="002060"/>
                </a:solidFill>
              </a:rPr>
              <a:t>Hlavní údaje týkající se leteckých nehod na území  České republiky v roce 2016</a:t>
            </a:r>
            <a:endParaRPr lang="cs-CZ" sz="2400" dirty="0">
              <a:solidFill>
                <a:srgbClr val="002060"/>
              </a:solidFill>
            </a:endParaRPr>
          </a:p>
        </p:txBody>
      </p:sp>
      <p:pic>
        <p:nvPicPr>
          <p:cNvPr id="19" name="Obrázek 1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90624" y="2580643"/>
            <a:ext cx="1822787" cy="1302314"/>
          </a:xfrm>
          <a:prstGeom prst="rect">
            <a:avLst/>
          </a:prstGeom>
        </p:spPr>
      </p:pic>
      <p:pic>
        <p:nvPicPr>
          <p:cNvPr id="5" name="Obrázek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4249" y="4587957"/>
            <a:ext cx="1456140" cy="968312"/>
          </a:xfrm>
          <a:prstGeom prst="rect">
            <a:avLst/>
          </a:prstGeom>
        </p:spPr>
      </p:pic>
      <p:pic>
        <p:nvPicPr>
          <p:cNvPr id="7" name="Obrázek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622031" y="3480550"/>
            <a:ext cx="1531584" cy="1216679"/>
          </a:xfrm>
          <a:prstGeom prst="rect">
            <a:avLst/>
          </a:prstGeom>
        </p:spPr>
      </p:pic>
      <p:pic>
        <p:nvPicPr>
          <p:cNvPr id="8" name="Obrázek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03403" y="5014707"/>
            <a:ext cx="1622016" cy="1083124"/>
          </a:xfrm>
          <a:prstGeom prst="rect">
            <a:avLst/>
          </a:prstGeom>
        </p:spPr>
      </p:pic>
      <p:pic>
        <p:nvPicPr>
          <p:cNvPr id="23" name="Obrázek 22"/>
          <p:cNvPicPr>
            <a:picLocks noChangeAspect="1"/>
          </p:cNvPicPr>
          <p:nvPr/>
        </p:nvPicPr>
        <p:blipFill rotWithShape="1">
          <a:blip r:embed="rId7" cstate="screen">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a:ext>
            </a:extLst>
          </a:blip>
          <a:srcRect l="7106" t="14098" r="8822" b="6523"/>
          <a:stretch/>
        </p:blipFill>
        <p:spPr>
          <a:xfrm>
            <a:off x="3446527" y="4337956"/>
            <a:ext cx="1768506" cy="1113189"/>
          </a:xfrm>
          <a:prstGeom prst="rect">
            <a:avLst/>
          </a:prstGeom>
        </p:spPr>
      </p:pic>
      <p:pic>
        <p:nvPicPr>
          <p:cNvPr id="16" name="Obrázek 1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07904" y="1502099"/>
            <a:ext cx="1599209" cy="1199049"/>
          </a:xfrm>
          <a:prstGeom prst="rect">
            <a:avLst/>
          </a:prstGeom>
        </p:spPr>
      </p:pic>
      <p:pic>
        <p:nvPicPr>
          <p:cNvPr id="11" name="Obrázek 10"/>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139842" y="4763693"/>
            <a:ext cx="1543299" cy="970660"/>
          </a:xfrm>
          <a:prstGeom prst="rect">
            <a:avLst/>
          </a:prstGeom>
        </p:spPr>
      </p:pic>
      <p:pic>
        <p:nvPicPr>
          <p:cNvPr id="12" name="Obrázek 11"/>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02778" y="2580643"/>
            <a:ext cx="1485347" cy="1065206"/>
          </a:xfrm>
          <a:prstGeom prst="rect">
            <a:avLst/>
          </a:prstGeom>
        </p:spPr>
      </p:pic>
      <p:pic>
        <p:nvPicPr>
          <p:cNvPr id="13" name="Obrázek 12"/>
          <p:cNvPicPr>
            <a:picLocks noChangeAspect="1"/>
          </p:cNvPicPr>
          <p:nvPr/>
        </p:nvPicPr>
        <p:blipFill>
          <a:blip r:embed="rId12"/>
          <a:stretch>
            <a:fillRect/>
          </a:stretch>
        </p:blipFill>
        <p:spPr>
          <a:xfrm>
            <a:off x="3374015" y="3014766"/>
            <a:ext cx="1738381" cy="1019882"/>
          </a:xfrm>
          <a:prstGeom prst="rect">
            <a:avLst/>
          </a:prstGeom>
        </p:spPr>
      </p:pic>
      <p:pic>
        <p:nvPicPr>
          <p:cNvPr id="17" name="Obrázek 16"/>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4702138" y="2348881"/>
            <a:ext cx="1560718" cy="1023983"/>
          </a:xfrm>
          <a:prstGeom prst="rect">
            <a:avLst/>
          </a:prstGeom>
        </p:spPr>
      </p:pic>
    </p:spTree>
    <p:extLst>
      <p:ext uri="{BB962C8B-B14F-4D97-AF65-F5344CB8AC3E}">
        <p14:creationId xmlns:p14="http://schemas.microsoft.com/office/powerpoint/2010/main" val="14446153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1252"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1F5EE5F-ADEF-46BE-9B80-A34324C1DBF7}" type="slidenum">
              <a:rPr lang="cs-CZ" sz="1200" smtClean="0">
                <a:solidFill>
                  <a:srgbClr val="898989"/>
                </a:solidFill>
              </a:rPr>
              <a:pPr>
                <a:spcBef>
                  <a:spcPct val="0"/>
                </a:spcBef>
                <a:buFontTx/>
                <a:buNone/>
              </a:pPr>
              <a:t>5</a:t>
            </a:fld>
            <a:endParaRPr lang="cs-CZ" sz="1200" smtClean="0">
              <a:solidFill>
                <a:srgbClr val="898989"/>
              </a:solidFill>
            </a:endParaRPr>
          </a:p>
        </p:txBody>
      </p:sp>
      <p:sp>
        <p:nvSpPr>
          <p:cNvPr id="6" name="Obdélník 3"/>
          <p:cNvSpPr>
            <a:spLocks noChangeArrowheads="1"/>
          </p:cNvSpPr>
          <p:nvPr/>
        </p:nvSpPr>
        <p:spPr bwMode="auto">
          <a:xfrm>
            <a:off x="1007604" y="5648464"/>
            <a:ext cx="712879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cs-CZ" sz="2000" dirty="0" smtClean="0">
                <a:solidFill>
                  <a:srgbClr val="002060"/>
                </a:solidFill>
                <a:latin typeface="Arial" panose="020B0604020202020204" pitchFamily="34" charset="0"/>
              </a:rPr>
              <a:t>Všech 59 leteckých nehod na území ČR v roce 2016 se stalo </a:t>
            </a:r>
            <a:br>
              <a:rPr lang="cs-CZ" sz="2000" dirty="0" smtClean="0">
                <a:solidFill>
                  <a:srgbClr val="002060"/>
                </a:solidFill>
                <a:latin typeface="Arial" panose="020B0604020202020204" pitchFamily="34" charset="0"/>
              </a:rPr>
            </a:br>
            <a:r>
              <a:rPr lang="cs-CZ" sz="2000" dirty="0" smtClean="0">
                <a:solidFill>
                  <a:srgbClr val="002060"/>
                </a:solidFill>
                <a:latin typeface="Arial" panose="020B0604020202020204" pitchFamily="34" charset="0"/>
              </a:rPr>
              <a:t>v kategorii letadel s MTOW do 2250 kg.</a:t>
            </a:r>
            <a:endParaRPr lang="cs-CZ" sz="2000" dirty="0">
              <a:solidFill>
                <a:srgbClr val="002060"/>
              </a:solidFill>
              <a:latin typeface="Arial" panose="020B0604020202020204" pitchFamily="34" charset="0"/>
            </a:endParaRPr>
          </a:p>
        </p:txBody>
      </p:sp>
      <p:graphicFrame>
        <p:nvGraphicFramePr>
          <p:cNvPr id="10" name="Graf 9"/>
          <p:cNvGraphicFramePr/>
          <p:nvPr>
            <p:extLst/>
          </p:nvPr>
        </p:nvGraphicFramePr>
        <p:xfrm>
          <a:off x="750404" y="620688"/>
          <a:ext cx="7643192" cy="48867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616889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1252"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1F5EE5F-ADEF-46BE-9B80-A34324C1DBF7}" type="slidenum">
              <a:rPr lang="cs-CZ" sz="1200" smtClean="0">
                <a:solidFill>
                  <a:srgbClr val="898989"/>
                </a:solidFill>
              </a:rPr>
              <a:pPr>
                <a:spcBef>
                  <a:spcPct val="0"/>
                </a:spcBef>
                <a:buFontTx/>
                <a:buNone/>
              </a:pPr>
              <a:t>6</a:t>
            </a:fld>
            <a:endParaRPr lang="cs-CZ" sz="1200" smtClean="0">
              <a:solidFill>
                <a:srgbClr val="898989"/>
              </a:solidFill>
            </a:endParaRPr>
          </a:p>
        </p:txBody>
      </p:sp>
      <p:sp>
        <p:nvSpPr>
          <p:cNvPr id="6" name="Obdélník 3"/>
          <p:cNvSpPr>
            <a:spLocks noChangeArrowheads="1"/>
          </p:cNvSpPr>
          <p:nvPr/>
        </p:nvSpPr>
        <p:spPr bwMode="auto">
          <a:xfrm>
            <a:off x="899592" y="5424076"/>
            <a:ext cx="712879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buFontTx/>
              <a:buNone/>
            </a:pPr>
            <a:r>
              <a:rPr lang="cs-CZ" sz="2000" dirty="0">
                <a:solidFill>
                  <a:srgbClr val="002060"/>
                </a:solidFill>
                <a:latin typeface="Arial" panose="020B0604020202020204" pitchFamily="34" charset="0"/>
              </a:rPr>
              <a:t>P</a:t>
            </a:r>
            <a:r>
              <a:rPr lang="cs-CZ" sz="2000" dirty="0" smtClean="0">
                <a:solidFill>
                  <a:srgbClr val="002060"/>
                </a:solidFill>
                <a:latin typeface="Arial" panose="020B0604020202020204" pitchFamily="34" charset="0"/>
              </a:rPr>
              <a:t>ředmětem šetření komisemi nebo jednotlivými inspektory </a:t>
            </a:r>
            <a:r>
              <a:rPr lang="cs-CZ" sz="2000" dirty="0">
                <a:solidFill>
                  <a:srgbClr val="002060"/>
                </a:solidFill>
                <a:latin typeface="Arial" panose="020B0604020202020204" pitchFamily="34" charset="0"/>
              </a:rPr>
              <a:t>ÚZPLN </a:t>
            </a:r>
            <a:r>
              <a:rPr lang="cs-CZ" sz="2000" dirty="0" smtClean="0">
                <a:solidFill>
                  <a:srgbClr val="002060"/>
                </a:solidFill>
                <a:latin typeface="Arial" panose="020B0604020202020204" pitchFamily="34" charset="0"/>
              </a:rPr>
              <a:t>bylo celkem 36</a:t>
            </a:r>
            <a:r>
              <a:rPr lang="cs-CZ" sz="1200" dirty="0" smtClean="0">
                <a:solidFill>
                  <a:srgbClr val="FF0000"/>
                </a:solidFill>
                <a:latin typeface="Arial" panose="020B0604020202020204" pitchFamily="34" charset="0"/>
              </a:rPr>
              <a:t> </a:t>
            </a:r>
            <a:r>
              <a:rPr lang="cs-CZ" sz="2000" dirty="0">
                <a:solidFill>
                  <a:srgbClr val="002060"/>
                </a:solidFill>
                <a:latin typeface="Arial" panose="020B0604020202020204" pitchFamily="34" charset="0"/>
              </a:rPr>
              <a:t>leteckých nehod, z toho 12 se smrtelným zraněním</a:t>
            </a:r>
          </a:p>
        </p:txBody>
      </p:sp>
      <p:graphicFrame>
        <p:nvGraphicFramePr>
          <p:cNvPr id="10" name="Graf 9"/>
          <p:cNvGraphicFramePr/>
          <p:nvPr>
            <p:extLst/>
          </p:nvPr>
        </p:nvGraphicFramePr>
        <p:xfrm>
          <a:off x="750404" y="620688"/>
          <a:ext cx="7643192" cy="488677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261421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2276"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101D72-1884-4958-8C47-52383772F21D}" type="slidenum">
              <a:rPr lang="cs-CZ" sz="1200" smtClean="0">
                <a:solidFill>
                  <a:srgbClr val="898989"/>
                </a:solidFill>
              </a:rPr>
              <a:pPr>
                <a:spcBef>
                  <a:spcPct val="0"/>
                </a:spcBef>
                <a:buFontTx/>
                <a:buNone/>
              </a:pPr>
              <a:t>7</a:t>
            </a:fld>
            <a:endParaRPr lang="cs-CZ" sz="1200" dirty="0" smtClean="0">
              <a:solidFill>
                <a:srgbClr val="898989"/>
              </a:solidFill>
            </a:endParaRPr>
          </a:p>
        </p:txBody>
      </p:sp>
      <p:graphicFrame>
        <p:nvGraphicFramePr>
          <p:cNvPr id="6" name="Zástupný symbol pro obsah 6"/>
          <p:cNvGraphicFramePr>
            <a:graphicFrameLocks/>
          </p:cNvGraphicFramePr>
          <p:nvPr>
            <p:extLst/>
          </p:nvPr>
        </p:nvGraphicFramePr>
        <p:xfrm>
          <a:off x="503548" y="1052736"/>
          <a:ext cx="8136904" cy="5400600"/>
        </p:xfrm>
        <a:graphic>
          <a:graphicData uri="http://schemas.openxmlformats.org/drawingml/2006/chart">
            <c:chart xmlns:c="http://schemas.openxmlformats.org/drawingml/2006/chart" xmlns:r="http://schemas.openxmlformats.org/officeDocument/2006/relationships" r:id="rId2"/>
          </a:graphicData>
        </a:graphic>
      </p:graphicFrame>
      <p:sp>
        <p:nvSpPr>
          <p:cNvPr id="7" name="Nadpis 4"/>
          <p:cNvSpPr>
            <a:spLocks noGrp="1"/>
          </p:cNvSpPr>
          <p:nvPr>
            <p:ph type="title"/>
          </p:nvPr>
        </p:nvSpPr>
        <p:spPr>
          <a:xfrm>
            <a:off x="457200" y="274638"/>
            <a:ext cx="8229600" cy="1143000"/>
          </a:xfrm>
        </p:spPr>
        <p:txBody>
          <a:bodyPr/>
          <a:lstStyle/>
          <a:p>
            <a:r>
              <a:rPr lang="cs-CZ" sz="2400" b="1" dirty="0" smtClean="0">
                <a:solidFill>
                  <a:srgbClr val="002060"/>
                </a:solidFill>
                <a:latin typeface="Arial" panose="020B0604020202020204" pitchFamily="34" charset="0"/>
                <a:cs typeface="Arial" panose="020B0604020202020204" pitchFamily="34" charset="0"/>
              </a:rPr>
              <a:t>Letecké nehody letadel </a:t>
            </a:r>
            <a:endParaRPr lang="cs-CZ" sz="2400" dirty="0"/>
          </a:p>
        </p:txBody>
      </p:sp>
    </p:spTree>
    <p:extLst>
      <p:ext uri="{BB962C8B-B14F-4D97-AF65-F5344CB8AC3E}">
        <p14:creationId xmlns:p14="http://schemas.microsoft.com/office/powerpoint/2010/main" val="4043361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pPr>
              <a:defRPr/>
            </a:pPr>
            <a:r>
              <a:rPr lang="cs-CZ" smtClean="0"/>
              <a:t>11.2. 2017</a:t>
            </a:r>
            <a:endParaRPr lang="cs-CZ" dirty="0"/>
          </a:p>
        </p:txBody>
      </p:sp>
      <p:sp>
        <p:nvSpPr>
          <p:cNvPr id="3" name="Zástupný symbol pro zápatí 2"/>
          <p:cNvSpPr>
            <a:spLocks noGrp="1"/>
          </p:cNvSpPr>
          <p:nvPr>
            <p:ph type="ftr" sz="quarter" idx="11"/>
          </p:nvPr>
        </p:nvSpPr>
        <p:spPr/>
        <p:txBody>
          <a:bodyPr/>
          <a:lstStyle/>
          <a:p>
            <a:pPr>
              <a:defRPr/>
            </a:pPr>
            <a:r>
              <a:rPr lang="pl-PL" smtClean="0"/>
              <a:t>Rozbor  leteckých nehod</a:t>
            </a:r>
            <a:endParaRPr lang="cs-CZ" dirty="0"/>
          </a:p>
        </p:txBody>
      </p:sp>
      <p:sp>
        <p:nvSpPr>
          <p:cNvPr id="182276" name="Zástupný symbol pro číslo snímku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75101D72-1884-4958-8C47-52383772F21D}" type="slidenum">
              <a:rPr lang="cs-CZ" sz="1200" smtClean="0">
                <a:solidFill>
                  <a:srgbClr val="898989"/>
                </a:solidFill>
              </a:rPr>
              <a:pPr>
                <a:spcBef>
                  <a:spcPct val="0"/>
                </a:spcBef>
                <a:buFontTx/>
                <a:buNone/>
              </a:pPr>
              <a:t>8</a:t>
            </a:fld>
            <a:endParaRPr lang="cs-CZ" sz="1200" dirty="0" smtClean="0">
              <a:solidFill>
                <a:srgbClr val="898989"/>
              </a:solidFill>
            </a:endParaRPr>
          </a:p>
        </p:txBody>
      </p:sp>
      <p:graphicFrame>
        <p:nvGraphicFramePr>
          <p:cNvPr id="6" name="Zástupný symbol pro obsah 6"/>
          <p:cNvGraphicFramePr>
            <a:graphicFrameLocks/>
          </p:cNvGraphicFramePr>
          <p:nvPr>
            <p:extLst/>
          </p:nvPr>
        </p:nvGraphicFramePr>
        <p:xfrm>
          <a:off x="503548" y="1124744"/>
          <a:ext cx="8136904" cy="5328592"/>
        </p:xfrm>
        <a:graphic>
          <a:graphicData uri="http://schemas.openxmlformats.org/drawingml/2006/chart">
            <c:chart xmlns:c="http://schemas.openxmlformats.org/drawingml/2006/chart" xmlns:r="http://schemas.openxmlformats.org/officeDocument/2006/relationships" r:id="rId2"/>
          </a:graphicData>
        </a:graphic>
      </p:graphicFrame>
      <p:sp>
        <p:nvSpPr>
          <p:cNvPr id="8" name="Nadpis 4"/>
          <p:cNvSpPr>
            <a:spLocks noGrp="1"/>
          </p:cNvSpPr>
          <p:nvPr>
            <p:ph type="title"/>
          </p:nvPr>
        </p:nvSpPr>
        <p:spPr>
          <a:xfrm>
            <a:off x="457200" y="274638"/>
            <a:ext cx="8229600" cy="1143000"/>
          </a:xfrm>
        </p:spPr>
        <p:txBody>
          <a:bodyPr/>
          <a:lstStyle/>
          <a:p>
            <a:r>
              <a:rPr lang="cs-CZ" sz="2400" b="1" dirty="0" smtClean="0">
                <a:solidFill>
                  <a:srgbClr val="002060"/>
                </a:solidFill>
                <a:latin typeface="Arial" panose="020B0604020202020204" pitchFamily="34" charset="0"/>
                <a:cs typeface="Arial" panose="020B0604020202020204" pitchFamily="34" charset="0"/>
              </a:rPr>
              <a:t>Letecké nehody sportovních létajících zařízení </a:t>
            </a:r>
            <a:endParaRPr lang="cs-CZ" sz="2400" dirty="0"/>
          </a:p>
        </p:txBody>
      </p:sp>
    </p:spTree>
    <p:extLst>
      <p:ext uri="{BB962C8B-B14F-4D97-AF65-F5344CB8AC3E}">
        <p14:creationId xmlns:p14="http://schemas.microsoft.com/office/powerpoint/2010/main" val="38596695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r>
              <a:rPr lang="cs-CZ" smtClean="0"/>
              <a:t>11.2. 2017</a:t>
            </a:r>
            <a:endParaRPr lang="cs-CZ" dirty="0"/>
          </a:p>
        </p:txBody>
      </p:sp>
      <p:sp>
        <p:nvSpPr>
          <p:cNvPr id="3" name="Zástupný symbol pro zápatí 2"/>
          <p:cNvSpPr>
            <a:spLocks noGrp="1"/>
          </p:cNvSpPr>
          <p:nvPr>
            <p:ph type="ftr" sz="quarter" idx="11"/>
          </p:nvPr>
        </p:nvSpPr>
        <p:spPr/>
        <p:txBody>
          <a:bodyPr/>
          <a:lstStyle/>
          <a:p>
            <a:r>
              <a:rPr lang="pl-PL" smtClean="0"/>
              <a:t>Rozbor  leteckých nehod</a:t>
            </a:r>
            <a:endParaRPr lang="cs-CZ" dirty="0"/>
          </a:p>
        </p:txBody>
      </p:sp>
      <p:sp>
        <p:nvSpPr>
          <p:cNvPr id="4" name="Zástupný symbol pro číslo snímku 3"/>
          <p:cNvSpPr>
            <a:spLocks noGrp="1"/>
          </p:cNvSpPr>
          <p:nvPr>
            <p:ph type="sldNum" sz="quarter" idx="12"/>
          </p:nvPr>
        </p:nvSpPr>
        <p:spPr/>
        <p:txBody>
          <a:bodyPr/>
          <a:lstStyle/>
          <a:p>
            <a:fld id="{20264769-77EF-4CD0-90DE-F7D7F2D423C4}" type="slidenum">
              <a:rPr lang="cs-CZ" smtClean="0"/>
              <a:pPr/>
              <a:t>9</a:t>
            </a:fld>
            <a:endParaRPr lang="cs-CZ" dirty="0"/>
          </a:p>
        </p:txBody>
      </p:sp>
      <p:graphicFrame>
        <p:nvGraphicFramePr>
          <p:cNvPr id="5" name="Graf 4"/>
          <p:cNvGraphicFramePr>
            <a:graphicFrameLocks/>
          </p:cNvGraphicFramePr>
          <p:nvPr>
            <p:extLst/>
          </p:nvPr>
        </p:nvGraphicFramePr>
        <p:xfrm>
          <a:off x="395536" y="2060575"/>
          <a:ext cx="8280920" cy="4064000"/>
        </p:xfrm>
        <a:graphic>
          <a:graphicData uri="http://schemas.openxmlformats.org/drawingml/2006/chart">
            <c:chart xmlns:c="http://schemas.openxmlformats.org/drawingml/2006/chart" xmlns:r="http://schemas.openxmlformats.org/officeDocument/2006/relationships" r:id="rId2"/>
          </a:graphicData>
        </a:graphic>
      </p:graphicFrame>
      <p:sp>
        <p:nvSpPr>
          <p:cNvPr id="6" name="Obdélník 5"/>
          <p:cNvSpPr/>
          <p:nvPr/>
        </p:nvSpPr>
        <p:spPr>
          <a:xfrm>
            <a:off x="467544" y="908720"/>
            <a:ext cx="8064896" cy="1077218"/>
          </a:xfrm>
          <a:prstGeom prst="rect">
            <a:avLst/>
          </a:prstGeom>
        </p:spPr>
        <p:txBody>
          <a:bodyPr wrap="square">
            <a:spAutoFit/>
          </a:bodyPr>
          <a:lstStyle/>
          <a:p>
            <a:pPr algn="ctr">
              <a:spcBef>
                <a:spcPct val="20000"/>
              </a:spcBef>
              <a:defRPr/>
            </a:pPr>
            <a:r>
              <a:rPr lang="cs-CZ" sz="2000" b="1" dirty="0" smtClean="0">
                <a:solidFill>
                  <a:srgbClr val="002060"/>
                </a:solidFill>
                <a:latin typeface="Arial" panose="020B0604020202020204" pitchFamily="34" charset="0"/>
                <a:cs typeface="Arial" panose="020B0604020202020204" pitchFamily="34" charset="0"/>
              </a:rPr>
              <a:t>Přehled počtu leteckých nehod na území ČR </a:t>
            </a:r>
            <a:r>
              <a:rPr lang="cs-CZ" sz="2000" b="1" dirty="0" smtClean="0">
                <a:solidFill>
                  <a:srgbClr val="002060"/>
                </a:solidFill>
                <a:latin typeface="Arial" charset="0"/>
                <a:cs typeface="Arial" charset="0"/>
              </a:rPr>
              <a:t>v rámci provozu ve sportovním a rekreačním létání letadel </a:t>
            </a:r>
          </a:p>
          <a:p>
            <a:pPr algn="ctr">
              <a:spcBef>
                <a:spcPct val="20000"/>
              </a:spcBef>
              <a:defRPr/>
            </a:pPr>
            <a:r>
              <a:rPr lang="cs-CZ" sz="2000" b="1" dirty="0" smtClean="0">
                <a:solidFill>
                  <a:srgbClr val="002060"/>
                </a:solidFill>
                <a:latin typeface="Arial" charset="0"/>
                <a:cs typeface="Arial" charset="0"/>
              </a:rPr>
              <a:t>s MTOW do 2250 kg.</a:t>
            </a:r>
            <a:r>
              <a:rPr lang="cs-CZ" sz="2000" dirty="0" smtClean="0">
                <a:solidFill>
                  <a:srgbClr val="002060"/>
                </a:solidFill>
                <a:latin typeface="Arial" charset="0"/>
              </a:rPr>
              <a:t> </a:t>
            </a:r>
            <a:r>
              <a:rPr lang="cs-CZ" sz="2000" b="1" dirty="0" smtClean="0">
                <a:solidFill>
                  <a:srgbClr val="002060"/>
                </a:solidFill>
                <a:latin typeface="Arial" charset="0"/>
                <a:cs typeface="Arial" charset="0"/>
              </a:rPr>
              <a:t> </a:t>
            </a:r>
            <a:endParaRPr lang="cs-CZ" sz="2000" dirty="0" smtClean="0">
              <a:solidFill>
                <a:srgbClr val="002060"/>
              </a:solidFill>
              <a:latin typeface="Arial" charset="0"/>
              <a:cs typeface="Arial" charset="0"/>
            </a:endParaRPr>
          </a:p>
        </p:txBody>
      </p:sp>
    </p:spTree>
    <p:extLst>
      <p:ext uri="{BB962C8B-B14F-4D97-AF65-F5344CB8AC3E}">
        <p14:creationId xmlns:p14="http://schemas.microsoft.com/office/powerpoint/2010/main" val="3720093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2049</Words>
  <Application>Microsoft Office PowerPoint</Application>
  <PresentationFormat>Předvádění na obrazovce (4:3)</PresentationFormat>
  <Paragraphs>363</Paragraphs>
  <Slides>35</Slides>
  <Notes>17</Notes>
  <HiddenSlides>4</HiddenSlides>
  <MMClips>0</MMClips>
  <ScaleCrop>false</ScaleCrop>
  <HeadingPairs>
    <vt:vector size="6" baseType="variant">
      <vt:variant>
        <vt:lpstr>Použitá písma</vt:lpstr>
      </vt:variant>
      <vt:variant>
        <vt:i4>4</vt:i4>
      </vt:variant>
      <vt:variant>
        <vt:lpstr>Motiv</vt:lpstr>
      </vt:variant>
      <vt:variant>
        <vt:i4>1</vt:i4>
      </vt:variant>
      <vt:variant>
        <vt:lpstr>Nadpisy snímků</vt:lpstr>
      </vt:variant>
      <vt:variant>
        <vt:i4>35</vt:i4>
      </vt:variant>
    </vt:vector>
  </HeadingPairs>
  <TitlesOfParts>
    <vt:vector size="40" baseType="lpstr">
      <vt:lpstr>Arial</vt:lpstr>
      <vt:lpstr>Calibri</vt:lpstr>
      <vt:lpstr>Corpid E1s SCd Light</vt:lpstr>
      <vt:lpstr>Wingdings</vt:lpstr>
      <vt:lpstr>Motiv sady Office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Letecké nehody letadel </vt:lpstr>
      <vt:lpstr>Letecké nehody sportovních létajících zařízení </vt:lpstr>
      <vt:lpstr>Prezentace aplikace PowerPoint</vt:lpstr>
      <vt:lpstr>Prezentace aplikace PowerPoint</vt:lpstr>
      <vt:lpstr>Kategorie událostí </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Hlavní údaje týkající se událostí souvisejících s bezpečností v parašutistickém provozu</vt:lpstr>
      <vt:lpstr>Prezentace aplikace PowerPoint</vt:lpstr>
      <vt:lpstr>Prezentace aplikace PowerPoint</vt:lpstr>
      <vt:lpstr>Prezentace aplikace PowerPoint</vt:lpstr>
      <vt:lpstr>Prezentace aplikace PowerPoint</vt:lpstr>
      <vt:lpstr>Prezentace aplikace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2016-01-11T13:28:23Z</dcterms:created>
  <dcterms:modified xsi:type="dcterms:W3CDTF">2017-02-10T19:53:55Z</dcterms:modified>
</cp:coreProperties>
</file>