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8" r:id="rId4"/>
    <p:sldId id="296" r:id="rId5"/>
    <p:sldId id="290" r:id="rId6"/>
    <p:sldId id="293" r:id="rId7"/>
    <p:sldId id="291" r:id="rId8"/>
    <p:sldId id="295" r:id="rId9"/>
    <p:sldId id="292" r:id="rId10"/>
    <p:sldId id="294" r:id="rId11"/>
    <p:sldId id="259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FF"/>
    <a:srgbClr val="00B050"/>
    <a:srgbClr val="00FF00"/>
    <a:srgbClr val="FFFFFF"/>
    <a:srgbClr val="996600"/>
    <a:srgbClr val="FFC000"/>
    <a:srgbClr val="FFFF00"/>
    <a:srgbClr val="00205B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2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17.01.2022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17.01.2022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7440368" cy="5909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Letové informační středisko FIC Praha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461841" y="106521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Seminář ŘLP pro GA 2022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Ing. Michal Dvořák</a:t>
            </a:r>
          </a:p>
          <a:p>
            <a:pPr eaLnBrk="1" hangingPunct="1"/>
            <a:r>
              <a:rPr lang="cs-CZ" altLang="cs-CZ" dirty="0" smtClean="0"/>
              <a:t>Vedoucí FIC Praha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Předávání údajů o letu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cs-CZ" altLang="cs-CZ" sz="2800" b="1" dirty="0" smtClean="0">
                <a:solidFill>
                  <a:srgbClr val="0070C0"/>
                </a:solidFill>
              </a:rPr>
              <a:t>„Čím lepší informaci dáš, tím lepší službu dostaneš“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800" b="1" dirty="0" smtClean="0">
                <a:solidFill>
                  <a:srgbClr val="00B050"/>
                </a:solidFill>
              </a:rPr>
              <a:t>Trať VFR letu ve FPL:</a:t>
            </a:r>
            <a:endParaRPr lang="cs-CZ" altLang="cs-CZ" sz="28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Kódové označení bodu nebo letiště (VLM, BODAL, LKJI)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"/>
            </a:pPr>
            <a:r>
              <a:rPr lang="cs-CZ" altLang="cs-CZ" sz="1800" b="1" dirty="0" smtClean="0">
                <a:solidFill>
                  <a:srgbClr val="00B050"/>
                </a:solidFill>
              </a:rPr>
              <a:t>OK</a:t>
            </a:r>
            <a:endParaRPr lang="cs-CZ" altLang="cs-CZ" sz="1800" b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Souřadnice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"/>
            </a:pPr>
            <a:r>
              <a:rPr lang="cs-CZ" altLang="cs-CZ" sz="1800" b="1" dirty="0" smtClean="0">
                <a:solidFill>
                  <a:srgbClr val="00B050"/>
                </a:solidFill>
              </a:rPr>
              <a:t>OK</a:t>
            </a:r>
            <a:endParaRPr lang="cs-CZ" altLang="cs-CZ" sz="18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ČR: Vstupní body do CTR (letiště + bod: LKPRE, LKKBR)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"/>
            </a:pPr>
            <a:r>
              <a:rPr lang="cs-CZ" altLang="cs-CZ" sz="1800" b="1" dirty="0" smtClean="0">
                <a:solidFill>
                  <a:srgbClr val="00B050"/>
                </a:solidFill>
              </a:rPr>
              <a:t>OK</a:t>
            </a:r>
            <a:endParaRPr lang="cs-CZ" altLang="cs-CZ" sz="1800" b="1" dirty="0">
              <a:solidFill>
                <a:srgbClr val="00B050"/>
              </a:solidFill>
            </a:endParaRPr>
          </a:p>
          <a:p>
            <a:pPr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ČR: Zeměpisné místo otevřenou řečí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"/>
            </a:pPr>
            <a:r>
              <a:rPr lang="cs-CZ" altLang="cs-CZ" sz="1800" b="1" dirty="0">
                <a:solidFill>
                  <a:srgbClr val="FF0000"/>
                </a:solidFill>
              </a:rPr>
              <a:t>Nelze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strojově dekódovat</a:t>
            </a:r>
            <a:r>
              <a:rPr lang="cs-CZ" altLang="cs-CZ" sz="1800" b="1" dirty="0">
                <a:solidFill>
                  <a:srgbClr val="FF0000"/>
                </a:solidFill>
              </a:rPr>
              <a:t>,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používat pouze </a:t>
            </a:r>
            <a:r>
              <a:rPr lang="cs-CZ" altLang="cs-CZ" sz="1800" b="1" dirty="0">
                <a:solidFill>
                  <a:srgbClr val="FF0000"/>
                </a:solidFill>
              </a:rPr>
              <a:t>pokud nelze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uvést jinak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"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grpSp>
        <p:nvGrpSpPr>
          <p:cNvPr id="7" name="Skupina 6"/>
          <p:cNvGrpSpPr/>
          <p:nvPr/>
        </p:nvGrpSpPr>
        <p:grpSpPr>
          <a:xfrm>
            <a:off x="3948454" y="3152118"/>
            <a:ext cx="5093135" cy="2392804"/>
            <a:chOff x="3948454" y="3152118"/>
            <a:chExt cx="5093135" cy="2392804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8454" y="3152118"/>
              <a:ext cx="5022845" cy="190268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3" name="TextovéPole 2"/>
            <p:cNvSpPr txBox="1"/>
            <p:nvPr/>
          </p:nvSpPr>
          <p:spPr>
            <a:xfrm>
              <a:off x="7227419" y="5029294"/>
              <a:ext cx="1814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cs-CZ" b="1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iz AIP ČR</a:t>
              </a:r>
              <a:endParaRPr lang="cs-CZ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" name="Volný tvar 3"/>
            <p:cNvSpPr/>
            <p:nvPr/>
          </p:nvSpPr>
          <p:spPr>
            <a:xfrm>
              <a:off x="7776060" y="5171846"/>
              <a:ext cx="1024128" cy="373076"/>
            </a:xfrm>
            <a:custGeom>
              <a:avLst/>
              <a:gdLst>
                <a:gd name="connsiteX0" fmla="*/ 0 w 585216"/>
                <a:gd name="connsiteY0" fmla="*/ 373076 h 373076"/>
                <a:gd name="connsiteX1" fmla="*/ 585216 w 585216"/>
                <a:gd name="connsiteY1" fmla="*/ 373076 h 373076"/>
                <a:gd name="connsiteX2" fmla="*/ 577901 w 585216"/>
                <a:gd name="connsiteY2" fmla="*/ 0 h 37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373076">
                  <a:moveTo>
                    <a:pt x="0" y="373076"/>
                  </a:moveTo>
                  <a:lnTo>
                    <a:pt x="585216" y="373076"/>
                  </a:lnTo>
                  <a:lnTo>
                    <a:pt x="57790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4301338" y="4008730"/>
              <a:ext cx="4632650" cy="885139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467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Děkuji za pozornost…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1768475"/>
            <a:ext cx="6858000" cy="16557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… a za využívání našich služeb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ATS poskytované FIC Praha</a:t>
            </a:r>
          </a:p>
        </p:txBody>
      </p:sp>
    </p:spTree>
    <p:extLst>
      <p:ext uri="{BB962C8B-B14F-4D97-AF65-F5344CB8AC3E}">
        <p14:creationId xmlns:p14="http://schemas.microsoft.com/office/powerpoint/2010/main" val="6381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8"/>
            <a:ext cx="8912737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LETOVÁ INFORMAČNÍ SLUŽBA:</a:t>
            </a:r>
            <a:endParaRPr lang="cs-CZ" altLang="cs-CZ" sz="2800" b="1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Jakékoliv informace užitečné pro průběh letu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Na vyžádání pilota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Z vlastní iniciativy FIC, </a:t>
            </a:r>
            <a:r>
              <a:rPr lang="cs-CZ" altLang="cs-CZ" sz="2800" b="1" u="sng" dirty="0" smtClean="0"/>
              <a:t>je-li to proveditelné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Nezbavuje pilota odpovědnosti za průběh letu, vyhnutí se prostorům apod.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ATS poskytované FIC Praha</a:t>
            </a:r>
          </a:p>
        </p:txBody>
      </p:sp>
    </p:spTree>
    <p:extLst>
      <p:ext uri="{BB962C8B-B14F-4D97-AF65-F5344CB8AC3E}">
        <p14:creationId xmlns:p14="http://schemas.microsoft.com/office/powerpoint/2010/main" val="1173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8"/>
            <a:ext cx="8912737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POHOTOVOSTNÍ SLUŽBA:</a:t>
            </a:r>
            <a:endParaRPr lang="cs-CZ" altLang="cs-CZ" sz="2800" b="1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Pomoc letadlu v nouzi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Spolupráce se službou pátrání a s dalšími stanovišti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Nebojte se ozvat!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Popište svůj problém, společně jej vyřešíme!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ATS poskytované FIC Praha</a:t>
            </a:r>
          </a:p>
        </p:txBody>
      </p:sp>
      <p:pic>
        <p:nvPicPr>
          <p:cNvPr id="5" name="Picture 2" descr="Don't Mess Up the M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6" y="4114521"/>
            <a:ext cx="4008729" cy="21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Změny v roce 2022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Nový systém zpracování přehledových a letových dat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Více informací a lepší přehled o letech s FPL i bez FPL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Sdílení informací napříč stanovišti ATS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pic>
        <p:nvPicPr>
          <p:cNvPr id="1027" name="BC482D43-5F8B-488C-89E5-13DF54E798CA" descr="BC482D43-5F8B-488C-89E5-13DF54E798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90" y="3173024"/>
            <a:ext cx="3242436" cy="243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Změny v roce 2022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Nový systém zpracování přehledových a letových dat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Nasazení 24.2.2022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Možné drobné změny při poskytování služeb: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Častější dotazy na informace o vašem </a:t>
            </a:r>
            <a:r>
              <a:rPr lang="cs-CZ" altLang="cs-CZ" sz="2400" b="1" dirty="0" smtClean="0"/>
              <a:t>letu                                         </a:t>
            </a:r>
            <a:r>
              <a:rPr lang="cs-CZ" altLang="cs-CZ" sz="1600" b="1" dirty="0" smtClean="0"/>
              <a:t>(pro poskytnutí co nejlepší služby všemi stanovišti)</a:t>
            </a:r>
            <a:endParaRPr lang="cs-CZ" altLang="cs-CZ" sz="1600" b="1" dirty="0" smtClean="0"/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Změny v přidělování kódů SSR                                                           </a:t>
            </a:r>
            <a:r>
              <a:rPr lang="cs-CZ" altLang="cs-CZ" sz="1600" b="1" dirty="0" smtClean="0"/>
              <a:t>(kódy pro PJE, častější kódy pro lety VFR s FPL, změna v kódech 2000 a 7000)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Zpočátku možné snížení </a:t>
            </a:r>
            <a:r>
              <a:rPr lang="cs-CZ" altLang="cs-CZ" sz="2400" b="1" dirty="0" smtClean="0"/>
              <a:t>kapacity stanoviště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011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Předávání údajů o letu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cs-CZ" altLang="cs-CZ" sz="2800" b="1" dirty="0" smtClean="0">
                <a:solidFill>
                  <a:srgbClr val="0070C0"/>
                </a:solidFill>
              </a:rPr>
              <a:t>„Čím lepší informaci dáš, tím lepší službu dostaneš“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Lety bez FPL požadující </a:t>
            </a:r>
            <a:r>
              <a:rPr lang="cs-CZ" altLang="cs-CZ" sz="2800" b="1" dirty="0" smtClean="0"/>
              <a:t>poskytování </a:t>
            </a:r>
            <a:r>
              <a:rPr lang="cs-CZ" altLang="cs-CZ" sz="2800" b="1" dirty="0" smtClean="0"/>
              <a:t>informační služby:</a:t>
            </a:r>
            <a:endParaRPr lang="cs-CZ" altLang="cs-CZ" sz="2800" b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Doporučeno předat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základní informace o letu</a:t>
            </a:r>
            <a:r>
              <a:rPr lang="cs-CZ" altLang="cs-CZ" sz="2800" b="1" dirty="0" smtClean="0"/>
              <a:t>:</a:t>
            </a:r>
            <a:endParaRPr lang="cs-CZ" altLang="cs-CZ" sz="2800" b="1" dirty="0"/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Volací </a:t>
            </a:r>
            <a:r>
              <a:rPr lang="cs-CZ" altLang="cs-CZ" sz="2400" b="1" dirty="0" smtClean="0"/>
              <a:t>znak a přibližná poloha</a:t>
            </a:r>
            <a:endParaRPr lang="cs-CZ" altLang="cs-CZ" sz="2400" b="1" dirty="0" smtClean="0"/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Typ letadla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Odkud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Kam (popř. stručně kudy)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ebdings" panose="05030102010509060703" pitchFamily="18" charset="2"/>
              <a:buChar char=""/>
            </a:pPr>
            <a:r>
              <a:rPr lang="cs-CZ" altLang="cs-CZ" sz="2400" b="1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„OKABC v poloze VLM, C172 z LKBE do LKCM“</a:t>
            </a:r>
            <a:endParaRPr lang="cs-CZ" altLang="cs-CZ" sz="2400" b="1" dirty="0" smtClean="0">
              <a:solidFill>
                <a:srgbClr val="0099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440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Předávání údajů o letu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cs-CZ" altLang="cs-CZ" sz="2800" b="1" dirty="0" smtClean="0">
                <a:solidFill>
                  <a:srgbClr val="0070C0"/>
                </a:solidFill>
              </a:rPr>
              <a:t>„Čím lepší informaci dáš, tím lepší službu dostaneš“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Lety bez FPL požadující </a:t>
            </a:r>
            <a:r>
              <a:rPr lang="cs-CZ" altLang="cs-CZ" sz="2800" b="1" dirty="0" smtClean="0"/>
              <a:t>poskytování </a:t>
            </a:r>
            <a:r>
              <a:rPr lang="cs-CZ" altLang="cs-CZ" sz="2800" b="1" dirty="0" smtClean="0"/>
              <a:t>informační služby:</a:t>
            </a:r>
            <a:endParaRPr lang="cs-CZ" altLang="cs-CZ" sz="2800" b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Při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jednorázovém dotazu </a:t>
            </a:r>
            <a:r>
              <a:rPr lang="cs-CZ" altLang="cs-CZ" sz="2800" b="1" dirty="0" smtClean="0"/>
              <a:t>stačí C/S, případně poloha:</a:t>
            </a:r>
            <a:endParaRPr lang="cs-CZ" altLang="cs-CZ" sz="2800" b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Webdings" panose="05030102010509060703" pitchFamily="18" charset="2"/>
              <a:buChar char=""/>
            </a:pPr>
            <a:r>
              <a:rPr lang="cs-CZ" altLang="cs-CZ" sz="2400" b="1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„OKABC v poloze VLM, žádám oblastní QNH“</a:t>
            </a:r>
            <a:endParaRPr lang="cs-CZ" altLang="cs-CZ" sz="2400" b="1" dirty="0" smtClean="0">
              <a:solidFill>
                <a:srgbClr val="0099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279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hlašovna letových provozních služ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48" y="984885"/>
            <a:ext cx="30670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43080" cy="104295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Předávání údajů o letu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cs-CZ" altLang="cs-CZ" sz="2800" b="1" dirty="0" smtClean="0">
                <a:solidFill>
                  <a:srgbClr val="0070C0"/>
                </a:solidFill>
              </a:rPr>
              <a:t>„Čím lepší informaci dáš, tím lepší službu dostaneš“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Podávání FPL na lety VFR:</a:t>
            </a:r>
            <a:endParaRPr lang="cs-CZ" altLang="cs-CZ" sz="2800" b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V povinných případech, včetně nočních traťových letů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Doporučeno i pro denní traťové lety, pokud požaduji poskytování informační/pohotovostní služby</a:t>
            </a:r>
            <a:endParaRPr lang="cs-CZ" altLang="cs-CZ" sz="28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8477250" y="742950"/>
            <a:ext cx="447675" cy="3689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1583</TotalTime>
  <Words>407</Words>
  <Application>Microsoft Office PowerPoint</Application>
  <PresentationFormat>Předvádění na obrazovce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Webdings</vt:lpstr>
      <vt:lpstr>Wingdings</vt:lpstr>
      <vt:lpstr>PPT Prezentace CZ -  nové logo</vt:lpstr>
      <vt:lpstr>Letové informační středisko FIC Praha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pozornost…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Rozšíření prostoru odpovědnosti  FIC Praha od 28.2.2019</dc:title>
  <dc:creator>Michal Dvořák</dc:creator>
  <cp:lastModifiedBy>DVORAK Michal</cp:lastModifiedBy>
  <cp:revision>84</cp:revision>
  <dcterms:created xsi:type="dcterms:W3CDTF">2019-01-10T10:12:47Z</dcterms:created>
  <dcterms:modified xsi:type="dcterms:W3CDTF">2022-01-17T12:44:35Z</dcterms:modified>
</cp:coreProperties>
</file>