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91" r:id="rId2"/>
    <p:sldId id="375" r:id="rId3"/>
    <p:sldId id="349" r:id="rId4"/>
    <p:sldId id="390" r:id="rId5"/>
    <p:sldId id="353" r:id="rId6"/>
    <p:sldId id="414" r:id="rId7"/>
    <p:sldId id="405" r:id="rId8"/>
    <p:sldId id="407" r:id="rId9"/>
    <p:sldId id="406" r:id="rId10"/>
    <p:sldId id="305" r:id="rId11"/>
    <p:sldId id="408" r:id="rId12"/>
    <p:sldId id="351" r:id="rId13"/>
    <p:sldId id="330" r:id="rId14"/>
    <p:sldId id="323" r:id="rId15"/>
    <p:sldId id="332" r:id="rId16"/>
    <p:sldId id="378" r:id="rId17"/>
    <p:sldId id="371" r:id="rId18"/>
    <p:sldId id="403" r:id="rId19"/>
    <p:sldId id="269" r:id="rId20"/>
    <p:sldId id="361" r:id="rId21"/>
    <p:sldId id="279" r:id="rId22"/>
    <p:sldId id="275" r:id="rId23"/>
    <p:sldId id="280" r:id="rId24"/>
    <p:sldId id="276" r:id="rId25"/>
    <p:sldId id="278" r:id="rId26"/>
    <p:sldId id="277" r:id="rId27"/>
    <p:sldId id="415" r:id="rId28"/>
    <p:sldId id="310" r:id="rId29"/>
    <p:sldId id="273" r:id="rId30"/>
    <p:sldId id="354" r:id="rId31"/>
    <p:sldId id="343" r:id="rId32"/>
    <p:sldId id="389" r:id="rId33"/>
    <p:sldId id="387" r:id="rId34"/>
    <p:sldId id="342" r:id="rId35"/>
    <p:sldId id="346" r:id="rId36"/>
    <p:sldId id="424" r:id="rId37"/>
    <p:sldId id="383" r:id="rId38"/>
    <p:sldId id="386" r:id="rId39"/>
    <p:sldId id="384" r:id="rId40"/>
    <p:sldId id="385" r:id="rId41"/>
    <p:sldId id="394" r:id="rId42"/>
    <p:sldId id="395" r:id="rId43"/>
    <p:sldId id="397" r:id="rId44"/>
    <p:sldId id="419" r:id="rId45"/>
    <p:sldId id="410" r:id="rId46"/>
    <p:sldId id="306" r:id="rId47"/>
    <p:sldId id="313" r:id="rId48"/>
    <p:sldId id="412" r:id="rId49"/>
    <p:sldId id="369" r:id="rId50"/>
    <p:sldId id="363" r:id="rId51"/>
    <p:sldId id="380" r:id="rId52"/>
    <p:sldId id="364" r:id="rId53"/>
    <p:sldId id="365" r:id="rId54"/>
    <p:sldId id="290" r:id="rId55"/>
    <p:sldId id="264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3CA3364-D107-47E3-B2EC-40524E945202}">
          <p14:sldIdLst>
            <p14:sldId id="391"/>
          </p14:sldIdLst>
        </p14:section>
        <p14:section name="Oddíl bez názvu" id="{CE88C4F3-494B-46D1-8472-36E4FC83BD9D}">
          <p14:sldIdLst>
            <p14:sldId id="375"/>
            <p14:sldId id="349"/>
            <p14:sldId id="390"/>
            <p14:sldId id="353"/>
            <p14:sldId id="414"/>
            <p14:sldId id="405"/>
            <p14:sldId id="407"/>
            <p14:sldId id="406"/>
            <p14:sldId id="305"/>
            <p14:sldId id="408"/>
            <p14:sldId id="351"/>
            <p14:sldId id="330"/>
            <p14:sldId id="323"/>
            <p14:sldId id="332"/>
            <p14:sldId id="378"/>
            <p14:sldId id="371"/>
            <p14:sldId id="403"/>
            <p14:sldId id="269"/>
            <p14:sldId id="361"/>
            <p14:sldId id="279"/>
            <p14:sldId id="275"/>
            <p14:sldId id="280"/>
            <p14:sldId id="276"/>
            <p14:sldId id="278"/>
            <p14:sldId id="277"/>
            <p14:sldId id="415"/>
            <p14:sldId id="310"/>
            <p14:sldId id="273"/>
            <p14:sldId id="354"/>
            <p14:sldId id="343"/>
            <p14:sldId id="389"/>
            <p14:sldId id="387"/>
            <p14:sldId id="342"/>
            <p14:sldId id="346"/>
            <p14:sldId id="424"/>
            <p14:sldId id="383"/>
            <p14:sldId id="386"/>
            <p14:sldId id="384"/>
            <p14:sldId id="385"/>
            <p14:sldId id="394"/>
            <p14:sldId id="395"/>
            <p14:sldId id="397"/>
            <p14:sldId id="419"/>
          </p14:sldIdLst>
        </p14:section>
        <p14:section name="Oddíl bez názvu" id="{6F236A4D-D7E1-400F-85C2-CD2DB1AD8769}">
          <p14:sldIdLst>
            <p14:sldId id="410"/>
            <p14:sldId id="306"/>
            <p14:sldId id="313"/>
            <p14:sldId id="412"/>
            <p14:sldId id="369"/>
            <p14:sldId id="363"/>
            <p14:sldId id="380"/>
            <p14:sldId id="364"/>
            <p14:sldId id="365"/>
            <p14:sldId id="290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ek Kop" initials="BK" lastIdx="3" clrIdx="0">
    <p:extLst>
      <p:ext uri="{19B8F6BF-5375-455C-9EA6-DF929625EA0E}">
        <p15:presenceInfo xmlns:p15="http://schemas.microsoft.com/office/powerpoint/2012/main" userId="b00f4329826592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7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D12E-4F59-4B12-90D2-D5DC3B173710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D261-C153-460E-BCDB-8F508229FF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61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F31E9-0C50-48D8-A1AA-605C8E32003D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F31E9-0C50-48D8-A1AA-605C8E32003D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66643-A6F4-4DF0-B0AF-599711241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CFE3F2-7B8F-4935-8D3A-24A1F478F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388234-672A-42AC-AEE5-55DD8ADA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12EAD7-1F5C-4B88-9F97-A018F036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680559-9799-4579-9838-1E1D05B0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33A742-FDB0-407C-A1A6-D3DEE54B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A9CB60-69BF-4C6D-A2D0-EB91C79D5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0B5B30-C97A-43D0-AD6B-A430C2FD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0E0404-2892-4971-9808-23852C9A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85590A-7383-43F8-9D1C-7CB6EC81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60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66D631-DA1A-46F5-A964-D493013CC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25DF11-E851-4B35-8D1D-4791FA0FA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86A861-35C0-4972-A360-9B32ADEF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134130-95A5-4810-AFED-C0181506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BD5457-E2B4-41F1-BD1F-A1696ED6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87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82805-0DA0-4691-BEC7-F93076B2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26A3EF-4A58-4E4B-BEAA-20AECE1A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FD569D-8A48-4DF3-BF54-9C9E71D0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A85D1D-36A5-40A4-91C1-76C222C1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C8709B-7E03-4B06-9D9F-CEB5ED5D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9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F47F3-D20C-474D-8E41-616FA210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9BBB2A-B709-473A-B32D-AD9F6E3BD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E21B0A-6332-45C5-81BE-7292A018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188E9D-7FE6-4C04-BA7C-39253822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3D635-4DB1-408B-84B2-A4EFCD95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92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99909-B045-4439-9900-C8B528ED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9205A4-61A7-4903-9E31-E0E3BAB2C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8F9024-141F-4494-B77F-9F32A7338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DE03E9-5EB9-419D-B5A0-810FC59E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764D66-D56E-42FC-B5A0-F4B4E952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DFA797-BC27-4028-B729-87306FE1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81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F3AA4-2133-4B21-B562-AD7610C5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63C49F-28DB-4B4C-8181-D9509429B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9B5775-8826-4433-B225-B625E3781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9F5827-1348-4A72-BF55-14070D2B4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E9054D6-5B0A-4973-A932-D64CED6A1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01818D-A038-4905-AA19-64CB853E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AE5C973-D2D0-4118-ADB0-77E69E49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0FF61EB-6E46-4775-AF99-8355DD52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3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3CFFD-7C72-4328-A5E9-30FC46B4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8F5E426-4FB3-4D57-9394-5451DB9B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6060E3-495B-44E7-A413-4D93856C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AFC7C7-BEDE-4225-8577-BC56D938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76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1786F6-A397-4A56-80E5-DFAC6212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FB0146-E0D3-46C8-9ACD-BF2F60C1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57BF79-BD3B-4314-9F30-448E3DCF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3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AEDD2-4E22-4FBD-B05B-B1806E0F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9AE8A-AFA6-4EE4-A14E-0626A6298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ADB24A-928E-46E8-A724-A4B6EB768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B9799C-E6AD-4378-B4DD-9547290A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CC5BCC-67A0-4074-856B-9DF87078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FAB947-E32E-4EE2-B5C9-32108E8C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62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29477-1557-4F27-A7F9-1A754C2E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1F3E3EE-CA0F-452E-95F8-49771800F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DEB8271-2430-4B91-A335-66950C00D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AD075A-CBF3-4047-86F4-CC1160E74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0A8904-F232-4214-91A4-C287AA8D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A33BD3-2933-40D7-9BE7-CB7BCE29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35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7EEC02-2068-427E-943F-BA4BE5D7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2305EE-318D-48E8-A756-CDCD51BE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F62958-F85C-4753-AE65-BE80BDAF7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A6DB2-267B-47A7-B85E-F70319EED6F9}" type="datetimeFigureOut">
              <a:rPr lang="cs-CZ" smtClean="0"/>
              <a:t>13.01.2022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952862-7C39-47BC-B6C1-F6CDEF237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682DBA-187D-4B3D-8E6D-D6F3A55E5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D66FC-4999-4526-953B-F6EBBBE7C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02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7DEBC-BC79-45F3-9730-32CD4A5F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41" y="524647"/>
            <a:ext cx="10515600" cy="1021975"/>
          </a:xfrm>
        </p:spPr>
        <p:txBody>
          <a:bodyPr>
            <a:normAutofit fontScale="90000"/>
          </a:bodyPr>
          <a:lstStyle/>
          <a:p>
            <a:r>
              <a:rPr lang="cs-CZ" sz="4400" b="1" u="sng" dirty="0"/>
              <a:t>PROVOZNÍ POHLED ŘÍDÍCÍHO NA VFR PROVOZ</a:t>
            </a:r>
            <a:br>
              <a:rPr lang="cs-CZ" sz="4400" b="1" u="sng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34CF2A-1FFC-49C6-9B0D-B22030623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895DFC2-7632-40DA-B86D-20DB83473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863416"/>
              </p:ext>
            </p:extLst>
          </p:nvPr>
        </p:nvGraphicFramePr>
        <p:xfrm>
          <a:off x="123825" y="1267619"/>
          <a:ext cx="1194435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4" name="Rastrový obrázek" r:id="rId3" imgW="14257080" imgH="6545520" progId="Paint.Picture">
                  <p:embed/>
                </p:oleObj>
              </mc:Choice>
              <mc:Fallback>
                <p:oleObj name="Rastrový obrázek" r:id="rId3" imgW="14257080" imgH="6545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825" y="1267619"/>
                        <a:ext cx="11944350" cy="546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483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76E11-DFAB-46C7-846D-49A8F38E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19" y="1"/>
            <a:ext cx="11654725" cy="8601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/>
              <a:t>     </a:t>
            </a:r>
            <a:r>
              <a:rPr lang="cs-CZ" sz="3200" b="1" u="sng" dirty="0"/>
              <a:t>POSTUPY PRO VSTUP DO ŘÍZENÝCH VZDUŠNÝCH PROSTORŮ</a:t>
            </a:r>
            <a:endParaRPr lang="cs-CZ" sz="3200" b="1" u="sng" dirty="0">
              <a:solidFill>
                <a:srgbClr val="00B050"/>
              </a:solidFill>
              <a:latin typeface="Arial Narrow" pitchFamily="34" charset="0"/>
            </a:endParaRP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AB673A7C-A387-4F1D-A244-8C824AB66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50" y="860157"/>
            <a:ext cx="11789394" cy="599784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cs-CZ" altLang="cs-CZ" sz="3600" dirty="0"/>
              <a:t> </a:t>
            </a:r>
            <a:endParaRPr lang="cs-CZ" altLang="cs-CZ" sz="32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5400" b="1" i="1" dirty="0">
                <a:solidFill>
                  <a:srgbClr val="FF0000"/>
                </a:solidFill>
              </a:rPr>
              <a:t>     </a:t>
            </a:r>
            <a:r>
              <a:rPr lang="cs-CZ" sz="6200" b="1" dirty="0">
                <a:solidFill>
                  <a:srgbClr val="FF0000"/>
                </a:solidFill>
              </a:rPr>
              <a:t>- mít  </a:t>
            </a:r>
            <a:r>
              <a:rPr lang="cs-CZ" altLang="cs-CZ" sz="6200" b="1" dirty="0">
                <a:solidFill>
                  <a:srgbClr val="FF0000"/>
                </a:solidFill>
              </a:rPr>
              <a:t>udělanou navigační  přípravu / nastudovat  postupy pro dané letiště -   </a:t>
            </a:r>
            <a:r>
              <a:rPr lang="cs-CZ" altLang="cs-CZ" sz="4300" b="1" dirty="0">
                <a:solidFill>
                  <a:srgbClr val="0070C0"/>
                </a:solidFill>
              </a:rPr>
              <a:t>(viz. AIP ČR / VFR manuál ČR)</a:t>
            </a:r>
          </a:p>
          <a:p>
            <a:pPr>
              <a:buNone/>
            </a:pPr>
            <a:r>
              <a:rPr lang="cs-CZ" altLang="cs-CZ" sz="3600" b="1" i="1" dirty="0">
                <a:solidFill>
                  <a:srgbClr val="FF0000"/>
                </a:solidFill>
              </a:rPr>
              <a:t/>
            </a:r>
            <a:br>
              <a:rPr lang="cs-CZ" altLang="cs-CZ" sz="3600" b="1" i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            </a:t>
            </a:r>
            <a:r>
              <a:rPr lang="cs-CZ" altLang="cs-CZ" sz="3600" b="1" dirty="0">
                <a:solidFill>
                  <a:srgbClr val="0070C0"/>
                </a:solidFill>
              </a:rPr>
              <a:t/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r>
              <a:rPr lang="cs-CZ" altLang="cs-CZ" sz="3600" b="1" dirty="0">
                <a:solidFill>
                  <a:srgbClr val="0070C0"/>
                </a:solidFill>
              </a:rPr>
              <a:t>                  </a:t>
            </a:r>
            <a:endParaRPr lang="cs-CZ" altLang="cs-CZ" sz="20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3800" b="1" i="1" dirty="0"/>
              <a:t>    </a:t>
            </a:r>
            <a:r>
              <a:rPr lang="cs-CZ" altLang="cs-CZ" sz="7400" b="1" i="1" dirty="0">
                <a:highlight>
                  <a:srgbClr val="FF0000"/>
                </a:highlight>
              </a:rPr>
              <a:t>POZOR:</a:t>
            </a:r>
            <a:r>
              <a:rPr lang="cs-CZ" altLang="cs-CZ" sz="7400" b="1" i="1" dirty="0"/>
              <a:t>   </a:t>
            </a:r>
            <a:r>
              <a:rPr lang="cs-CZ" altLang="cs-CZ" sz="4900" i="1" dirty="0"/>
              <a:t>ani aktivovaný letový plán, ani přidělení individuálního kódu odpovídače SSR,  ani fráze „IDENTIFIKOVÁN“ 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4900" b="1" i="1" dirty="0"/>
              <a:t>                            </a:t>
            </a:r>
            <a:r>
              <a:rPr lang="cs-CZ" altLang="cs-CZ" sz="4900" b="1" i="1" dirty="0">
                <a:highlight>
                  <a:srgbClr val="FFFF00"/>
                </a:highlight>
              </a:rPr>
              <a:t>NEOPRAVŇUJE  </a:t>
            </a:r>
            <a:r>
              <a:rPr lang="cs-CZ" altLang="cs-CZ" sz="4900" i="1" dirty="0"/>
              <a:t>pilota  ke vstupu do žádných řízených vzdušných prostorů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600" i="1" dirty="0"/>
          </a:p>
          <a:p>
            <a:pPr>
              <a:buFont typeface="Arial" panose="020B0604020202020204" pitchFamily="34" charset="0"/>
              <a:buNone/>
            </a:pPr>
            <a:endParaRPr lang="cs-CZ" altLang="cs-CZ" sz="2000" i="1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b="1" i="1" dirty="0">
                <a:solidFill>
                  <a:srgbClr val="0070C0"/>
                </a:solidFill>
              </a:rPr>
              <a:t>          </a:t>
            </a:r>
            <a:r>
              <a:rPr lang="cs-CZ" altLang="cs-CZ" sz="1800" i="1" dirty="0"/>
              <a:t>    </a:t>
            </a:r>
            <a:r>
              <a:rPr lang="cs-CZ" altLang="cs-CZ" sz="5000" i="1" dirty="0"/>
              <a:t>1</a:t>
            </a:r>
            <a:r>
              <a:rPr lang="cs-CZ" altLang="cs-CZ" sz="6200" i="1" dirty="0"/>
              <a:t>.   </a:t>
            </a:r>
            <a:r>
              <a:rPr lang="cs-CZ" altLang="cs-CZ" sz="6200" dirty="0"/>
              <a:t>žádost           </a:t>
            </a:r>
            <a:r>
              <a:rPr lang="cs-CZ" altLang="cs-CZ" sz="6200" b="1" i="1" u="sng" dirty="0">
                <a:solidFill>
                  <a:srgbClr val="FF0000"/>
                </a:solidFill>
              </a:rPr>
              <a:t>O VSTUP DO ŘÍZENÉHO PROSTORU  </a:t>
            </a:r>
            <a:r>
              <a:rPr lang="cs-CZ" altLang="cs-CZ" sz="6200" b="1" i="1" dirty="0">
                <a:solidFill>
                  <a:srgbClr val="FF0000"/>
                </a:solidFill>
              </a:rPr>
              <a:t>-     !!!  </a:t>
            </a:r>
            <a:r>
              <a:rPr lang="cs-CZ" altLang="cs-CZ" sz="6200" i="1" dirty="0">
                <a:solidFill>
                  <a:srgbClr val="FF0000"/>
                </a:solidFill>
                <a:highlight>
                  <a:srgbClr val="FFFF00"/>
                </a:highlight>
              </a:rPr>
              <a:t>NEJMÉNĚ  3min </a:t>
            </a:r>
            <a:r>
              <a:rPr lang="cs-CZ" altLang="cs-CZ" sz="6200" i="1" dirty="0"/>
              <a:t>předem !!!</a:t>
            </a:r>
            <a:endParaRPr lang="cs-CZ" altLang="cs-CZ" sz="6200" i="1" u="sng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62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altLang="cs-CZ" sz="6200" dirty="0"/>
              <a:t>     </a:t>
            </a:r>
            <a:r>
              <a:rPr lang="cs-CZ" altLang="cs-CZ" sz="6200" i="1" dirty="0"/>
              <a:t>2.  </a:t>
            </a:r>
            <a:r>
              <a:rPr lang="cs-CZ" altLang="cs-CZ" sz="6200" dirty="0"/>
              <a:t>vydáno          </a:t>
            </a:r>
            <a:r>
              <a:rPr lang="cs-CZ" altLang="cs-CZ" sz="6200" b="1" i="1" u="sng" dirty="0">
                <a:solidFill>
                  <a:srgbClr val="FF0000"/>
                </a:solidFill>
              </a:rPr>
              <a:t>LETOVÉ POVOLENÍ</a:t>
            </a:r>
            <a:r>
              <a:rPr lang="cs-CZ" altLang="cs-CZ" sz="6200" b="1" dirty="0"/>
              <a:t>      - </a:t>
            </a:r>
            <a:r>
              <a:rPr lang="cs-CZ" sz="6600" dirty="0"/>
              <a:t>je oprávnění, vydané veliteli letadla provést let nebo v letu pokračovat  za podmínek</a:t>
            </a:r>
          </a:p>
          <a:p>
            <a:pPr marL="0" indent="0">
              <a:buNone/>
            </a:pPr>
            <a:r>
              <a:rPr lang="cs-CZ" sz="6600" dirty="0"/>
              <a:t>                                                                      určených   stanovištěm řízení letového provozu.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6200" dirty="0">
                <a:solidFill>
                  <a:srgbClr val="002060"/>
                </a:solidFill>
              </a:rPr>
              <a:t>                                  </a:t>
            </a:r>
            <a:r>
              <a:rPr lang="cs-CZ" altLang="cs-CZ" sz="6200" b="1" dirty="0">
                <a:solidFill>
                  <a:srgbClr val="002060"/>
                </a:solidFill>
              </a:rPr>
              <a:t>MEZ POVOLENÍ           -  </a:t>
            </a:r>
            <a:r>
              <a:rPr lang="cs-CZ" sz="6600" b="1" dirty="0"/>
              <a:t>bod, ke kterému bylo letadlu uděleno letové povolení </a:t>
            </a:r>
            <a:r>
              <a:rPr lang="cs-CZ" altLang="cs-CZ" sz="6200" i="1" dirty="0">
                <a:solidFill>
                  <a:srgbClr val="002060"/>
                </a:solidFill>
              </a:rPr>
              <a:t>(geografickou/ vertikální)</a:t>
            </a:r>
            <a:r>
              <a:rPr lang="cs-CZ" altLang="cs-CZ" sz="6200" b="1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6200" b="1" dirty="0"/>
              <a:t>           </a:t>
            </a:r>
          </a:p>
          <a:p>
            <a:pPr marL="0" indent="0">
              <a:buNone/>
            </a:pPr>
            <a:r>
              <a:rPr lang="cs-CZ" altLang="cs-CZ" sz="6200" i="1" dirty="0"/>
              <a:t>     3.  </a:t>
            </a:r>
            <a:r>
              <a:rPr lang="cs-CZ" altLang="cs-CZ" sz="6200" dirty="0"/>
              <a:t>potvrdit        </a:t>
            </a:r>
            <a:r>
              <a:rPr lang="cs-CZ" sz="6200" b="1" i="1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DOSLOVNĚ OPAKOVAT </a:t>
            </a:r>
            <a:r>
              <a:rPr lang="cs-CZ" sz="6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 letové povolení</a:t>
            </a:r>
            <a:r>
              <a:rPr lang="cs-CZ" sz="6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vydané řídícím letového provozu (ATC) a jeho přijetí</a:t>
            </a:r>
          </a:p>
          <a:p>
            <a:pPr marL="0" indent="0">
              <a:buNone/>
            </a:pPr>
            <a:r>
              <a:rPr lang="cs-CZ" sz="62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cs-CZ" sz="6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2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potvrdit volacím </a:t>
            </a:r>
            <a:r>
              <a:rPr lang="cs-CZ" sz="6200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2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znakem  letadla</a:t>
            </a:r>
            <a:r>
              <a:rPr lang="cs-CZ" sz="6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sz="5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 pilot </a:t>
            </a:r>
            <a:r>
              <a:rPr lang="cs-CZ" sz="5600" b="1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NESMÍ zkracovat </a:t>
            </a:r>
            <a:r>
              <a:rPr lang="cs-CZ" sz="56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svůj volací znak dokud tak není osloven ATC)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5600" b="1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6200" i="1" dirty="0"/>
              <a:t>     4</a:t>
            </a:r>
            <a:r>
              <a:rPr lang="cs-CZ" altLang="cs-CZ" sz="6200" dirty="0"/>
              <a:t>.  stávám se     </a:t>
            </a:r>
            <a:r>
              <a:rPr lang="cs-CZ" altLang="cs-CZ" sz="6200" b="1" i="1" u="sng" dirty="0">
                <a:solidFill>
                  <a:srgbClr val="FF0000"/>
                </a:solidFill>
              </a:rPr>
              <a:t>ŘÍZENÝM LETEM</a:t>
            </a:r>
            <a:r>
              <a:rPr lang="cs-CZ" altLang="cs-CZ" sz="6200" b="1" i="1" dirty="0">
                <a:solidFill>
                  <a:srgbClr val="FF0000"/>
                </a:solidFill>
              </a:rPr>
              <a:t>   -  </a:t>
            </a:r>
            <a:r>
              <a:rPr lang="cs-CZ" sz="6600" dirty="0"/>
              <a:t>let jemuž bylo vydáno </a:t>
            </a:r>
            <a:r>
              <a:rPr lang="cs-CZ" sz="6600" dirty="0">
                <a:highlight>
                  <a:srgbClr val="FFFF00"/>
                </a:highlight>
              </a:rPr>
              <a:t>letové povolení  </a:t>
            </a:r>
            <a:r>
              <a:rPr lang="cs-CZ" altLang="cs-CZ" sz="6200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6200" dirty="0"/>
              <a:t>                   </a:t>
            </a:r>
            <a:r>
              <a:rPr lang="cs-CZ" altLang="cs-CZ" sz="6200" i="1" dirty="0"/>
              <a:t>(pokračuji podle vydaného letového povolení</a:t>
            </a:r>
            <a:r>
              <a:rPr lang="cs-CZ" altLang="cs-CZ" sz="6200" i="1" dirty="0">
                <a:solidFill>
                  <a:srgbClr val="FF0000"/>
                </a:solidFill>
              </a:rPr>
              <a:t> = </a:t>
            </a:r>
            <a:r>
              <a:rPr lang="cs-CZ" altLang="cs-CZ" sz="6200" i="1" dirty="0"/>
              <a:t>stále na spojení , dodržuji povolenou  trať a hladinu letu)</a:t>
            </a:r>
          </a:p>
          <a:p>
            <a:pPr>
              <a:buNone/>
            </a:pPr>
            <a:r>
              <a:rPr lang="cs-CZ" altLang="cs-CZ" dirty="0"/>
              <a:t>             </a:t>
            </a:r>
            <a:endParaRPr lang="cs-CZ" sz="2800" b="1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/>
              <a:t>                             </a:t>
            </a:r>
            <a:r>
              <a:rPr lang="cs-CZ" sz="3600" b="1" dirty="0"/>
              <a:t> </a:t>
            </a:r>
            <a:endParaRPr lang="cs-CZ" altLang="cs-CZ" sz="3600" b="1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366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b="1" i="1" u="sng" dirty="0">
                <a:solidFill>
                  <a:srgbClr val="FF0000"/>
                </a:solidFill>
              </a:rPr>
              <a:t>Rozuměl jsem tomu co potvrzuji ???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532660" y="1029810"/>
            <a:ext cx="11022846" cy="582819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400" b="1" dirty="0"/>
              <a:t>    </a:t>
            </a:r>
            <a:r>
              <a:rPr lang="cs-CZ" altLang="cs-CZ" sz="2400" b="1" u="sng" dirty="0"/>
              <a:t>Rozumět </a:t>
            </a:r>
            <a:r>
              <a:rPr lang="cs-CZ" altLang="cs-CZ" sz="2400" b="1" dirty="0"/>
              <a:t>-   </a:t>
            </a:r>
            <a:r>
              <a:rPr lang="cs-CZ" altLang="cs-CZ" sz="2400" dirty="0"/>
              <a:t> </a:t>
            </a:r>
            <a:r>
              <a:rPr lang="cs-CZ" altLang="cs-CZ" sz="2400" i="1" dirty="0"/>
              <a:t>verbálně</a:t>
            </a:r>
          </a:p>
          <a:p>
            <a:pPr eaLnBrk="1" hangingPunct="1">
              <a:buFontTx/>
              <a:buChar char="-"/>
            </a:pPr>
            <a:endParaRPr lang="cs-CZ" altLang="cs-CZ" sz="2400" i="1" dirty="0"/>
          </a:p>
          <a:p>
            <a:pPr marL="0" indent="0" eaLnBrk="1" hangingPunct="1">
              <a:buNone/>
            </a:pPr>
            <a:r>
              <a:rPr lang="cs-CZ" altLang="cs-CZ" sz="2400" b="1" dirty="0"/>
              <a:t>    </a:t>
            </a:r>
            <a:r>
              <a:rPr lang="cs-CZ" altLang="cs-CZ" sz="2400" b="1" u="sng" dirty="0"/>
              <a:t>Pochopit</a:t>
            </a:r>
            <a:r>
              <a:rPr lang="cs-CZ" altLang="cs-CZ" sz="2400" b="1" dirty="0"/>
              <a:t> - </a:t>
            </a:r>
            <a:r>
              <a:rPr lang="cs-CZ" altLang="cs-CZ" sz="2400" dirty="0"/>
              <a:t>   </a:t>
            </a:r>
            <a:r>
              <a:rPr lang="cs-CZ" altLang="cs-CZ" sz="2400" i="1" dirty="0"/>
              <a:t>co je předmětem vydaného letového povolení   </a:t>
            </a:r>
          </a:p>
          <a:p>
            <a:pPr>
              <a:buNone/>
            </a:pPr>
            <a:r>
              <a:rPr lang="cs-CZ" altLang="cs-CZ" sz="2400" i="1" dirty="0"/>
              <a:t>                           směr zatáčky,  trať letu, hladinu letu , mez povolení, vyčkávání</a:t>
            </a:r>
          </a:p>
          <a:p>
            <a:pPr>
              <a:buNone/>
            </a:pPr>
            <a:r>
              <a:rPr lang="cs-CZ" altLang="cs-CZ" sz="2400" b="1" i="1" dirty="0"/>
              <a:t>                           </a:t>
            </a:r>
            <a:r>
              <a:rPr lang="cs-CZ" altLang="cs-CZ" sz="2400" i="1" dirty="0">
                <a:solidFill>
                  <a:srgbClr val="0070C0"/>
                </a:solidFill>
              </a:rPr>
              <a:t>(</a:t>
            </a:r>
            <a:r>
              <a:rPr lang="cs-CZ" sz="2000" dirty="0">
                <a:solidFill>
                  <a:srgbClr val="0070C0"/>
                </a:solidFill>
              </a:rPr>
              <a:t>Mez povolení - bod, ke kterému bylo letadlu uděleno letové povolení.) </a:t>
            </a:r>
            <a:endParaRPr lang="cs-CZ" altLang="cs-CZ" sz="2000" i="1" dirty="0">
              <a:solidFill>
                <a:srgbClr val="0070C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2400" i="1" dirty="0"/>
              <a:t>  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</a:t>
            </a:r>
            <a:r>
              <a:rPr lang="cs-CZ" altLang="cs-CZ" sz="2400" b="1" u="sng" dirty="0">
                <a:solidFill>
                  <a:srgbClr val="FF0000"/>
                </a:solidFill>
              </a:rPr>
              <a:t>NEJSEM SI JIST ???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-  </a:t>
            </a:r>
            <a:r>
              <a:rPr lang="cs-CZ" altLang="cs-CZ" sz="2400" i="1" dirty="0"/>
              <a:t>zeptám se, třeba 3X</a:t>
            </a:r>
          </a:p>
          <a:p>
            <a:pPr eaLnBrk="1" hangingPunct="1">
              <a:buFont typeface="Arial" charset="0"/>
              <a:buNone/>
            </a:pPr>
            <a:r>
              <a:rPr lang="cs-CZ" altLang="cs-CZ" sz="2400" b="1" dirty="0"/>
              <a:t>    </a:t>
            </a:r>
            <a:r>
              <a:rPr lang="cs-CZ" altLang="cs-CZ" sz="2400" b="1" u="sng" dirty="0"/>
              <a:t>Potvrdit </a:t>
            </a:r>
            <a:r>
              <a:rPr lang="cs-CZ" altLang="cs-CZ" sz="2400" b="1" dirty="0"/>
              <a:t> - …………</a:t>
            </a:r>
          </a:p>
          <a:p>
            <a:pPr eaLnBrk="1" hangingPunct="1">
              <a:buFont typeface="Arial" charset="0"/>
              <a:buNone/>
            </a:pPr>
            <a:endParaRPr lang="cs-CZ" altLang="cs-CZ" sz="2400" i="1" dirty="0"/>
          </a:p>
          <a:p>
            <a:pPr eaLnBrk="1" hangingPunct="1">
              <a:buFontTx/>
              <a:buChar char="-"/>
            </a:pPr>
            <a:endParaRPr lang="cs-CZ" altLang="cs-CZ" sz="2400" i="1" dirty="0"/>
          </a:p>
          <a:p>
            <a:pPr eaLnBrk="1" hangingPunct="1">
              <a:buFont typeface="Arial" charset="0"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/>
            </a:r>
            <a:br>
              <a:rPr lang="cs-CZ" altLang="cs-CZ" sz="2400" dirty="0">
                <a:solidFill>
                  <a:srgbClr val="FF0000"/>
                </a:solidFill>
              </a:rPr>
            </a:br>
            <a:endParaRPr lang="cs-CZ" altLang="cs-CZ" sz="2400" i="1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7C930-6A6A-443B-BB17-CD8082A6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1" y="0"/>
            <a:ext cx="11896164" cy="1325563"/>
          </a:xfrm>
        </p:spPr>
        <p:txBody>
          <a:bodyPr/>
          <a:lstStyle/>
          <a:p>
            <a:r>
              <a:rPr lang="cs-CZ" b="1" u="sng" dirty="0"/>
              <a:t>Jak se chovat k </a:t>
            </a:r>
            <a:r>
              <a:rPr lang="cs-CZ" b="1" dirty="0"/>
              <a:t>    </a:t>
            </a:r>
            <a:r>
              <a:rPr lang="cs-CZ" dirty="0">
                <a:solidFill>
                  <a:srgbClr val="0070C0"/>
                </a:solidFill>
              </a:rPr>
              <a:t>- </a:t>
            </a:r>
            <a:r>
              <a:rPr lang="cs-CZ" sz="3200" dirty="0">
                <a:solidFill>
                  <a:srgbClr val="0070C0"/>
                </a:solidFill>
              </a:rPr>
              <a:t>řízeným vzdušným prostorům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                                          </a:t>
            </a:r>
            <a:r>
              <a:rPr lang="cs-CZ" sz="3200" dirty="0">
                <a:solidFill>
                  <a:srgbClr val="00B050"/>
                </a:solidFill>
              </a:rPr>
              <a:t>- omezeným/zakázaným  vzdušným prostorům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064713-6B6B-402D-994F-98A1D87E3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1" y="1532965"/>
            <a:ext cx="11555505" cy="510988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48458D7E-97E5-4989-9924-8EA60C166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566588"/>
              </p:ext>
            </p:extLst>
          </p:nvPr>
        </p:nvGraphicFramePr>
        <p:xfrm>
          <a:off x="7075489" y="1463886"/>
          <a:ext cx="4040747" cy="408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" name="Rastrový obrázek" r:id="rId3" imgW="4442400" imgH="4488120" progId="Paint.Picture">
                  <p:embed/>
                </p:oleObj>
              </mc:Choice>
              <mc:Fallback>
                <p:oleObj name="Rastrový obrázek" r:id="rId3" imgW="4442400" imgH="4488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75489" y="1463886"/>
                        <a:ext cx="4040747" cy="4082628"/>
                      </a:xfrm>
                      <a:prstGeom prst="rect">
                        <a:avLst/>
                      </a:prstGeom>
                      <a:ln w="381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364FADF-B198-47AF-8548-FA9E0C3AE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704981"/>
              </p:ext>
            </p:extLst>
          </p:nvPr>
        </p:nvGraphicFramePr>
        <p:xfrm>
          <a:off x="286871" y="1532965"/>
          <a:ext cx="5389403" cy="3389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" name="Rastrový obrázek" r:id="rId5" imgW="3863520" imgH="2430720" progId="Paint.Picture">
                  <p:embed/>
                </p:oleObj>
              </mc:Choice>
              <mc:Fallback>
                <p:oleObj name="Rastrový obrázek" r:id="rId5" imgW="3863520" imgH="2430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871" y="1532965"/>
                        <a:ext cx="5389403" cy="3389966"/>
                      </a:xfrm>
                      <a:prstGeom prst="rect">
                        <a:avLst/>
                      </a:prstGeom>
                      <a:ln w="381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77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80728"/>
          </a:xfrm>
        </p:spPr>
        <p:txBody>
          <a:bodyPr/>
          <a:lstStyle/>
          <a:p>
            <a:r>
              <a:rPr lang="cs-CZ" dirty="0"/>
              <a:t>                                             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95600" y="1196752"/>
            <a:ext cx="2448272" cy="1224136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CTR/</a:t>
            </a:r>
            <a:r>
              <a:rPr lang="cs-CZ" sz="2400" b="1" dirty="0">
                <a:solidFill>
                  <a:srgbClr val="00B050"/>
                </a:solidFill>
              </a:rPr>
              <a:t>MCTR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TMA</a:t>
            </a:r>
            <a:r>
              <a:rPr lang="cs-CZ" sz="2400" b="1" dirty="0">
                <a:solidFill>
                  <a:srgbClr val="00B050"/>
                </a:solidFill>
              </a:rPr>
              <a:t>/MTMA</a:t>
            </a:r>
          </a:p>
          <a:p>
            <a:pPr algn="ctr"/>
            <a:endParaRPr lang="cs-CZ" sz="2400" dirty="0"/>
          </a:p>
        </p:txBody>
      </p:sp>
      <p:sp>
        <p:nvSpPr>
          <p:cNvPr id="9" name="Obdélník 8"/>
          <p:cNvSpPr/>
          <p:nvPr/>
        </p:nvSpPr>
        <p:spPr>
          <a:xfrm>
            <a:off x="7258037" y="1340527"/>
            <a:ext cx="2232248" cy="115212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TRA /TSA</a:t>
            </a: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2495600" y="3429000"/>
            <a:ext cx="2232248" cy="230425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57936" y="3501008"/>
            <a:ext cx="2160240" cy="22322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rafovaná šipka doprava 12"/>
          <p:cNvSpPr/>
          <p:nvPr/>
        </p:nvSpPr>
        <p:spPr>
          <a:xfrm rot="5400000" flipH="1">
            <a:off x="8175449" y="1647490"/>
            <a:ext cx="2736306" cy="250649"/>
          </a:xfrm>
          <a:prstGeom prst="stripedRightArrow">
            <a:avLst>
              <a:gd name="adj1" fmla="val 417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rafovaná šipka doprava 13"/>
          <p:cNvSpPr/>
          <p:nvPr/>
        </p:nvSpPr>
        <p:spPr>
          <a:xfrm rot="16200000">
            <a:off x="1139160" y="1582459"/>
            <a:ext cx="2571621" cy="216024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3573017"/>
            <a:ext cx="1160518" cy="72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9656" y="3573016"/>
            <a:ext cx="1296144" cy="8203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208" y="4653137"/>
            <a:ext cx="988294" cy="65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rafovaná šipka doprava 19"/>
          <p:cNvSpPr/>
          <p:nvPr/>
        </p:nvSpPr>
        <p:spPr>
          <a:xfrm>
            <a:off x="1919536" y="5661248"/>
            <a:ext cx="3312368" cy="216024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rafovaná šipka doprava 20"/>
          <p:cNvSpPr/>
          <p:nvPr/>
        </p:nvSpPr>
        <p:spPr>
          <a:xfrm>
            <a:off x="6816080" y="5949280"/>
            <a:ext cx="3477986" cy="216024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rafovaná šipka doprava 21"/>
          <p:cNvSpPr/>
          <p:nvPr/>
        </p:nvSpPr>
        <p:spPr>
          <a:xfrm rot="10800000">
            <a:off x="6888088" y="3140968"/>
            <a:ext cx="2530189" cy="225316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5159896" y="1556793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Horizontálně</a:t>
            </a:r>
          </a:p>
          <a:p>
            <a:r>
              <a:rPr lang="cs-CZ" sz="2400" b="1" dirty="0"/>
              <a:t>  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303912" y="450912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Vertikálně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5ED1DE-E673-48CD-8E9E-13286710A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520" y="4581128"/>
            <a:ext cx="1512415" cy="83099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1B0D5F33-238A-45D3-82A7-FC59422BC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1" y="46407"/>
            <a:ext cx="11826098" cy="1817286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PROČ, … </a:t>
            </a:r>
            <a:r>
              <a:rPr lang="cs-CZ" altLang="cs-CZ" sz="3200" b="1" u="sng" dirty="0"/>
              <a:t>nelétat ve spodní hranici</a:t>
            </a:r>
            <a:r>
              <a:rPr lang="cs-CZ" altLang="cs-CZ" sz="3200" b="1" dirty="0"/>
              <a:t> </a:t>
            </a:r>
            <a:r>
              <a:rPr lang="cs-CZ" altLang="cs-CZ" sz="2700" b="1" dirty="0"/>
              <a:t>- </a:t>
            </a:r>
            <a:r>
              <a:rPr lang="cs-CZ" altLang="cs-CZ" sz="2700" b="1" i="1" dirty="0"/>
              <a:t>TMA/</a:t>
            </a:r>
            <a:r>
              <a:rPr lang="cs-CZ" altLang="cs-CZ" sz="2700" b="1" i="1" dirty="0">
                <a:solidFill>
                  <a:srgbClr val="00B050"/>
                </a:solidFill>
              </a:rPr>
              <a:t>MTMA </a:t>
            </a:r>
            <a:r>
              <a:rPr lang="cs-CZ" altLang="cs-CZ" sz="2700" b="1" dirty="0"/>
              <a:t>(AMSL, FL), </a:t>
            </a:r>
            <a:r>
              <a:rPr lang="cs-CZ" altLang="cs-CZ" sz="2700" b="1" i="1" dirty="0">
                <a:solidFill>
                  <a:srgbClr val="0070C0"/>
                </a:solidFill>
              </a:rPr>
              <a:t>FL 095</a:t>
            </a:r>
            <a:r>
              <a:rPr lang="cs-CZ" altLang="cs-CZ" sz="2700" b="1" dirty="0">
                <a:solidFill>
                  <a:srgbClr val="0070C0"/>
                </a:solidFill>
              </a:rPr>
              <a:t/>
            </a:r>
            <a:br>
              <a:rPr lang="cs-CZ" altLang="cs-CZ" sz="2700" b="1" dirty="0">
                <a:solidFill>
                  <a:srgbClr val="0070C0"/>
                </a:solidFill>
              </a:rPr>
            </a:br>
            <a:r>
              <a:rPr lang="cs-CZ" altLang="cs-CZ" sz="2700" b="1" dirty="0"/>
              <a:t/>
            </a:r>
            <a:br>
              <a:rPr lang="cs-CZ" altLang="cs-CZ" sz="2700" b="1" dirty="0"/>
            </a:br>
            <a:r>
              <a:rPr lang="cs-CZ" altLang="cs-CZ" sz="1800" b="1" i="1" dirty="0">
                <a:solidFill>
                  <a:srgbClr val="00B050"/>
                </a:solidFill>
              </a:rPr>
              <a:t>                                                                                                                                     </a:t>
            </a:r>
            <a:r>
              <a:rPr lang="cs-CZ" altLang="cs-CZ" sz="2700" b="1" dirty="0">
                <a:solidFill>
                  <a:srgbClr val="0070C0"/>
                </a:solidFill>
              </a:rPr>
              <a:t> </a:t>
            </a:r>
            <a:r>
              <a:rPr lang="cs-CZ" altLang="cs-CZ" sz="2200" b="1" dirty="0">
                <a:solidFill>
                  <a:srgbClr val="0070C0"/>
                </a:solidFill>
              </a:rPr>
              <a:t/>
            </a:r>
            <a:br>
              <a:rPr lang="cs-CZ" altLang="cs-CZ" sz="2200" b="1" dirty="0">
                <a:solidFill>
                  <a:srgbClr val="0070C0"/>
                </a:solidFill>
              </a:rPr>
            </a:br>
            <a:endParaRPr lang="cs-CZ" altLang="cs-CZ" sz="2200" b="1" u="sng" dirty="0">
              <a:solidFill>
                <a:srgbClr val="FF0000"/>
              </a:solidFill>
            </a:endParaRP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36E4B752-A92A-45A0-9B36-E16708294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4" y="1979335"/>
            <a:ext cx="12129246" cy="483225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altLang="cs-CZ" b="1" dirty="0"/>
              <a:t>                                                       </a:t>
            </a: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                      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altLang="cs-CZ" sz="24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sz="3800" dirty="0">
                <a:highlight>
                  <a:srgbClr val="FFFF00"/>
                </a:highlight>
              </a:rPr>
              <a:t>žádná/ mizerná nav. příprava</a:t>
            </a:r>
            <a:r>
              <a:rPr lang="cs-CZ" sz="3800" dirty="0"/>
              <a:t>, turbulence, termika,  </a:t>
            </a:r>
            <a:r>
              <a:rPr lang="cs-CZ" sz="3800" dirty="0">
                <a:highlight>
                  <a:srgbClr val="FFFF00"/>
                </a:highlight>
              </a:rPr>
              <a:t> nepozornost</a:t>
            </a:r>
            <a:r>
              <a:rPr lang="cs-CZ" sz="3800" dirty="0"/>
              <a:t>, nesprávné QNH / metrický výškoměr,  </a:t>
            </a:r>
            <a:r>
              <a:rPr lang="cs-CZ" sz="3800" dirty="0">
                <a:solidFill>
                  <a:schemeClr val="bg1"/>
                </a:solidFill>
                <a:highlight>
                  <a:srgbClr val="000000"/>
                </a:highlight>
              </a:rPr>
              <a:t>turbulence v úplavu</a:t>
            </a:r>
            <a:r>
              <a:rPr lang="cs-CZ" sz="3800" dirty="0"/>
              <a:t/>
            </a:r>
            <a:br>
              <a:rPr lang="cs-CZ" sz="3800" dirty="0"/>
            </a:br>
            <a:endParaRPr lang="cs-CZ" altLang="cs-CZ" sz="3800" i="1" dirty="0">
              <a:solidFill>
                <a:srgbClr val="00B05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02B4B3-1C25-4953-904E-6330FE84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6" y="883290"/>
            <a:ext cx="9216168" cy="514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3B9C7CAD-6796-4C52-B645-5F0F7BC58646}"/>
              </a:ext>
            </a:extLst>
          </p:cNvPr>
          <p:cNvSpPr/>
          <p:nvPr/>
        </p:nvSpPr>
        <p:spPr>
          <a:xfrm>
            <a:off x="3323221" y="2064129"/>
            <a:ext cx="941294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2E4DB9D7-97E5-4A59-9387-5822693A57FB}"/>
              </a:ext>
            </a:extLst>
          </p:cNvPr>
          <p:cNvSpPr/>
          <p:nvPr/>
        </p:nvSpPr>
        <p:spPr>
          <a:xfrm rot="8899112">
            <a:off x="7143761" y="1926592"/>
            <a:ext cx="2740911" cy="2571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C0B410-8526-48D3-BD42-0B56FB8100DB}"/>
              </a:ext>
            </a:extLst>
          </p:cNvPr>
          <p:cNvSpPr txBox="1"/>
          <p:nvPr/>
        </p:nvSpPr>
        <p:spPr>
          <a:xfrm>
            <a:off x="9763063" y="1156813"/>
            <a:ext cx="23865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highlight>
                  <a:srgbClr val="000000"/>
                </a:highlight>
              </a:rPr>
              <a:t>Turbulence v úplavu </a:t>
            </a:r>
            <a:r>
              <a:rPr lang="cs-CZ" sz="1800" dirty="0"/>
              <a:t>je jev obvykle </a:t>
            </a:r>
            <a:r>
              <a:rPr lang="cs-CZ" sz="1800" b="1" dirty="0"/>
              <a:t>neviditelný</a:t>
            </a:r>
            <a:r>
              <a:rPr lang="cs-CZ" sz="1800" dirty="0"/>
              <a:t>, za letadlem </a:t>
            </a:r>
            <a:r>
              <a:rPr lang="cs-CZ" sz="1800" dirty="0">
                <a:solidFill>
                  <a:schemeClr val="bg1"/>
                </a:solidFill>
                <a:highlight>
                  <a:srgbClr val="000000"/>
                </a:highlight>
              </a:rPr>
              <a:t>klesá až 900 ft </a:t>
            </a:r>
            <a:r>
              <a:rPr lang="cs-CZ" sz="1800" dirty="0"/>
              <a:t>a s ohledem na směr větru se pohybuje i do stran, případně setrvává na místě.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2A8D5F-1D92-443D-A678-BF1014308922}"/>
              </a:ext>
            </a:extLst>
          </p:cNvPr>
          <p:cNvSpPr txBox="1"/>
          <p:nvPr/>
        </p:nvSpPr>
        <p:spPr>
          <a:xfrm rot="1742108">
            <a:off x="6319677" y="4592661"/>
            <a:ext cx="518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… protože je to </a:t>
            </a:r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poslední „</a:t>
            </a:r>
            <a:r>
              <a:rPr lang="cs-CZ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feet</a:t>
            </a:r>
            <a:r>
              <a:rPr lang="cs-CZ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“ před narušením  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FE098EC4-DEC9-490F-88AA-48F22F4531E9}"/>
              </a:ext>
            </a:extLst>
          </p:cNvPr>
          <p:cNvSpPr/>
          <p:nvPr/>
        </p:nvSpPr>
        <p:spPr>
          <a:xfrm rot="12520608" flipV="1">
            <a:off x="4545582" y="4290384"/>
            <a:ext cx="5980658" cy="2166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590049B-A119-4F08-8014-88587C7A71D5}"/>
              </a:ext>
            </a:extLst>
          </p:cNvPr>
          <p:cNvSpPr/>
          <p:nvPr/>
        </p:nvSpPr>
        <p:spPr>
          <a:xfrm>
            <a:off x="3228327" y="1975851"/>
            <a:ext cx="1131082" cy="10909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96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969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33" y="597752"/>
            <a:ext cx="5888174" cy="294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Nalezený obrázek pro wake turbul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6988" y="2841605"/>
            <a:ext cx="5278513" cy="38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68DDD60-CA59-485B-B590-2C68157A74EB}"/>
              </a:ext>
            </a:extLst>
          </p:cNvPr>
          <p:cNvSpPr txBox="1"/>
          <p:nvPr/>
        </p:nvSpPr>
        <p:spPr>
          <a:xfrm>
            <a:off x="1160725" y="4502332"/>
            <a:ext cx="401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!!! Co se za letadly děje !!!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1F805-6F45-4948-B3BB-A7D74827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177333"/>
            <a:ext cx="11038840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PROČ :</a:t>
            </a:r>
            <a:r>
              <a:rPr lang="cs-CZ" dirty="0">
                <a:solidFill>
                  <a:srgbClr val="FF0000"/>
                </a:solidFill>
              </a:rPr>
              <a:t>   </a:t>
            </a:r>
            <a:r>
              <a:rPr lang="cs-CZ" sz="3200" b="1" u="sng" dirty="0"/>
              <a:t>nelétat po horizontální hranici   </a:t>
            </a:r>
            <a:r>
              <a:rPr lang="cs-CZ" altLang="cs-CZ" sz="2200" b="1" dirty="0"/>
              <a:t>- CTR/ </a:t>
            </a:r>
            <a:r>
              <a:rPr lang="cs-CZ" altLang="cs-CZ" sz="2200" b="1" i="1" dirty="0"/>
              <a:t>TMA, </a:t>
            </a:r>
            <a:r>
              <a:rPr lang="cs-CZ" altLang="cs-CZ" sz="2200" b="1" i="1" dirty="0">
                <a:solidFill>
                  <a:srgbClr val="00B050"/>
                </a:solidFill>
              </a:rPr>
              <a:t>MCTR /MTMA- TRA/TSA / LKP</a:t>
            </a:r>
            <a:br>
              <a:rPr lang="cs-CZ" altLang="cs-CZ" sz="2200" b="1" i="1" dirty="0">
                <a:solidFill>
                  <a:srgbClr val="00B050"/>
                </a:solidFill>
              </a:rPr>
            </a:br>
            <a:r>
              <a:rPr lang="cs-CZ" altLang="cs-CZ" sz="2200" b="1" i="1" dirty="0">
                <a:solidFill>
                  <a:srgbClr val="00B050"/>
                </a:solidFill>
              </a:rPr>
              <a:t>                           </a:t>
            </a:r>
            <a:r>
              <a:rPr lang="cs-CZ" altLang="cs-CZ" sz="2200" i="1" dirty="0">
                <a:solidFill>
                  <a:srgbClr val="00B050"/>
                </a:solidFill>
              </a:rPr>
              <a:t/>
            </a:r>
            <a:br>
              <a:rPr lang="cs-CZ" altLang="cs-CZ" sz="2200" i="1" dirty="0">
                <a:solidFill>
                  <a:srgbClr val="00B050"/>
                </a:solidFill>
              </a:rPr>
            </a:br>
            <a:r>
              <a:rPr lang="cs-CZ" altLang="cs-CZ" sz="2200" b="1" dirty="0"/>
              <a:t/>
            </a:r>
            <a:br>
              <a:rPr lang="cs-CZ" altLang="cs-CZ" sz="2200" b="1" dirty="0"/>
            </a:br>
            <a:endParaRPr lang="cs-CZ" sz="2200" b="1" dirty="0"/>
          </a:p>
        </p:txBody>
      </p:sp>
      <p:pic>
        <p:nvPicPr>
          <p:cNvPr id="8" name="Picture 2" descr="https://lh3.googleusercontent.com/RBl_irFSh0tYMtuV67vwqEtG5C3tUoARBEe2tGrmoRJFjIZDpKEG1G3fhcDZKvA4tR6J3hIRxQupRehmvcYEjonPM1uxH_riRqyCcrhNoXttDsFqQsQYk_qfRd5PbhJPUXiWqLwSO9j33ABnrzxWg2H8jFX0VWX9iZTG8yPwwM_yIzOoaGcTosMLn_f8io_rv7f9yr2yPmeTGkpVR7-gXCnZQOI4tyyVq0gCajnggZJzrOxpExH_HmaC8Yai-loAIA7aUiKtt82QuSzcaLcApY1UxtuVzAGWcP0xO9hzIlgu0iXUE7YIjtgHf4i8BPF_sKHDGVYlp4fJIJAgmKZmpwiZq3YxOsqIBd0z3RBLb3uJDShqn01NvnLlEmVZtI4a_1X3XOL3yaI5CaCphr49M3RTrBvhPPibqVBMv7Zo5c7vDBRyX3MKyLpBa-Wh-EUqJvlknuEK25M95lqV6cBund7PRiBrvIMovKwMMt0i_DrsW6HzAbqX2SO0OseKx4ANFyzzGRK3X3LT06nbCASqWDmYJeMmH6x_AN_CqOalsTc4-O3ZEisdxkzpqvTkBGuR-zj-0QgwDylpcoN8tjGU05PaEKHum-zTuo1CrtgmOEJOfkdfJOSj_lioApPk7EO6KQ4PgjCuZ43tJ9nI3_FLB7HbDN3Kp18zj5-SP-VYMVoGaEuqLQ=w1168-h658-no">
            <a:extLst>
              <a:ext uri="{FF2B5EF4-FFF2-40B4-BE49-F238E27FC236}">
                <a16:creationId xmlns:a16="http://schemas.microsoft.com/office/drawing/2014/main" id="{AAA76918-C325-4FDA-B7E7-C7EDA7ECA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464" y="840114"/>
            <a:ext cx="8789296" cy="4943980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CC64814B-7A88-4033-89EE-3E3A93814D80}"/>
              </a:ext>
            </a:extLst>
          </p:cNvPr>
          <p:cNvSpPr/>
          <p:nvPr/>
        </p:nvSpPr>
        <p:spPr>
          <a:xfrm>
            <a:off x="4710655" y="1900518"/>
            <a:ext cx="1506070" cy="13255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B67684-F303-4534-AAA5-BEF31A871EA1}"/>
              </a:ext>
            </a:extLst>
          </p:cNvPr>
          <p:cNvSpPr txBox="1"/>
          <p:nvPr/>
        </p:nvSpPr>
        <p:spPr>
          <a:xfrm>
            <a:off x="314960" y="6017886"/>
            <a:ext cx="970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                    </a:t>
            </a:r>
            <a:r>
              <a:rPr lang="cs-CZ" sz="2400" dirty="0"/>
              <a:t>nepřesnost navigace, </a:t>
            </a:r>
            <a:r>
              <a:rPr lang="cs-CZ" sz="2400" dirty="0">
                <a:highlight>
                  <a:srgbClr val="FFFF00"/>
                </a:highlight>
              </a:rPr>
              <a:t>nepozornost/ nevěnování se letu</a:t>
            </a:r>
            <a:r>
              <a:rPr lang="cs-CZ" sz="2400" dirty="0"/>
              <a:t>, snos větru </a:t>
            </a:r>
          </a:p>
        </p:txBody>
      </p:sp>
    </p:spTree>
    <p:extLst>
      <p:ext uri="{BB962C8B-B14F-4D97-AF65-F5344CB8AC3E}">
        <p14:creationId xmlns:p14="http://schemas.microsoft.com/office/powerpoint/2010/main" val="364739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42C1B-1929-4666-A918-62F8C792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6" y="5089525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       </a:t>
            </a:r>
            <a:r>
              <a:rPr lang="cs-CZ" sz="2400" b="1" u="sng" dirty="0">
                <a:solidFill>
                  <a:srgbClr val="FF0000"/>
                </a:solidFill>
              </a:rPr>
              <a:t>Neohrožuj ostatní, kteří se, </a:t>
            </a:r>
            <a:r>
              <a:rPr lang="cs-CZ" sz="2400" u="sng" dirty="0">
                <a:solidFill>
                  <a:schemeClr val="bg1"/>
                </a:solidFill>
                <a:highlight>
                  <a:srgbClr val="FF0000"/>
                </a:highlight>
              </a:rPr>
              <a:t>na rozdíl od tebe</a:t>
            </a:r>
            <a:r>
              <a:rPr lang="cs-CZ" sz="2400" u="sng" dirty="0">
                <a:solidFill>
                  <a:srgbClr val="FF0000"/>
                </a:solidFill>
              </a:rPr>
              <a:t>, </a:t>
            </a:r>
            <a:r>
              <a:rPr lang="cs-CZ" sz="2400" b="1" u="sng" dirty="0">
                <a:solidFill>
                  <a:srgbClr val="FF0000"/>
                </a:solidFill>
              </a:rPr>
              <a:t>snaží dostat na zem bezpečně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F8EC3D-41F1-455B-808C-6CAC0D844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53" y="442912"/>
            <a:ext cx="11914094" cy="4897904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Nelítej </a:t>
            </a:r>
            <a:r>
              <a:rPr lang="cs-CZ" i="1" u="sng" dirty="0"/>
              <a:t>ve spodní hranici </a:t>
            </a:r>
            <a:r>
              <a:rPr lang="cs-CZ" u="sng" dirty="0"/>
              <a:t>TMA/</a:t>
            </a:r>
            <a:r>
              <a:rPr lang="cs-CZ" u="sng" dirty="0">
                <a:solidFill>
                  <a:srgbClr val="00B050"/>
                </a:solidFill>
              </a:rPr>
              <a:t>MTMA</a:t>
            </a:r>
            <a:r>
              <a:rPr lang="cs-CZ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/>
              <a:t>                               </a:t>
            </a:r>
            <a:r>
              <a:rPr lang="cs-CZ" b="1" dirty="0"/>
              <a:t>– nech si fóra par set „</a:t>
            </a:r>
            <a:r>
              <a:rPr lang="cs-CZ" b="1" dirty="0" err="1"/>
              <a:t>feetů</a:t>
            </a:r>
            <a:r>
              <a:rPr lang="cs-CZ" b="1" dirty="0"/>
              <a:t>“,  alespoň, 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sz="2000" dirty="0">
                <a:highlight>
                  <a:srgbClr val="FFFF00"/>
                </a:highlight>
              </a:rPr>
              <a:t>(turbulence v úplavu, nepozornost, turbulence, termika, nesprávné QNH, metrický výškoměr 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u="sng" dirty="0"/>
              <a:t>Nelítej v (nesnaž se kopírovat) </a:t>
            </a:r>
            <a:r>
              <a:rPr lang="cs-CZ" i="1" u="sng" dirty="0"/>
              <a:t>horizontální hranice </a:t>
            </a:r>
            <a:r>
              <a:rPr lang="cs-CZ" u="sng" dirty="0"/>
              <a:t>CTR/TMA, </a:t>
            </a:r>
            <a:r>
              <a:rPr lang="cs-CZ" u="sng" dirty="0">
                <a:solidFill>
                  <a:srgbClr val="00B050"/>
                </a:solidFill>
              </a:rPr>
              <a:t>MCTR /MTMA</a:t>
            </a:r>
          </a:p>
          <a:p>
            <a:pPr marL="0" indent="0">
              <a:buNone/>
            </a:pPr>
            <a:r>
              <a:rPr lang="cs-CZ" dirty="0"/>
              <a:t>                              </a:t>
            </a:r>
            <a:r>
              <a:rPr lang="cs-CZ" b="1" dirty="0"/>
              <a:t>– nech si fóra par set „metrů“,  alespoň,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</a:t>
            </a:r>
            <a:r>
              <a:rPr lang="cs-CZ" sz="2000" dirty="0">
                <a:highlight>
                  <a:srgbClr val="FFFF00"/>
                </a:highlight>
              </a:rPr>
              <a:t>(nepřesnost navigace, nepozornost, snos větru )</a:t>
            </a:r>
            <a:r>
              <a:rPr lang="cs-CZ" sz="2000" u="sng" dirty="0">
                <a:highlight>
                  <a:srgbClr val="FFFF00"/>
                </a:highlight>
              </a:rPr>
              <a:t>  </a:t>
            </a:r>
          </a:p>
          <a:p>
            <a:pPr marL="0" indent="0">
              <a:buNone/>
            </a:pPr>
            <a:endParaRPr lang="cs-CZ" sz="2000" u="sng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cs-CZ" sz="2000" b="1" dirty="0"/>
              <a:t>                                   </a:t>
            </a:r>
            <a:r>
              <a:rPr lang="cs-CZ" sz="3600" b="1" dirty="0"/>
              <a:t>k eliminaci chyb a nepřesností!!!</a:t>
            </a:r>
            <a:endParaRPr lang="cs-CZ" sz="3600" u="sng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090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503608" y="1342311"/>
            <a:ext cx="11071412" cy="5342966"/>
          </a:xfrm>
          <a:solidFill>
            <a:srgbClr val="FFFF00"/>
          </a:solidFill>
        </p:spPr>
        <p:txBody>
          <a:bodyPr>
            <a:normAutofit/>
          </a:bodyPr>
          <a:lstStyle/>
          <a:p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ODPOVÍDAČ :</a:t>
            </a:r>
            <a:r>
              <a:rPr lang="cs-CZ" altLang="cs-CZ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cs-CZ" alt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RADIOSTANICE </a:t>
            </a:r>
            <a:r>
              <a:rPr lang="cs-CZ" altLang="cs-CZ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marL="0" indent="0"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cs-CZ" altLang="cs-CZ" sz="2400" dirty="0">
                <a:solidFill>
                  <a:srgbClr val="FF0000"/>
                </a:solidFill>
              </a:rPr>
              <a:t>  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1199A7-27EB-416F-BAB4-D71E8E71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106" y="1555897"/>
            <a:ext cx="4081154" cy="110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75DBDD9-4C49-45A0-8B01-A6FC2142FB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094582"/>
              </p:ext>
            </p:extLst>
          </p:nvPr>
        </p:nvGraphicFramePr>
        <p:xfrm>
          <a:off x="4859623" y="4391210"/>
          <a:ext cx="4071775" cy="100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" name="Rastrový obrázek" r:id="rId4" imgW="1859400" imgH="457200" progId="Paint.Picture">
                  <p:embed/>
                </p:oleObj>
              </mc:Choice>
              <mc:Fallback>
                <p:oleObj name="Rastrový obrázek" r:id="rId4" imgW="1859400" imgH="457200" progId="Paint.Picture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375DBDD9-4C49-45A0-8B01-A6FC2142FB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59623" y="4391210"/>
                        <a:ext cx="4071775" cy="100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0A91EC6-2ADE-4BBC-BB19-4F622D2EBA2B}"/>
              </a:ext>
            </a:extLst>
          </p:cNvPr>
          <p:cNvSpPr txBox="1"/>
          <p:nvPr/>
        </p:nvSpPr>
        <p:spPr>
          <a:xfrm>
            <a:off x="197224" y="172723"/>
            <a:ext cx="1223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    </a:t>
            </a:r>
            <a:r>
              <a:rPr lang="cs-CZ" sz="3200" b="1" u="sng" dirty="0"/>
              <a:t>JAK VE VZDUCHU CHRÁNIT SEBE A HLAVNĚ OSTATNÍ</a:t>
            </a:r>
            <a:endParaRPr lang="cs-CZ" sz="32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683273-0DA2-4188-BC22-EEEC4FEF49E9}"/>
              </a:ext>
            </a:extLst>
          </p:cNvPr>
          <p:cNvSpPr txBox="1"/>
          <p:nvPr/>
        </p:nvSpPr>
        <p:spPr>
          <a:xfrm>
            <a:off x="180878" y="172723"/>
            <a:ext cx="44823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9906892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3271" y="-542691"/>
            <a:ext cx="7951695" cy="127298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  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           </a:t>
            </a:r>
            <a:r>
              <a:rPr lang="cs-CZ" sz="4000" b="1" u="sng" dirty="0">
                <a:solidFill>
                  <a:srgbClr val="00B0F0"/>
                </a:solidFill>
              </a:rPr>
              <a:t>ODPOVÍDAČ SSR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730296"/>
            <a:ext cx="12126897" cy="612770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dirty="0"/>
              <a:t>         </a:t>
            </a:r>
            <a:r>
              <a:rPr lang="cs-CZ" dirty="0" smtClean="0"/>
              <a:t> </a:t>
            </a:r>
            <a:r>
              <a:rPr lang="cs-CZ" sz="4400" i="1" dirty="0">
                <a:solidFill>
                  <a:srgbClr val="FF0000"/>
                </a:solidFill>
              </a:rPr>
              <a:t>letadlo vybavené funkčním  odpovídačem sekundárního radaru </a:t>
            </a:r>
            <a:r>
              <a:rPr lang="cs-CZ" sz="4400" i="1" dirty="0" smtClean="0">
                <a:solidFill>
                  <a:srgbClr val="FF0000"/>
                </a:solidFill>
              </a:rPr>
              <a:t>ho </a:t>
            </a:r>
            <a:r>
              <a:rPr lang="cs-CZ" sz="4400" b="1" i="1" u="sng" dirty="0" smtClean="0">
                <a:solidFill>
                  <a:srgbClr val="FF0000"/>
                </a:solidFill>
              </a:rPr>
              <a:t>musí mít vždy v provozu</a:t>
            </a:r>
          </a:p>
          <a:p>
            <a:pPr>
              <a:buNone/>
            </a:pPr>
            <a:r>
              <a:rPr lang="cs-CZ" sz="3600" i="1" dirty="0" smtClean="0">
                <a:solidFill>
                  <a:srgbClr val="FF0000"/>
                </a:solidFill>
              </a:rPr>
              <a:t>                                                                            a  </a:t>
            </a:r>
            <a:r>
              <a:rPr lang="cs-CZ" sz="3600" b="1" i="1" u="sng" dirty="0" smtClean="0">
                <a:solidFill>
                  <a:srgbClr val="FF0000"/>
                </a:solidFill>
              </a:rPr>
              <a:t>SPRÁVNĚ ZAPNUT  </a:t>
            </a:r>
            <a:r>
              <a:rPr lang="cs-CZ" sz="3600" b="1" i="1" dirty="0" smtClean="0">
                <a:solidFill>
                  <a:srgbClr val="FF0000"/>
                </a:solidFill>
              </a:rPr>
              <a:t>(</a:t>
            </a:r>
            <a:r>
              <a:rPr lang="cs-CZ" sz="3600" i="1" dirty="0" smtClean="0">
                <a:solidFill>
                  <a:srgbClr val="FF0000"/>
                </a:solidFill>
              </a:rPr>
              <a:t>v módu A/C)</a:t>
            </a:r>
          </a:p>
          <a:p>
            <a:pPr>
              <a:buNone/>
            </a:pPr>
            <a:endParaRPr lang="cs-CZ" sz="3600" b="1" i="1" u="sng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3600" b="1" i="1" u="sng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900" i="1" dirty="0"/>
              <a:t>      </a:t>
            </a:r>
            <a:r>
              <a:rPr lang="cs-CZ" sz="2900" b="1" i="1" u="sng" dirty="0"/>
              <a:t>pozn.</a:t>
            </a:r>
            <a:r>
              <a:rPr lang="cs-CZ" sz="2900" b="1" i="1" dirty="0"/>
              <a:t>:    </a:t>
            </a:r>
            <a:r>
              <a:rPr lang="cs-CZ" sz="2900" i="1" dirty="0"/>
              <a:t>  odpovídač </a:t>
            </a:r>
            <a:r>
              <a:rPr lang="cs-CZ" sz="2900" b="1" i="1" dirty="0"/>
              <a:t>v módu „C“ </a:t>
            </a:r>
            <a:r>
              <a:rPr lang="cs-CZ" sz="2900" i="1" dirty="0"/>
              <a:t>vysílá hladinu letu na  STD /1013 hPa (bez vlivu nastavení palubního výškoměru)</a:t>
            </a:r>
          </a:p>
          <a:p>
            <a:pPr>
              <a:buNone/>
            </a:pPr>
            <a:r>
              <a:rPr lang="cs-CZ" sz="2900" i="1" dirty="0"/>
              <a:t>                        a   řídícímu se zobrazuje ALT přepočítaná na QNH řízeného letiště</a:t>
            </a:r>
          </a:p>
          <a:p>
            <a:pPr>
              <a:buNone/>
            </a:pPr>
            <a:r>
              <a:rPr lang="cs-CZ" sz="2900" i="1" dirty="0"/>
              <a:t>                                                                  </a:t>
            </a:r>
            <a:endParaRPr lang="cs-CZ" b="1" i="1" u="sng" dirty="0">
              <a:solidFill>
                <a:srgbClr val="FF0000"/>
              </a:solidFill>
            </a:endParaRPr>
          </a:p>
          <a:p>
            <a:pPr>
              <a:buNone/>
            </a:pPr>
            <a:endParaRPr lang="cs-CZ" b="1" i="1" u="sng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3400" dirty="0"/>
              <a:t>      </a:t>
            </a:r>
            <a:r>
              <a:rPr lang="cs-CZ" sz="3400" b="1" dirty="0"/>
              <a:t> 1)  </a:t>
            </a:r>
            <a:r>
              <a:rPr lang="cs-CZ" sz="3400" dirty="0">
                <a:highlight>
                  <a:srgbClr val="FFFF00"/>
                </a:highlight>
              </a:rPr>
              <a:t>Pokud má VFR letadlo, které narušilo řízený vzdušný prostor, zapnut odpovídač sekundárního radaru </a:t>
            </a:r>
            <a:r>
              <a:rPr lang="cs-CZ" sz="3400" b="1" dirty="0">
                <a:highlight>
                  <a:srgbClr val="FFFF00"/>
                </a:highlight>
              </a:rPr>
              <a:t>v módu C</a:t>
            </a:r>
            <a:r>
              <a:rPr lang="cs-CZ" sz="3400" dirty="0">
                <a:highlight>
                  <a:srgbClr val="FFFF00"/>
                </a:highlight>
              </a:rPr>
              <a:t>, pak má řídící letového provozu </a:t>
            </a:r>
            <a:r>
              <a:rPr lang="cs-CZ" sz="3400" b="1" dirty="0">
                <a:highlight>
                  <a:srgbClr val="FFFF00"/>
                </a:highlight>
              </a:rPr>
              <a:t>šanci a současně povinnost</a:t>
            </a:r>
            <a:r>
              <a:rPr lang="cs-CZ" sz="3400" b="1" i="1" dirty="0">
                <a:highlight>
                  <a:srgbClr val="FFFF00"/>
                </a:highlight>
              </a:rPr>
              <a:t> </a:t>
            </a:r>
            <a:r>
              <a:rPr lang="cs-CZ" sz="3400" dirty="0">
                <a:highlight>
                  <a:srgbClr val="FFFF00"/>
                </a:highlight>
              </a:rPr>
              <a:t>na toto reagovat</a:t>
            </a:r>
            <a:r>
              <a:rPr lang="cs-CZ" sz="2400" dirty="0">
                <a:highlight>
                  <a:srgbClr val="FFFF00"/>
                </a:highlight>
              </a:rPr>
              <a:t>.</a:t>
            </a:r>
            <a:r>
              <a:rPr lang="cs-CZ" sz="1800" dirty="0">
                <a:effectLst/>
                <a:ea typeface="Calibri" panose="020F0502020204030204" pitchFamily="34" charset="0"/>
              </a:rPr>
              <a:t>  </a:t>
            </a:r>
          </a:p>
          <a:p>
            <a:pPr>
              <a:buNone/>
            </a:pPr>
            <a:r>
              <a:rPr lang="cs-CZ" sz="1800" dirty="0">
                <a:ea typeface="Calibri" panose="020F0502020204030204" pitchFamily="34" charset="0"/>
              </a:rPr>
              <a:t>          </a:t>
            </a:r>
            <a:r>
              <a:rPr lang="cs-CZ" sz="3300" dirty="0">
                <a:effectLst/>
                <a:ea typeface="Calibri" panose="020F0502020204030204" pitchFamily="34" charset="0"/>
              </a:rPr>
              <a:t>Musí poskytnout IFR letu informaci o neznámém konfliktním provozu v jeho blízkosti, včetně neověřené hladiny letu a v případě nutnosti </a:t>
            </a:r>
            <a:r>
              <a:rPr lang="cs-CZ" sz="3300" b="1" i="1" dirty="0">
                <a:effectLst/>
                <a:ea typeface="Calibri" panose="020F0502020204030204" pitchFamily="34" charset="0"/>
              </a:rPr>
              <a:t>doporučit</a:t>
            </a:r>
            <a:r>
              <a:rPr lang="cs-CZ" sz="3300" dirty="0">
                <a:effectLst/>
                <a:ea typeface="Calibri" panose="020F0502020204030204" pitchFamily="34" charset="0"/>
              </a:rPr>
              <a:t> IFR letadlu manévr k vyhnutí nebo dokonce </a:t>
            </a:r>
            <a:r>
              <a:rPr lang="cs-CZ" sz="3300" b="1" i="1" dirty="0">
                <a:effectLst/>
                <a:ea typeface="Calibri" panose="020F0502020204030204" pitchFamily="34" charset="0"/>
              </a:rPr>
              <a:t>nařídit manévr k zabránění srážky</a:t>
            </a:r>
            <a:endParaRPr lang="cs-CZ" sz="33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cs-CZ" sz="3300" i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cs-CZ" sz="3800" i="1" dirty="0">
                <a:solidFill>
                  <a:srgbClr val="FF0000"/>
                </a:solidFill>
              </a:rPr>
              <a:t>     </a:t>
            </a:r>
            <a:r>
              <a:rPr lang="cs-CZ" sz="3800" dirty="0">
                <a:solidFill>
                  <a:srgbClr val="FF0000"/>
                </a:solidFill>
              </a:rPr>
              <a:t> </a:t>
            </a:r>
            <a:r>
              <a:rPr lang="cs-CZ" sz="3800" b="1" dirty="0">
                <a:solidFill>
                  <a:srgbClr val="FF0000"/>
                </a:solidFill>
              </a:rPr>
              <a:t>2)   </a:t>
            </a:r>
            <a:r>
              <a:rPr lang="cs-CZ" sz="3800" u="sng" dirty="0">
                <a:solidFill>
                  <a:srgbClr val="FF0000"/>
                </a:solidFill>
              </a:rPr>
              <a:t>Poslední šancí pak je TCAS IFR letadla   </a:t>
            </a:r>
            <a:r>
              <a:rPr lang="cs-CZ" sz="2900" i="1" dirty="0">
                <a:effectLst/>
                <a:ea typeface="Calibri" panose="020F0502020204030204" pitchFamily="34" charset="0"/>
              </a:rPr>
              <a:t>p</a:t>
            </a:r>
            <a:r>
              <a:rPr lang="cs-CZ" sz="2900" i="1" dirty="0">
                <a:effectLst/>
                <a:ea typeface="Calibri" panose="020F0502020204030204" pitchFamily="34" charset="0"/>
                <a:cs typeface="AT*Switzerland-Condensed"/>
              </a:rPr>
              <a:t>rovozní výstražný  </a:t>
            </a:r>
            <a:r>
              <a:rPr lang="cs-CZ" sz="2900" i="1" dirty="0" err="1">
                <a:effectLst/>
                <a:ea typeface="Calibri" panose="020F0502020204030204" pitchFamily="34" charset="0"/>
                <a:cs typeface="AT*Switzerland-Condensed"/>
              </a:rPr>
              <a:t>protisrážkový</a:t>
            </a:r>
            <a:r>
              <a:rPr lang="cs-CZ" sz="2900" i="1" dirty="0">
                <a:effectLst/>
                <a:ea typeface="Calibri" panose="020F0502020204030204" pitchFamily="34" charset="0"/>
                <a:cs typeface="AT*Switzerland-Condensed"/>
              </a:rPr>
              <a:t>  </a:t>
            </a:r>
            <a:r>
              <a:rPr lang="cs-CZ" sz="29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systém </a:t>
            </a:r>
            <a:r>
              <a:rPr lang="cs-CZ" sz="2900" i="1" dirty="0">
                <a:effectLst/>
                <a:ea typeface="Calibri" panose="020F0502020204030204" pitchFamily="34" charset="0"/>
              </a:rPr>
              <a:t>jenž za letu na základě údajů</a:t>
            </a:r>
          </a:p>
          <a:p>
            <a:pPr>
              <a:buNone/>
            </a:pPr>
            <a:r>
              <a:rPr lang="cs-CZ" sz="2900" i="1" dirty="0">
                <a:effectLst/>
                <a:ea typeface="Calibri" panose="020F0502020204030204" pitchFamily="34" charset="0"/>
              </a:rPr>
              <a:t>                 z odpovídačů sekundárního radaru vyhodnocuje a graficky zobrazuje pilotovi polohy </a:t>
            </a:r>
            <a:r>
              <a:rPr lang="cs-CZ" sz="2900" i="1" dirty="0">
                <a:ea typeface="Calibri" panose="020F0502020204030204" pitchFamily="34" charset="0"/>
              </a:rPr>
              <a:t> a hladiny </a:t>
            </a:r>
            <a:r>
              <a:rPr lang="cs-CZ" sz="2900" i="1" dirty="0">
                <a:effectLst/>
                <a:ea typeface="Calibri" panose="020F0502020204030204" pitchFamily="34" charset="0"/>
              </a:rPr>
              <a:t>ostatních letadel v jeho blízkosti. TCAS předává pilotovi informace o konfliktním provozu, varování a nakonec příkaz ke stoupání /klesání, k zabránění srážky. </a:t>
            </a:r>
          </a:p>
          <a:p>
            <a:pPr>
              <a:buNone/>
            </a:pPr>
            <a:r>
              <a:rPr lang="cs-CZ" sz="2500" i="1" dirty="0">
                <a:solidFill>
                  <a:srgbClr val="FF0000"/>
                </a:solidFill>
              </a:rPr>
              <a:t>                                                     </a:t>
            </a:r>
            <a:r>
              <a:rPr lang="cs-CZ" sz="3300" i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příkaz </a:t>
            </a:r>
            <a:r>
              <a:rPr lang="cs-CZ" sz="3300" i="1" u="sng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TCASu</a:t>
            </a:r>
            <a:r>
              <a:rPr lang="cs-CZ" sz="3300" i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má pro pilota </a:t>
            </a:r>
            <a:r>
              <a:rPr lang="cs-CZ" sz="3300" b="1" i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vyšší prioritu</a:t>
            </a:r>
            <a:r>
              <a:rPr lang="cs-CZ" sz="3300" i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než příkaz řídícího letového provozu</a:t>
            </a:r>
            <a:endParaRPr lang="cs-CZ" sz="2500" u="sng" dirty="0">
              <a:solidFill>
                <a:srgbClr val="FF0000"/>
              </a:solidFill>
            </a:endParaRPr>
          </a:p>
          <a:p>
            <a:pPr>
              <a:buNone/>
            </a:pPr>
            <a:endParaRPr lang="cs-CZ" b="1" u="sng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3800" i="1" dirty="0">
                <a:solidFill>
                  <a:srgbClr val="0070C0"/>
                </a:solidFill>
              </a:rPr>
              <a:t>        </a:t>
            </a:r>
            <a:r>
              <a:rPr lang="cs-CZ" sz="3800" b="1" i="1" dirty="0">
                <a:solidFill>
                  <a:srgbClr val="0070C0"/>
                </a:solidFill>
              </a:rPr>
              <a:t>Navíc mimo řízené vzdušné prostory, </a:t>
            </a:r>
            <a:r>
              <a:rPr lang="cs-CZ" sz="3800" i="1" dirty="0">
                <a:solidFill>
                  <a:srgbClr val="0070C0"/>
                </a:solidFill>
              </a:rPr>
              <a:t>správně </a:t>
            </a:r>
            <a:r>
              <a:rPr lang="cs-CZ" sz="3800" b="1" i="1" dirty="0">
                <a:solidFill>
                  <a:srgbClr val="0070C0"/>
                </a:solidFill>
              </a:rPr>
              <a:t>zapnutý odpovídač  (A/C) nás dělá </a:t>
            </a:r>
            <a:r>
              <a:rPr lang="cs-CZ" sz="3800" i="1" dirty="0">
                <a:solidFill>
                  <a:srgbClr val="0070C0"/>
                </a:solidFill>
              </a:rPr>
              <a:t>ve vzduchu  </a:t>
            </a:r>
            <a:r>
              <a:rPr lang="cs-CZ" sz="3800" b="1" i="1" dirty="0">
                <a:solidFill>
                  <a:srgbClr val="0070C0"/>
                </a:solidFill>
              </a:rPr>
              <a:t>„viditelnými“ </a:t>
            </a:r>
            <a:r>
              <a:rPr lang="cs-CZ" sz="3800" i="1" dirty="0">
                <a:solidFill>
                  <a:srgbClr val="0070C0"/>
                </a:solidFill>
              </a:rPr>
              <a:t>i  pro letadla    vybavená TCSA nebo jeho zjednodušenou formou a tato </a:t>
            </a:r>
            <a:r>
              <a:rPr lang="cs-CZ" sz="3800" b="1" i="1" dirty="0">
                <a:solidFill>
                  <a:srgbClr val="0070C0"/>
                </a:solidFill>
              </a:rPr>
              <a:t>letadla  se nám  „umí vyhnout</a:t>
            </a:r>
            <a:r>
              <a:rPr lang="cs-CZ" sz="3800" b="1" i="1" dirty="0">
                <a:solidFill>
                  <a:srgbClr val="00B0F0"/>
                </a:solidFill>
              </a:rPr>
              <a:t>“</a:t>
            </a:r>
          </a:p>
          <a:p>
            <a:pPr>
              <a:buNone/>
            </a:pPr>
            <a:r>
              <a:rPr lang="cs-CZ" sz="3800" b="1" i="1" dirty="0">
                <a:solidFill>
                  <a:srgbClr val="00B0F0"/>
                </a:solidFill>
              </a:rPr>
              <a:t>    </a:t>
            </a:r>
          </a:p>
          <a:p>
            <a:pPr>
              <a:buNone/>
            </a:pPr>
            <a:endParaRPr lang="cs-CZ" sz="2400" b="1" i="1" dirty="0">
              <a:solidFill>
                <a:srgbClr val="FF0000"/>
              </a:solidFill>
            </a:endParaRPr>
          </a:p>
          <a:p>
            <a:pPr>
              <a:buNone/>
            </a:pPr>
            <a:endParaRPr lang="cs-CZ" sz="2400" i="1" dirty="0">
              <a:solidFill>
                <a:srgbClr val="FF0000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3483428" y="1031895"/>
            <a:ext cx="3831771" cy="41372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ABEA0-6AED-4B59-89DD-F324B6C8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                 </a:t>
            </a:r>
            <a:r>
              <a:rPr lang="cs-CZ" b="1" u="sng" dirty="0"/>
              <a:t>O čem to dnes bude 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A4D8F7-E1B9-4D57-829E-3F949542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515035"/>
            <a:ext cx="11600330" cy="49778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4000" dirty="0"/>
              <a:t>    1.  Nastavení výškoměru pod TMA/</a:t>
            </a:r>
            <a:r>
              <a:rPr lang="cs-CZ" sz="4000" dirty="0">
                <a:solidFill>
                  <a:srgbClr val="00B050"/>
                </a:solidFill>
              </a:rPr>
              <a:t>MTMA</a:t>
            </a:r>
          </a:p>
          <a:p>
            <a:pPr marL="0" indent="0">
              <a:buNone/>
            </a:pPr>
            <a:r>
              <a:rPr lang="cs-CZ" sz="4000" dirty="0"/>
              <a:t>    2.  Řízené letiště a vzdušné prostory a jak se k nim „chovat</a:t>
            </a:r>
            <a:r>
              <a:rPr lang="cs-CZ" sz="4000" dirty="0">
                <a:solidFill>
                  <a:srgbClr val="00B050"/>
                </a:solidFill>
              </a:rPr>
              <a:t>“ </a:t>
            </a:r>
            <a:r>
              <a:rPr lang="cs-CZ" sz="4000" dirty="0"/>
              <a:t>a nenarušit je</a:t>
            </a:r>
          </a:p>
          <a:p>
            <a:pPr marL="0" indent="0">
              <a:buNone/>
            </a:pPr>
            <a:r>
              <a:rPr lang="cs-CZ" sz="4000" dirty="0"/>
              <a:t>    3.  Jak ve vzduchu chránit sebe a hlavně ostatní ( odpovídač / </a:t>
            </a:r>
            <a:r>
              <a:rPr lang="cs-CZ" sz="4000" dirty="0" err="1"/>
              <a:t>frq</a:t>
            </a:r>
            <a:r>
              <a:rPr lang="cs-CZ" sz="4000" dirty="0"/>
              <a:t>)</a:t>
            </a:r>
          </a:p>
          <a:p>
            <a:pPr marL="0" indent="0">
              <a:buNone/>
            </a:pPr>
            <a:r>
              <a:rPr lang="cs-CZ" sz="4000" dirty="0"/>
              <a:t>    4.  Narušení řízených vzdušných prostorů a co dělat když už  …</a:t>
            </a:r>
          </a:p>
          <a:p>
            <a:pPr marL="0" indent="0">
              <a:buNone/>
            </a:pPr>
            <a:r>
              <a:rPr lang="cs-CZ" sz="4000" dirty="0"/>
              <a:t>    5.  VFR v LKPR</a:t>
            </a:r>
          </a:p>
          <a:p>
            <a:pPr marL="0" indent="0">
              <a:buNone/>
            </a:pPr>
            <a:r>
              <a:rPr lang="cs-CZ" sz="4000" dirty="0"/>
              <a:t>    6.  Aktivace / deaktivace  CTR/TMA Vodochody</a:t>
            </a:r>
          </a:p>
          <a:p>
            <a:pPr marL="0" indent="0">
              <a:buNone/>
            </a:pPr>
            <a:r>
              <a:rPr lang="cs-CZ" sz="4000" dirty="0"/>
              <a:t>    7.  Kombinované lety - VFR/IFR/VFR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 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61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8AD8A-3337-436A-B438-69BDF855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Prodej letadel Pilatus @ OK AVIATION Group">
            <a:extLst>
              <a:ext uri="{FF2B5EF4-FFF2-40B4-BE49-F238E27FC236}">
                <a16:creationId xmlns:a16="http://schemas.microsoft.com/office/drawing/2014/main" id="{589A2B4A-DEE9-4E62-8750-19074CE8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4" y="156368"/>
            <a:ext cx="370120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ssna C510 Citation Mustang | ASL &amp; JetNetherlands Fleet | ASL &amp;  JetNetherlands, Private Jet company">
            <a:extLst>
              <a:ext uri="{FF2B5EF4-FFF2-40B4-BE49-F238E27FC236}">
                <a16:creationId xmlns:a16="http://schemas.microsoft.com/office/drawing/2014/main" id="{B4DEF775-B3C2-4867-8654-8170385386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5" y="4913094"/>
            <a:ext cx="3938234" cy="147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Piper Cheyenne 3 (N175AA) - FlightAware">
            <a:extLst>
              <a:ext uri="{FF2B5EF4-FFF2-40B4-BE49-F238E27FC236}">
                <a16:creationId xmlns:a16="http://schemas.microsoft.com/office/drawing/2014/main" id="{489566E3-6E8A-41C9-9FD8-22BFA901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9" y="1607943"/>
            <a:ext cx="3483829" cy="23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ivate jet Cessna Citation Sovereign (Cessna 680): interior, photo,  specification, price, rental - SkyRevery">
            <a:extLst>
              <a:ext uri="{FF2B5EF4-FFF2-40B4-BE49-F238E27FC236}">
                <a16:creationId xmlns:a16="http://schemas.microsoft.com/office/drawing/2014/main" id="{14563119-4BD6-49B9-80CE-378821EB5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05" y="4135027"/>
            <a:ext cx="3701204" cy="25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SA C-295M | Armáda ČR">
            <a:extLst>
              <a:ext uri="{FF2B5EF4-FFF2-40B4-BE49-F238E27FC236}">
                <a16:creationId xmlns:a16="http://schemas.microsoft.com/office/drawing/2014/main" id="{48A7B66B-4D0D-4F16-B0CB-A02F36DE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39" y="214831"/>
            <a:ext cx="3475796" cy="231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AS-39 Gripen | Armáda ČR">
            <a:extLst>
              <a:ext uri="{FF2B5EF4-FFF2-40B4-BE49-F238E27FC236}">
                <a16:creationId xmlns:a16="http://schemas.microsoft.com/office/drawing/2014/main" id="{4C4C9FC6-8FE0-45B6-93F5-F13338B5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1" y="4135027"/>
            <a:ext cx="3603085" cy="23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lot Report: Piper PA-46 M500 | Business Aviation News: Aviation  International News">
            <a:extLst>
              <a:ext uri="{FF2B5EF4-FFF2-40B4-BE49-F238E27FC236}">
                <a16:creationId xmlns:a16="http://schemas.microsoft.com/office/drawing/2014/main" id="{579504A0-9321-474D-98B4-2E405906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6" y="2090078"/>
            <a:ext cx="4058303" cy="198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4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8122" y="527667"/>
            <a:ext cx="6459923" cy="175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>
          <a:xfrm rot="20290251">
            <a:off x="3602213" y="751042"/>
            <a:ext cx="432048" cy="61312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2276873"/>
            <a:ext cx="7812360" cy="434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91544" y="0"/>
            <a:ext cx="8435280" cy="6206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Odpovídač   S - mód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40016" y="1124745"/>
            <a:ext cx="129614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   OKMAF</a:t>
            </a:r>
          </a:p>
        </p:txBody>
      </p:sp>
      <p:sp>
        <p:nvSpPr>
          <p:cNvPr id="7" name="Elipsa 6"/>
          <p:cNvSpPr/>
          <p:nvPr/>
        </p:nvSpPr>
        <p:spPr>
          <a:xfrm>
            <a:off x="3503712" y="2852936"/>
            <a:ext cx="3600400" cy="302433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4151784" y="3861048"/>
            <a:ext cx="50405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024298" y="2428868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highlight>
                  <a:srgbClr val="FFFF00"/>
                </a:highlight>
              </a:rPr>
              <a:t>tlačítko </a:t>
            </a:r>
            <a:r>
              <a:rPr lang="cs-CZ" sz="4000" b="1" i="1" dirty="0">
                <a:highlight>
                  <a:srgbClr val="FFFF00"/>
                </a:highlight>
              </a:rPr>
              <a:t>ALT</a:t>
            </a:r>
            <a:r>
              <a:rPr lang="cs-CZ" sz="3200" b="1" i="1" dirty="0">
                <a:highlight>
                  <a:srgbClr val="FFFF00"/>
                </a:highlight>
              </a:rPr>
              <a:t> je správně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6F3FF5A-A54F-4FF5-B325-07360CBDC163}"/>
              </a:ext>
            </a:extLst>
          </p:cNvPr>
          <p:cNvCxnSpPr/>
          <p:nvPr/>
        </p:nvCxnSpPr>
        <p:spPr>
          <a:xfrm>
            <a:off x="4267200" y="1280160"/>
            <a:ext cx="38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8680"/>
            <a:ext cx="6840760" cy="17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3595670" y="916749"/>
            <a:ext cx="556114" cy="52885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593" y="2276873"/>
            <a:ext cx="7668741" cy="43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981200" y="0"/>
            <a:ext cx="8075240" cy="6206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Odpovídač  A/C mód</a:t>
            </a:r>
          </a:p>
        </p:txBody>
      </p:sp>
      <p:sp>
        <p:nvSpPr>
          <p:cNvPr id="6" name="Elipsa 5"/>
          <p:cNvSpPr/>
          <p:nvPr/>
        </p:nvSpPr>
        <p:spPr>
          <a:xfrm>
            <a:off x="5519936" y="3645024"/>
            <a:ext cx="3024336" cy="259228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7104112" y="4509120"/>
            <a:ext cx="4320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595670" y="2428868"/>
            <a:ext cx="47149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/>
              <a:t>      </a:t>
            </a:r>
            <a:r>
              <a:rPr lang="cs-CZ" sz="3200" b="1" i="1" dirty="0">
                <a:highlight>
                  <a:srgbClr val="FFFF00"/>
                </a:highlight>
              </a:rPr>
              <a:t>tlačítko ALT je správně</a:t>
            </a:r>
          </a:p>
          <a:p>
            <a:r>
              <a:rPr lang="cs-CZ" dirty="0"/>
              <a:t>  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39E9866-F2A0-49EF-B711-5A3701D0E738}"/>
              </a:ext>
            </a:extLst>
          </p:cNvPr>
          <p:cNvCxnSpPr/>
          <p:nvPr/>
        </p:nvCxnSpPr>
        <p:spPr>
          <a:xfrm>
            <a:off x="4531360" y="1433096"/>
            <a:ext cx="38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507288" cy="6206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Odpovídač  S - mód  </a:t>
            </a:r>
            <a:r>
              <a:rPr lang="cs-CZ" b="1" dirty="0">
                <a:solidFill>
                  <a:srgbClr val="FF0000"/>
                </a:solidFill>
              </a:rPr>
              <a:t>(bez  „</a:t>
            </a:r>
            <a:r>
              <a:rPr lang="cs-CZ" b="1" dirty="0" err="1">
                <a:solidFill>
                  <a:srgbClr val="FF0000"/>
                </a:solidFill>
              </a:rPr>
              <a:t>C“éčka</a:t>
            </a:r>
            <a:r>
              <a:rPr lang="cs-CZ" b="1" dirty="0">
                <a:solidFill>
                  <a:srgbClr val="FF0000"/>
                </a:solidFill>
              </a:rPr>
              <a:t>) </a:t>
            </a:r>
            <a:endParaRPr lang="cs-CZ" sz="27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664" y="866495"/>
            <a:ext cx="6459923" cy="175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s://lh3.googleusercontent.com/6YqQFd_n0DvceSsiQqiJtGnZxsIKZn_Xs_w8tlevRfd_vZRWgqfxo9zyhUtzdrvWiqdAS9abXD97a2jBFozeaSfvt_q-3z5Jp1sxCETtkWpeyhLatzxgdgMH_3lxEFB6BmvTV4ET0PSbnlnkCtXES1b-vhG0kYMDkcGqf9KfdjySYYpBOVQH2yqf9EXGWOjKHEkqfqBjPUvtuJexq1HjqI0sXERjZm8jk_PW_T_Uol_PgUGKxovvDQW2FaF1CJeOSTluUZa1-hHxTxKwJmtd_xd0rdoLIaR58skqAoQtuOQriGzujZAKM33TvgMkdmJdFKALtuW_iFNNmrDQDuUJNgY09tnENzO6ZUCkon_-ebgdn84XTllmb0ktWo-1bzegs5yeckGlZyZYkD3c7-eTX63q1qNEqxf5J_AdWPvq_L2WlVOGr6WJGXxcEPAatQ7utGkMU7uOI3i_i9erJRo1_mHprqw-b3JGs8GN-HQDg_V5iQhNBTpE-3ZqajfC_S_bkL13oAj8nX19IG1sH4TbL_RGYr98KBoQi1R3VKWVqs-BU_gGG_40sZ5_CncNU6mc49Tm6ncZJ4XewtjAF_bakHuLN9_Cw8dkxVHO7FeKRf4gfdmaTyCCi2RD1nrjwc5IFo_GyiL12HQLJXoDvtaBcuOQPiu3-2nPokH3lmchoV85nIunGg=w1081-h608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7653" y="2677216"/>
            <a:ext cx="7668741" cy="4239872"/>
          </a:xfrm>
          <a:prstGeom prst="rect">
            <a:avLst/>
          </a:prstGeom>
          <a:noFill/>
        </p:spPr>
      </p:pic>
      <p:sp>
        <p:nvSpPr>
          <p:cNvPr id="6" name="Zaoblený obdélník 5"/>
          <p:cNvSpPr/>
          <p:nvPr/>
        </p:nvSpPr>
        <p:spPr>
          <a:xfrm>
            <a:off x="3359696" y="980728"/>
            <a:ext cx="576064" cy="3600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312024" y="1412776"/>
            <a:ext cx="136815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     OKOGC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5951984" y="4941168"/>
            <a:ext cx="3600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aoblený obdélník 14"/>
          <p:cNvSpPr/>
          <p:nvPr/>
        </p:nvSpPr>
        <p:spPr>
          <a:xfrm>
            <a:off x="4943872" y="4005064"/>
            <a:ext cx="2232248" cy="15841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093291" y="5996765"/>
            <a:ext cx="850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/>
              <a:t>Tlačítko </a:t>
            </a:r>
            <a:r>
              <a:rPr lang="cs-CZ" sz="2400" b="1" i="1" dirty="0">
                <a:highlight>
                  <a:srgbClr val="FFFF00"/>
                </a:highlight>
              </a:rPr>
              <a:t>„ON“ použít jen na pokyn řídícího </a:t>
            </a:r>
            <a:r>
              <a:rPr lang="cs-CZ" sz="2400" i="1" dirty="0">
                <a:solidFill>
                  <a:srgbClr val="FFFF00"/>
                </a:solidFill>
              </a:rPr>
              <a:t>(STOP SQUAWK mód</a:t>
            </a:r>
          </a:p>
          <a:p>
            <a:r>
              <a:rPr lang="cs-CZ" sz="2400" i="1" dirty="0">
                <a:solidFill>
                  <a:srgbClr val="FFFF00"/>
                </a:solidFill>
              </a:rPr>
              <a:t>      Charlie chybná indikace) </a:t>
            </a:r>
            <a:r>
              <a:rPr lang="cs-CZ" sz="2400" b="1" i="1" dirty="0"/>
              <a:t>při zjištění nesprávné funkce módu C  </a:t>
            </a:r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4452926" y="714356"/>
            <a:ext cx="4000528" cy="20002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rot="10800000" flipV="1">
            <a:off x="4310050" y="714356"/>
            <a:ext cx="3429024" cy="21431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flipH="1">
            <a:off x="5209162" y="2786058"/>
            <a:ext cx="424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Takhle NE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57160" y="1258888"/>
            <a:ext cx="43009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ON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99148EA-5845-47EE-82C5-11A335792EC0}"/>
              </a:ext>
            </a:extLst>
          </p:cNvPr>
          <p:cNvSpPr/>
          <p:nvPr/>
        </p:nvSpPr>
        <p:spPr>
          <a:xfrm>
            <a:off x="6232124" y="4430048"/>
            <a:ext cx="443884" cy="2086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47A2235-0DE2-47A0-B7EE-E1FF5AAB6626}"/>
              </a:ext>
            </a:extLst>
          </p:cNvPr>
          <p:cNvCxnSpPr/>
          <p:nvPr/>
        </p:nvCxnSpPr>
        <p:spPr>
          <a:xfrm>
            <a:off x="4498618" y="1566665"/>
            <a:ext cx="388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620688"/>
            <a:ext cx="6840760" cy="17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3719736" y="692696"/>
            <a:ext cx="504056" cy="4320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s://lh3.googleusercontent.com/WF0ve8dnqXd9ym85dR4H1iWzcdBNnVwnZNGyXjnmISKJEuQUwNohrju5aDTg1fGAkEgX-55NkuJlLcgZIzyUoNZaMXfWGMXKwM2wCpK_rcg3NvprRfPN0Df-x8AFBjLVPyytoOW3UKD7VrSAaUQ3z0M7--KNTJm1eE3OefQ7sTDvk3a8e_Qo9P-9EObLN9mlT9KM6yJQXwYJV3CSK8qtXjjOgHMgGLpDoyDXMJqyJNcnRXYP40DeVVh2PpjLKk5Q8MmkpiHK6WP53TYHFdOfIC3zHdWgMCRrZUapXrKiUBvGSZI8pjDVn9YYfJWN_U5OOnywDB8MOUp6HZEaL51-eDOA_jaJmlOW249FksvnC_AYzOha_ldUV_teWYjD33agbHpz5Is4LcdHNXHEGrH9GDGc1Tu3Fv7L1Txw1Gn_cZ3le7owYLGWi1vTqcOW9E5gC1gFrdknGWMcjT0UVPCt9alM0ZaxvzxetfNQgBWPbmb3CWpgeGTOu7nuPEM5JLgElS-lK8_QLgrzsnwAPv-1Y7Icrdrwtn9zKs6YnMy0ZG1YM6O969EIY9yxnC-7-7V-siXwwnT-9i0fV4h01pE3Aoq-0kWJLyAcYxPHt2jHGn276rCRJud-1WK7x3uEyn9SUXCpKtsrZKWEGB-4ihWc3HaBYuh4utjIKQakITZHeaLZqFwy4g=w1168-h657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572" y="2382747"/>
            <a:ext cx="7920880" cy="4455496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864096"/>
          </a:xfrm>
        </p:spPr>
        <p:txBody>
          <a:bodyPr>
            <a:normAutofit/>
          </a:bodyPr>
          <a:lstStyle/>
          <a:p>
            <a:r>
              <a:rPr lang="cs-CZ" b="1" dirty="0"/>
              <a:t>Odpovídač  A/C mód - </a:t>
            </a:r>
            <a:r>
              <a:rPr lang="cs-CZ" b="1" dirty="0">
                <a:solidFill>
                  <a:srgbClr val="FF0000"/>
                </a:solidFill>
              </a:rPr>
              <a:t>bez  „C“éčka 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5591944" y="5877272"/>
            <a:ext cx="288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 flipH="1">
            <a:off x="639192" y="6027004"/>
            <a:ext cx="11292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/>
              <a:t>Tlačítko </a:t>
            </a:r>
            <a:r>
              <a:rPr lang="cs-CZ" sz="2400" b="1" i="1" dirty="0">
                <a:highlight>
                  <a:srgbClr val="FFFF00"/>
                </a:highlight>
              </a:rPr>
              <a:t>„ON“ použít jen na pokyn řídícího </a:t>
            </a:r>
            <a:r>
              <a:rPr lang="cs-CZ" sz="2400" i="1" dirty="0">
                <a:solidFill>
                  <a:srgbClr val="FFFF00"/>
                </a:solidFill>
              </a:rPr>
              <a:t>(STOP SQUAWK mód Charlie chybná indikace) </a:t>
            </a:r>
            <a:r>
              <a:rPr lang="cs-CZ" sz="2400" b="1" i="1" dirty="0"/>
              <a:t>při zjištění nesprávné funkce módu C 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1488" y="2928935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       </a:t>
            </a:r>
            <a:r>
              <a:rPr lang="cs-CZ" sz="5400" b="1" dirty="0">
                <a:solidFill>
                  <a:srgbClr val="FF0000"/>
                </a:solidFill>
              </a:rPr>
              <a:t>Takhle NE</a:t>
            </a:r>
          </a:p>
          <a:p>
            <a:endParaRPr lang="cs-CZ" dirty="0"/>
          </a:p>
        </p:txBody>
      </p:sp>
      <p:cxnSp>
        <p:nvCxnSpPr>
          <p:cNvPr id="13" name="Přímá spojovací čára 12"/>
          <p:cNvCxnSpPr/>
          <p:nvPr/>
        </p:nvCxnSpPr>
        <p:spPr>
          <a:xfrm>
            <a:off x="4881554" y="571480"/>
            <a:ext cx="3429024" cy="20002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 flipV="1">
            <a:off x="5024430" y="571480"/>
            <a:ext cx="3000396" cy="20717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615133" y="1134603"/>
            <a:ext cx="6757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CFF66"/>
                </a:solidFill>
              </a:rPr>
              <a:t>ON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08DA092-6B39-43F7-95C9-353E28F0E1EC}"/>
              </a:ext>
            </a:extLst>
          </p:cNvPr>
          <p:cNvSpPr/>
          <p:nvPr/>
        </p:nvSpPr>
        <p:spPr>
          <a:xfrm>
            <a:off x="5788241" y="5406500"/>
            <a:ext cx="470517" cy="2171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5231904" y="5013176"/>
            <a:ext cx="1152128" cy="10801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EDF631D-AFA8-44A6-AA14-E4BC19811749}"/>
              </a:ext>
            </a:extLst>
          </p:cNvPr>
          <p:cNvCxnSpPr/>
          <p:nvPr/>
        </p:nvCxnSpPr>
        <p:spPr>
          <a:xfrm>
            <a:off x="4687234" y="1503935"/>
            <a:ext cx="388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692696"/>
            <a:ext cx="6912768" cy="18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11824" y="1052736"/>
            <a:ext cx="3600400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482" name="Picture 2" descr="https://lh3.googleusercontent.com/Cz7NwExN4QFTqe0SLfSWqa1kdBJFwdCHoi9hlCm1YABqXaijz_Mb_LKwnAtvkj5gXs9vcXPzIeRds48JZC0oIbW5t1IZz5cOGt1Nk4YFTPtivwXzllkwar9Si3Vq-xKc64XijoyzuIVNbdEu_VY36C1IrANkVZuyjt9ZHWsU_vIi6X5W_5xUa5eLACfKRPCwzk-n1bkLeR2j4IYSVyJ6RdPam3hWg_bQKc9UfzdRR8jor6B8Ai-uuDKQZfMlU9jAIQDdb-As3zqs0s4k0u0Dp_feQwolEIEp-NCltykHwE8W2zK0Z0KulvZdeAvk3LWjI9okvK_3dlycAZWPpo8YaCtDtQ1jY5tpKMbHHMiNay8JBhn0iySLRWaXaHRvJdFh4uTt5zZ8y5zdEP_8fXhZ1ofHgVoUYHkgGkrYZ9F2fkUTCGj8oZbQ3m5Q2WTRbmWwkrIF94-nf97n4QGUqdCKy7nmcuyKvXNsv0Is0V57CtgS4DM73D84a3k9dedVo-ngTm8EuYI8YhN6RRT_9Wz2BbBuBtmLamU27cSWtsXVSieOkiwsU4EaS5lO8DUdMSIyBeL_OYIJSbkinJpT7inDV08yUquXBlBjtX8nI9OU5fbdPTPvsNLIrn_CyyPagejC_FKLLeWcpMf4rsWLHU62-25Y1z2r7JZI28auIl61TJE7h0-FeQ=w1081-h608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7" y="2504276"/>
            <a:ext cx="7740749" cy="4353725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0"/>
            <a:ext cx="8686800" cy="64291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              Nezapnutý odpovídač</a:t>
            </a:r>
            <a:endParaRPr lang="cs-CZ" i="1" dirty="0"/>
          </a:p>
        </p:txBody>
      </p:sp>
      <p:sp>
        <p:nvSpPr>
          <p:cNvPr id="6" name="Elipsa 5"/>
          <p:cNvSpPr/>
          <p:nvPr/>
        </p:nvSpPr>
        <p:spPr>
          <a:xfrm>
            <a:off x="3935760" y="3429000"/>
            <a:ext cx="1440160" cy="1368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015880" y="5921896"/>
            <a:ext cx="1008112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309786" y="2500308"/>
            <a:ext cx="764386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i="1" dirty="0">
                <a:solidFill>
                  <a:srgbClr val="FF0000"/>
                </a:solidFill>
              </a:rPr>
              <a:t>radar ŘLP „zná“ pouze polohu a směr letu, pilot IFR letadla o takovém letu neví vůbec- TCAS „je slepý</a:t>
            </a:r>
            <a:r>
              <a:rPr lang="cs-CZ" i="1" dirty="0"/>
              <a:t>“   </a:t>
            </a:r>
          </a:p>
        </p:txBody>
      </p:sp>
      <p:sp>
        <p:nvSpPr>
          <p:cNvPr id="11" name="TextovéPole 10"/>
          <p:cNvSpPr txBox="1"/>
          <p:nvPr/>
        </p:nvSpPr>
        <p:spPr>
          <a:xfrm rot="20032248">
            <a:off x="6940404" y="4846528"/>
            <a:ext cx="5223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Arial Black" pitchFamily="34" charset="0"/>
              </a:rPr>
              <a:t>nehrožuj</a:t>
            </a:r>
            <a:r>
              <a:rPr lang="cs-CZ" sz="2400" b="1" dirty="0">
                <a:latin typeface="Arial Black" pitchFamily="34" charset="0"/>
              </a:rPr>
              <a:t> svojí bezohledností </a:t>
            </a:r>
          </a:p>
          <a:p>
            <a:r>
              <a:rPr lang="cs-CZ" sz="2400" b="1" dirty="0">
                <a:latin typeface="Arial Black" pitchFamily="34" charset="0"/>
              </a:rPr>
              <a:t>a hloupostí ostatní,  prosím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vsZThXlalTVDd4j2oE3Eu3LU18WsSphHMXyP_1lGAyI24J0E3JxNp_7UHVycyYV2Zo5xjAtDEQyK1ax3gtQYi5O9B2t_IWq527dB6cSYEGBFA2fJAH5Wr0hjsPUqmy2z5U2aXtjAHPEi1zD0WLpexXdIRev5v40Vr1wBbY9E4XPQratXM0dGNrspOgNoIJm4qLi_SdHz9F_HCx72QvnGnbjwGM0SoCoOXvN6MrwfgUN4TsDEW03S0O_O9pf3LitzEs9OaEppBo9yI3bRS3YNkCDvhS_lWBDXGuCd0CB6UwqGYamtVt73aZd2srRNFvaGh3rcQv6bpryY-gOfq01ObYRmgxNar7Bst2xFunJ0ZKPaFnqp0jnDWfDPYntQwLF5VfINKdCcUZGaJXfbKgeE3mWj74grAFMb0A2UmO0jRhvS2U8nKesU9glM577H7ZyFuHo3KiJQzjboYf0Mzbfz2lUUEl50XVIImOmuIHtb2jVMJe43ucnwf7nVvND4mmnu1tmBbrwfHtyWd9c91WqrHy0KKzxj58zpdrOjxJX11QMJXakTMbLuFXd9O7iwOxK49XtmLKOru5b-P9VP82gIF84gF8zy0oMwFmhVKmGp9D3VlXUi1THcGTnfzX6n2dWUKg3qQa507ryZZODV9BNkvkmjBM074CriRBKZie6qtSNxWn23FQ=w1168-h657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6" y="2348881"/>
            <a:ext cx="7632848" cy="4293477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7643192" cy="792088"/>
          </a:xfrm>
        </p:spPr>
        <p:txBody>
          <a:bodyPr>
            <a:normAutofit/>
          </a:bodyPr>
          <a:lstStyle/>
          <a:p>
            <a:r>
              <a:rPr lang="cs-CZ" b="1" dirty="0"/>
              <a:t>Odpovídač S-mód </a:t>
            </a:r>
            <a:r>
              <a:rPr lang="cs-CZ" sz="3100" b="1" dirty="0"/>
              <a:t>(IDNT)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3633" y="476673"/>
            <a:ext cx="6459923" cy="175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3215680" y="908720"/>
            <a:ext cx="504056" cy="504056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096000" y="980729"/>
            <a:ext cx="1440160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>
                    <a:lumMod val="95000"/>
                  </a:schemeClr>
                </a:solidFill>
              </a:rPr>
              <a:t>     OKBYE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8FF7D7D-6836-4770-A285-728CE760F3EA}"/>
              </a:ext>
            </a:extLst>
          </p:cNvPr>
          <p:cNvSpPr txBox="1"/>
          <p:nvPr/>
        </p:nvSpPr>
        <p:spPr>
          <a:xfrm>
            <a:off x="7536160" y="0"/>
            <a:ext cx="324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rgbClr val="FF6600"/>
                </a:solidFill>
              </a:rPr>
              <a:t>(SQUAWK IDENT)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EF825-FD5F-42EA-8F93-A287BCEF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1098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                         </a:t>
            </a:r>
            <a:r>
              <a:rPr lang="cs-CZ" b="1" u="sng" dirty="0">
                <a:solidFill>
                  <a:srgbClr val="0070C0"/>
                </a:solidFill>
              </a:rPr>
              <a:t>RADIOSTANICE  -  </a:t>
            </a:r>
            <a:r>
              <a:rPr lang="cs-CZ" b="1" u="sng" dirty="0" err="1">
                <a:solidFill>
                  <a:srgbClr val="0070C0"/>
                </a:solidFill>
              </a:rPr>
              <a:t>frq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B7CE1-2765-4E8E-AB14-5FCBE3C00852}"/>
              </a:ext>
            </a:extLst>
          </p:cNvPr>
          <p:cNvSpPr txBox="1"/>
          <p:nvPr/>
        </p:nvSpPr>
        <p:spPr>
          <a:xfrm>
            <a:off x="143434" y="806824"/>
            <a:ext cx="11698941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highlight>
                  <a:srgbClr val="FFFF00"/>
                </a:highlight>
              </a:rPr>
              <a:t>Letíte-li pod nebo v blízkosti, </a:t>
            </a:r>
            <a:r>
              <a:rPr lang="cs-CZ" sz="2000" i="1" dirty="0"/>
              <a:t>kteréhokoli vzdušného prostoru třídy „C nebo D“ </a:t>
            </a:r>
          </a:p>
          <a:p>
            <a:pPr marL="0" indent="0">
              <a:buNone/>
            </a:pPr>
            <a:r>
              <a:rPr lang="cs-CZ" sz="2000" i="1" dirty="0"/>
              <a:t>                                          (</a:t>
            </a:r>
            <a:r>
              <a:rPr lang="cs-CZ" sz="2000" i="1" dirty="0">
                <a:solidFill>
                  <a:srgbClr val="002060"/>
                </a:solidFill>
              </a:rPr>
              <a:t>TMA</a:t>
            </a:r>
            <a:r>
              <a:rPr lang="cs-CZ" sz="2000" i="1" dirty="0"/>
              <a:t>/</a:t>
            </a:r>
            <a:r>
              <a:rPr lang="cs-CZ" sz="2000" i="1" dirty="0">
                <a:solidFill>
                  <a:srgbClr val="00B050"/>
                </a:solidFill>
              </a:rPr>
              <a:t>MTMA</a:t>
            </a:r>
            <a:r>
              <a:rPr lang="cs-CZ" sz="2000" i="1" dirty="0"/>
              <a:t>, </a:t>
            </a:r>
            <a:r>
              <a:rPr lang="cs-CZ" sz="2000" i="1" dirty="0">
                <a:solidFill>
                  <a:srgbClr val="002060"/>
                </a:solidFill>
              </a:rPr>
              <a:t>CTR</a:t>
            </a:r>
            <a:r>
              <a:rPr lang="cs-CZ" sz="2000" i="1" dirty="0"/>
              <a:t>/</a:t>
            </a:r>
            <a:r>
              <a:rPr lang="cs-CZ" sz="2000" i="1" dirty="0">
                <a:solidFill>
                  <a:srgbClr val="00B050"/>
                </a:solidFill>
              </a:rPr>
              <a:t>MCTR, </a:t>
            </a:r>
            <a:r>
              <a:rPr lang="cs-CZ" sz="2000" i="1" dirty="0">
                <a:solidFill>
                  <a:srgbClr val="0070C0"/>
                </a:solidFill>
              </a:rPr>
              <a:t>FL95</a:t>
            </a:r>
            <a:r>
              <a:rPr lang="cs-CZ" sz="2000" i="1" dirty="0"/>
              <a:t>)</a:t>
            </a:r>
          </a:p>
          <a:p>
            <a:endParaRPr lang="cs-CZ" sz="1800" i="1" dirty="0"/>
          </a:p>
          <a:p>
            <a:pPr marL="0" indent="0">
              <a:buNone/>
            </a:pPr>
            <a:r>
              <a:rPr lang="cs-CZ" sz="1100" i="1" dirty="0"/>
              <a:t> </a:t>
            </a:r>
            <a:r>
              <a:rPr lang="cs-CZ" sz="2400" b="1" i="1" dirty="0">
                <a:solidFill>
                  <a:srgbClr val="FF0000"/>
                </a:solidFill>
              </a:rPr>
              <a:t>pokud nejste na spojení, MONITORUJTE (mějte naladěnu a poslouchejte), příslušnou frekvenci řízeného letiště nebo určitě </a:t>
            </a:r>
            <a:r>
              <a:rPr lang="cs-CZ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frekvenci FIC.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100" b="1" i="1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endParaRPr lang="cs-CZ" sz="11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800" b="1" dirty="0">
                <a:solidFill>
                  <a:srgbClr val="FF0000"/>
                </a:solidFill>
              </a:rPr>
              <a:t>         </a:t>
            </a:r>
            <a:r>
              <a:rPr lang="cs-CZ" sz="2400" b="1" u="sng" dirty="0"/>
              <a:t>Máte-li zapnut  S odpovídač </a:t>
            </a:r>
            <a:r>
              <a:rPr lang="cs-CZ" dirty="0"/>
              <a:t>sekundárního radaru (identifikace letadla) ,</a:t>
            </a:r>
          </a:p>
          <a:p>
            <a:pPr marL="0" indent="0">
              <a:buNone/>
            </a:pPr>
            <a:r>
              <a:rPr lang="cs-CZ" dirty="0"/>
              <a:t>        </a:t>
            </a:r>
            <a:r>
              <a:rPr lang="cs-CZ" b="1" dirty="0"/>
              <a:t>tak v případě narušení </a:t>
            </a:r>
            <a:r>
              <a:rPr lang="cs-CZ" dirty="0"/>
              <a:t>řízeného vzdušného prostoru nebo potřeby poskytnutí provozních informací </a:t>
            </a:r>
            <a:r>
              <a:rPr lang="cs-CZ" b="1" dirty="0"/>
              <a:t>se bude, zcela jistě, služba řízení letového provozu či FIC s vámi snažit na různých frekvencích navázat spojení</a:t>
            </a:r>
            <a:r>
              <a:rPr lang="cs-CZ" sz="1800" b="1" dirty="0"/>
              <a:t>,</a:t>
            </a:r>
            <a:r>
              <a:rPr lang="cs-CZ" sz="1800" b="1" i="1" dirty="0"/>
              <a:t> </a:t>
            </a:r>
          </a:p>
          <a:p>
            <a:pPr marL="0" indent="0">
              <a:buNone/>
            </a:pPr>
            <a:endParaRPr lang="cs-CZ" sz="1100" b="1" i="1" dirty="0"/>
          </a:p>
          <a:p>
            <a:pPr marL="0" indent="0">
              <a:buNone/>
            </a:pPr>
            <a:endParaRPr lang="cs-CZ" b="1" i="1" dirty="0"/>
          </a:p>
          <a:p>
            <a:pPr marL="0" indent="0">
              <a:buNone/>
            </a:pPr>
            <a:r>
              <a:rPr lang="cs-CZ" b="1" i="1" dirty="0"/>
              <a:t>   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3B1B5AF-B37C-4B3F-AC42-16C74A56E87A}"/>
              </a:ext>
            </a:extLst>
          </p:cNvPr>
          <p:cNvSpPr/>
          <p:nvPr/>
        </p:nvSpPr>
        <p:spPr>
          <a:xfrm>
            <a:off x="143434" y="1667435"/>
            <a:ext cx="11698941" cy="8247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D767EC8-3254-4850-99B4-47BF57EC6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16415"/>
              </p:ext>
            </p:extLst>
          </p:nvPr>
        </p:nvGraphicFramePr>
        <p:xfrm>
          <a:off x="4316513" y="2697442"/>
          <a:ext cx="1779487" cy="9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Rastrový obrázek" r:id="rId3" imgW="2674800" imgH="1356480" progId="Paint.Picture">
                  <p:embed/>
                </p:oleObj>
              </mc:Choice>
              <mc:Fallback>
                <p:oleObj name="Rastrový obrázek" r:id="rId3" imgW="2674800" imgH="1356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6513" y="2697442"/>
                        <a:ext cx="1779487" cy="901888"/>
                      </a:xfrm>
                      <a:prstGeom prst="rect">
                        <a:avLst/>
                      </a:prstGeom>
                      <a:ln w="762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573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TuQo-zkHo3SAOc_naqYWK2mbwwx5yEDUJlO76RwobU475kkUm8WhLWldee_ffiVs3xEPyWgynHvJj6EbTicuEUSjEK4C7HSYkgCS6uFx3GtKm7c9Zk78chzglmKvBrzG4MqiNtLj6T_l4uXOODzBDwLbpMvD6s7wnjlv-v_oFQEH00WctIOEM92iHMt5SF5veflVmxp6p3-1dcIEYzNryXuZKbks3ZDfviN1bG4LHimDKXDJGWa6qQ1GHbXSnkK3sI3D4-CCk7PeXSXBwlveeHAPT1LkNxgqLCKHDHCf82ec-5gkjwdyNqeIx7DbyLWcwtlgmLRdHRV0AcRe4tOhIVLcukI7oBjYdJ3s1L-tzE7w1tpMmuk3OPz6uRgczZEmzDW4G22_w8DFYYT6Q6WjR7jI2yIEGNS49hprW0ToK656klo8l6fvVMFuvQva1SaPFD_b-Pzb-3bA1bma-SOE77YlbBVPqMvOlQpB6nAj2ppBvAIaPkeYnr6hCBF395QUGUrvM5j_vPq1aMpMKgJSVW7K3LzTLoR4cduRiw0LFbrtasgTU5Jicmn3qFLBYPzrxP8BcwFJDZz15jMci1KIStTwiIMigBRfKJTzuYDbpNIU-E7nY5HENX9cpAUIX8ZOFfv0xURRXlbJenT7m9pMmgUkKs6SbMKGwQR5X8n0KijqFXSiSQ=w493-h657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744" y="188640"/>
            <a:ext cx="4827000" cy="6432736"/>
          </a:xfrm>
          <a:prstGeom prst="rect">
            <a:avLst/>
          </a:prstGeom>
          <a:noFill/>
        </p:spPr>
      </p:pic>
      <p:sp>
        <p:nvSpPr>
          <p:cNvPr id="5" name="Elipsa 4"/>
          <p:cNvSpPr/>
          <p:nvPr/>
        </p:nvSpPr>
        <p:spPr>
          <a:xfrm>
            <a:off x="6384032" y="3933056"/>
            <a:ext cx="1512168" cy="144016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738281" y="500042"/>
            <a:ext cx="891178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                </a:t>
            </a:r>
            <a:r>
              <a:rPr lang="cs-CZ" sz="3600" b="1" u="sng" dirty="0">
                <a:solidFill>
                  <a:srgbClr val="FF0000"/>
                </a:solidFill>
              </a:rPr>
              <a:t>Chybné nastavení módu A</a:t>
            </a:r>
          </a:p>
          <a:p>
            <a:pPr marL="95250"/>
            <a:r>
              <a:rPr lang="cs-CZ" sz="2400" i="1" dirty="0"/>
              <a:t>       setrváš-li ve svém omylu (platí i pro 7700, 7600) a </a:t>
            </a:r>
            <a:r>
              <a:rPr lang="cs-CZ" sz="2400" i="1" dirty="0">
                <a:highlight>
                  <a:srgbClr val="FFFF00"/>
                </a:highlight>
              </a:rPr>
              <a:t>nejsi-li na   spojení nebo aspoň  nemonitoruješ </a:t>
            </a:r>
            <a:r>
              <a:rPr lang="cs-CZ" sz="2400" i="1" dirty="0" err="1">
                <a:highlight>
                  <a:srgbClr val="FFFF00"/>
                </a:highlight>
              </a:rPr>
              <a:t>frq</a:t>
            </a:r>
            <a:r>
              <a:rPr lang="cs-CZ" sz="2400" i="1" dirty="0">
                <a:highlight>
                  <a:srgbClr val="FFFF00"/>
                </a:highlight>
              </a:rPr>
              <a:t> FIC nebo jinou provozní </a:t>
            </a:r>
            <a:r>
              <a:rPr lang="cs-CZ" sz="2400" i="1" dirty="0" err="1">
                <a:highlight>
                  <a:srgbClr val="FFFF00"/>
                </a:highlight>
              </a:rPr>
              <a:t>frq</a:t>
            </a:r>
            <a:r>
              <a:rPr lang="cs-CZ" sz="2400" i="1" dirty="0"/>
              <a:t>, abys mohl být upozorněn na  svůj omyl-  </a:t>
            </a:r>
            <a:r>
              <a:rPr lang="cs-CZ" sz="2400" b="1" i="1" dirty="0"/>
              <a:t>armáda si pro tebe „přiletí“</a:t>
            </a:r>
          </a:p>
          <a:p>
            <a:r>
              <a:rPr lang="cs-CZ" sz="36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188259" y="475129"/>
            <a:ext cx="11815482" cy="6382872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endParaRPr lang="cs-CZ" altLang="cs-CZ" dirty="0">
              <a:solidFill>
                <a:srgbClr val="FF0000"/>
              </a:solidFill>
            </a:endParaRPr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 ODPOVÍDAČ :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1.  </a:t>
            </a:r>
            <a:r>
              <a:rPr lang="cs-CZ" altLang="cs-CZ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zapni tlačítkem 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ALT </a:t>
            </a:r>
            <a:r>
              <a:rPr lang="cs-CZ" alt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 marL="0" indent="0">
              <a:buNone/>
            </a:pPr>
            <a:r>
              <a:rPr lang="cs-CZ" altLang="cs-CZ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měj ho zapnut </a:t>
            </a:r>
            <a:r>
              <a:rPr lang="cs-CZ" altLang="cs-CZ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</a:t>
            </a:r>
          </a:p>
          <a:p>
            <a:pPr marL="0" indent="0">
              <a:buNone/>
            </a:pPr>
            <a:endParaRPr lang="cs-CZ" altLang="cs-CZ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RADIOSTANICE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marL="0" indent="0">
              <a:buNone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cs-CZ" altLang="cs-CZ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nalaď</a:t>
            </a:r>
            <a:r>
              <a:rPr lang="cs-CZ" alt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FRQ - příslušného  FIC</a:t>
            </a:r>
          </a:p>
          <a:p>
            <a:pPr marL="0" indent="0"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příslušnou letišti </a:t>
            </a:r>
          </a:p>
          <a:p>
            <a:pPr marL="0" indent="0">
              <a:buNone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2.  </a:t>
            </a:r>
            <a:r>
              <a:rPr lang="cs-CZ" altLang="cs-CZ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monitoruj</a:t>
            </a:r>
            <a:r>
              <a:rPr lang="cs-CZ" altLang="cs-CZ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cs-CZ" altLang="cs-CZ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nejlépe</a:t>
            </a:r>
            <a:r>
              <a:rPr lang="cs-CZ" altLang="cs-CZ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</a:t>
            </a:r>
            <a:r>
              <a:rPr lang="cs-CZ" altLang="cs-CZ" sz="4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cs-CZ" altLang="cs-CZ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(minimálně však v blízkosti řízených a omezených prostorů )</a:t>
            </a:r>
          </a:p>
          <a:p>
            <a:pPr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   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1199A7-27EB-416F-BAB4-D71E8E71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7012" y="908720"/>
            <a:ext cx="4860258" cy="131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2">
            <a:extLst>
              <a:ext uri="{FF2B5EF4-FFF2-40B4-BE49-F238E27FC236}">
                <a16:creationId xmlns:a16="http://schemas.microsoft.com/office/drawing/2014/main" id="{FC63B491-AE39-4F78-BBBD-4A3EF0F902C7}"/>
              </a:ext>
            </a:extLst>
          </p:cNvPr>
          <p:cNvSpPr/>
          <p:nvPr/>
        </p:nvSpPr>
        <p:spPr>
          <a:xfrm rot="20290251">
            <a:off x="7256689" y="1117830"/>
            <a:ext cx="370419" cy="4489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75DBDD9-4C49-45A0-8B01-A6FC2142FB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971003"/>
              </p:ext>
            </p:extLst>
          </p:nvPr>
        </p:nvGraphicFramePr>
        <p:xfrm>
          <a:off x="7697299" y="4041586"/>
          <a:ext cx="4071775" cy="100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7" name="Rastrový obrázek" r:id="rId4" imgW="1859400" imgH="457200" progId="Paint.Picture">
                  <p:embed/>
                </p:oleObj>
              </mc:Choice>
              <mc:Fallback>
                <p:oleObj name="Rastrový obrázek" r:id="rId4" imgW="1859400" imgH="457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97299" y="4041586"/>
                        <a:ext cx="4071775" cy="100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ál 1">
            <a:extLst>
              <a:ext uri="{FF2B5EF4-FFF2-40B4-BE49-F238E27FC236}">
                <a16:creationId xmlns:a16="http://schemas.microsoft.com/office/drawing/2014/main" id="{6BF63306-0C05-46C9-BEC4-3A44B923316C}"/>
              </a:ext>
            </a:extLst>
          </p:cNvPr>
          <p:cNvSpPr/>
          <p:nvPr/>
        </p:nvSpPr>
        <p:spPr>
          <a:xfrm>
            <a:off x="4893909" y="1309685"/>
            <a:ext cx="955040" cy="619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C208839-D81A-4976-B44F-7340F4F3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OBLASTI PRO NASTAVENÍ VÝŠKOMĚRU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E508CC7-D010-4024-8B69-637211953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39" y="1535836"/>
            <a:ext cx="11629747" cy="51401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600" b="1" u="sng" dirty="0"/>
              <a:t> </a:t>
            </a:r>
            <a:r>
              <a:rPr lang="cs-CZ" sz="3000" b="1" u="sng" dirty="0"/>
              <a:t>a) QNH řízeného letiště </a:t>
            </a:r>
          </a:p>
          <a:p>
            <a:pPr marL="0" indent="0">
              <a:buNone/>
            </a:pPr>
            <a:r>
              <a:rPr lang="cs-CZ" dirty="0"/>
              <a:t>           </a:t>
            </a:r>
            <a:r>
              <a:rPr lang="cs-CZ" sz="3200" b="1" dirty="0"/>
              <a:t>–   v CTR /TMA,  MCTR/MTMA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i="1" dirty="0"/>
              <a:t>   </a:t>
            </a:r>
            <a:r>
              <a:rPr lang="cs-CZ" dirty="0"/>
              <a:t> </a:t>
            </a:r>
            <a:r>
              <a:rPr lang="cs-CZ" sz="3800" b="1" dirty="0">
                <a:solidFill>
                  <a:srgbClr val="FF0000"/>
                </a:solidFill>
              </a:rPr>
              <a:t>–</a:t>
            </a:r>
            <a:r>
              <a:rPr lang="cs-CZ" sz="3800" b="1" dirty="0"/>
              <a:t>   </a:t>
            </a:r>
            <a:r>
              <a:rPr lang="cs-CZ" sz="3800" b="1" dirty="0">
                <a:solidFill>
                  <a:srgbClr val="FF0000"/>
                </a:solidFill>
              </a:rPr>
              <a:t>pod spodní hranicí TMA, jež je definována nadmořskou výškou (AMSL)*</a:t>
            </a:r>
          </a:p>
          <a:p>
            <a:pPr marL="0" indent="0">
              <a:buNone/>
            </a:pPr>
            <a:endParaRPr lang="cs-CZ" sz="3800" b="1" dirty="0"/>
          </a:p>
          <a:p>
            <a:pPr marL="0" indent="0">
              <a:buNone/>
            </a:pPr>
            <a:r>
              <a:rPr lang="cs-CZ" dirty="0"/>
              <a:t>           -    </a:t>
            </a:r>
            <a:r>
              <a:rPr lang="cs-CZ" sz="3200" i="1" dirty="0">
                <a:highlight>
                  <a:srgbClr val="FFFF00"/>
                </a:highlight>
              </a:rPr>
              <a:t>v ATZ, jejíž horní hranici nebo její část tvoří spodní hranice TMA</a:t>
            </a:r>
            <a:endParaRPr lang="cs-CZ" sz="3200" dirty="0">
              <a:highlight>
                <a:srgbClr val="FFFF00"/>
              </a:highlight>
            </a:endParaRP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i="1" u="sng" dirty="0">
                <a:solidFill>
                  <a:srgbClr val="FF0000"/>
                </a:solidFill>
              </a:rPr>
              <a:t>Poznámka :</a:t>
            </a:r>
            <a:r>
              <a:rPr lang="cs-CZ" i="1" dirty="0">
                <a:solidFill>
                  <a:srgbClr val="FF0000"/>
                </a:solidFill>
              </a:rPr>
              <a:t>*  </a:t>
            </a:r>
            <a:r>
              <a:rPr lang="cs-CZ" i="1" dirty="0"/>
              <a:t> </a:t>
            </a:r>
            <a:r>
              <a:rPr lang="cs-CZ" i="1" dirty="0">
                <a:solidFill>
                  <a:srgbClr val="FF0000"/>
                </a:solidFill>
              </a:rPr>
              <a:t>Spodní hranice TMA definovaná nadmořskou výškou (AMSL) je vždy vztažena ke  </a:t>
            </a:r>
          </a:p>
          <a:p>
            <a:pPr marL="0" indent="0">
              <a:buNone/>
            </a:pPr>
            <a:r>
              <a:rPr lang="cs-CZ" i="1" dirty="0">
                <a:solidFill>
                  <a:srgbClr val="FF0000"/>
                </a:solidFill>
              </a:rPr>
              <a:t> QNH řízeného letiště, kterému TMA náleží.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3000" b="1" u="sng" dirty="0"/>
              <a:t>b) Regionální (oblastní) QNH nebo QNH nejbližšího neřízeného letiště </a:t>
            </a:r>
            <a:r>
              <a:rPr lang="cs-CZ" sz="3000" dirty="0"/>
              <a:t> -</a:t>
            </a:r>
          </a:p>
          <a:p>
            <a:pPr marL="0" indent="0">
              <a:buNone/>
            </a:pPr>
            <a:r>
              <a:rPr lang="cs-CZ" sz="3000" dirty="0"/>
              <a:t>          </a:t>
            </a:r>
            <a:r>
              <a:rPr lang="cs-CZ" dirty="0"/>
              <a:t> </a:t>
            </a:r>
            <a:r>
              <a:rPr lang="cs-CZ" dirty="0">
                <a:highlight>
                  <a:srgbClr val="C0C0C0"/>
                </a:highlight>
              </a:rPr>
              <a:t>v ostatních případech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i="1" u="sng" dirty="0"/>
              <a:t>Poznámka:</a:t>
            </a:r>
            <a:r>
              <a:rPr lang="cs-CZ" i="1" dirty="0"/>
              <a:t>    Regionální (oblastní) QNH je předpověď minimální hodnoty QNH ve FIR Praha během</a:t>
            </a:r>
          </a:p>
          <a:p>
            <a:pPr marL="0" indent="0">
              <a:buNone/>
            </a:pPr>
            <a:r>
              <a:rPr lang="cs-CZ" i="1" dirty="0"/>
              <a:t> stanoveného časového období</a:t>
            </a:r>
          </a:p>
          <a:p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BC34AF4-3E07-44C7-B15C-E328FCD3FA3D}"/>
              </a:ext>
            </a:extLst>
          </p:cNvPr>
          <p:cNvSpPr/>
          <p:nvPr/>
        </p:nvSpPr>
        <p:spPr>
          <a:xfrm>
            <a:off x="995081" y="2178424"/>
            <a:ext cx="9619131" cy="421341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ED48E78-EA04-4B20-9BCF-A6995264F06F}"/>
              </a:ext>
            </a:extLst>
          </p:cNvPr>
          <p:cNvSpPr txBox="1"/>
          <p:nvPr/>
        </p:nvSpPr>
        <p:spPr>
          <a:xfrm>
            <a:off x="448235" y="224118"/>
            <a:ext cx="38996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470407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34FA8-FF15-4A7F-9437-02A792F52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600" b="1" dirty="0">
                <a:solidFill>
                  <a:srgbClr val="FF0000"/>
                </a:solidFill>
              </a:rPr>
              <a:t> </a:t>
            </a:r>
            <a:br>
              <a:rPr lang="cs-CZ" sz="6600" b="1" dirty="0">
                <a:solidFill>
                  <a:srgbClr val="FF0000"/>
                </a:solidFill>
              </a:rPr>
            </a:br>
            <a:r>
              <a:rPr lang="cs-CZ" sz="6600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4F02B-34F4-4335-A96C-965B85BB5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" y="259976"/>
            <a:ext cx="11775440" cy="643665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                                 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sz="6600" dirty="0">
                <a:solidFill>
                  <a:srgbClr val="FF0000"/>
                </a:solidFill>
              </a:rPr>
              <a:t> </a:t>
            </a:r>
            <a:endParaRPr lang="cs-CZ" sz="66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3600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3600" dirty="0">
                <a:solidFill>
                  <a:srgbClr val="FF0000"/>
                </a:solidFill>
              </a:rPr>
              <a:t>            </a:t>
            </a:r>
            <a:endParaRPr lang="cs-CZ" sz="3600" i="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8502E1-D07E-40FC-9C31-891274616AF5}"/>
              </a:ext>
            </a:extLst>
          </p:cNvPr>
          <p:cNvSpPr txBox="1"/>
          <p:nvPr/>
        </p:nvSpPr>
        <p:spPr>
          <a:xfrm>
            <a:off x="1854925" y="3244334"/>
            <a:ext cx="9649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              </a:t>
            </a:r>
            <a:r>
              <a:rPr lang="cs-CZ" sz="3200" b="1" dirty="0"/>
              <a:t>Narušení řízených vzdušných prostorů </a:t>
            </a:r>
            <a:endParaRPr lang="cs-CZ" sz="3200" b="1" dirty="0" smtClean="0"/>
          </a:p>
          <a:p>
            <a:r>
              <a:rPr lang="cs-CZ" sz="3200" b="1"/>
              <a:t> </a:t>
            </a:r>
            <a:r>
              <a:rPr lang="cs-CZ" sz="3200" b="1" smtClean="0"/>
              <a:t>                       </a:t>
            </a:r>
            <a:r>
              <a:rPr lang="cs-CZ" sz="3200" b="1" smtClean="0"/>
              <a:t>a </a:t>
            </a:r>
            <a:r>
              <a:rPr lang="cs-CZ" sz="3200" b="1" dirty="0"/>
              <a:t>co dělat když už  </a:t>
            </a:r>
            <a:r>
              <a:rPr lang="cs-CZ" sz="1400" dirty="0"/>
              <a:t>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E5E02FB-0265-4275-93A9-4EEA73617E91}"/>
              </a:ext>
            </a:extLst>
          </p:cNvPr>
          <p:cNvSpPr txBox="1"/>
          <p:nvPr/>
        </p:nvSpPr>
        <p:spPr>
          <a:xfrm>
            <a:off x="448235" y="365125"/>
            <a:ext cx="389965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50891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B5288-4129-4DA8-A876-28FAB23F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47"/>
            <a:ext cx="10515600" cy="618959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</a:t>
            </a:r>
            <a:r>
              <a:rPr lang="cs-CZ" u="sng" dirty="0"/>
              <a:t>CTR Ruzyně  - narušení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AB3E52-72BB-497F-AC84-1F98BC782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36" y="980654"/>
            <a:ext cx="7494493" cy="5680517"/>
          </a:xfrm>
        </p:spPr>
      </p:pic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00E95022-DB47-4F67-B29E-14F629ECE03D}"/>
              </a:ext>
            </a:extLst>
          </p:cNvPr>
          <p:cNvSpPr/>
          <p:nvPr/>
        </p:nvSpPr>
        <p:spPr>
          <a:xfrm>
            <a:off x="11023600" y="2173146"/>
            <a:ext cx="1097280" cy="1171386"/>
          </a:xfrm>
          <a:prstGeom prst="wedgeRectCallout">
            <a:avLst>
              <a:gd name="adj1" fmla="val -97282"/>
              <a:gd name="adj2" fmla="val -1336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TRAGA N LKLT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2031DE5-2D91-474A-8EEA-71C1F0F5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52" y="2758839"/>
            <a:ext cx="3808070" cy="2816763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10F95B3-5566-4C2D-9AD6-BDD116250B2A}"/>
              </a:ext>
            </a:extLst>
          </p:cNvPr>
          <p:cNvSpPr/>
          <p:nvPr/>
        </p:nvSpPr>
        <p:spPr>
          <a:xfrm rot="20158105" flipV="1">
            <a:off x="2633527" y="3575440"/>
            <a:ext cx="2367387" cy="193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68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2E9A1-A285-49EB-A7C4-667AA3A0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98611"/>
            <a:ext cx="10596284" cy="1111624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 </a:t>
            </a:r>
            <a:r>
              <a:rPr lang="cs-CZ" sz="4400" b="1" u="sng" dirty="0">
                <a:solidFill>
                  <a:srgbClr val="FF0000"/>
                </a:solidFill>
              </a:rPr>
              <a:t>NARUŠENÍ CTR Ruzyně</a:t>
            </a:r>
            <a:r>
              <a:rPr lang="cs-CZ" b="1" u="sng" dirty="0">
                <a:solidFill>
                  <a:srgbClr val="FF0000"/>
                </a:solidFill>
              </a:rPr>
              <a:t> </a:t>
            </a:r>
            <a:r>
              <a:rPr lang="cs-CZ" sz="4000" b="1" dirty="0">
                <a:solidFill>
                  <a:srgbClr val="FF0000"/>
                </a:solidFill>
              </a:rPr>
              <a:t>FIN RWY 06 - </a:t>
            </a:r>
            <a:r>
              <a:rPr lang="cs-CZ" sz="3200" b="1" dirty="0">
                <a:solidFill>
                  <a:srgbClr val="FF0000"/>
                </a:solidFill>
              </a:rPr>
              <a:t>(OKWUU10)</a:t>
            </a:r>
            <a:r>
              <a:rPr lang="cs-CZ" sz="3200" b="1" u="sng" dirty="0"/>
              <a:t/>
            </a:r>
            <a:br>
              <a:rPr lang="cs-CZ" sz="3200" b="1" u="sng" dirty="0"/>
            </a:b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90423E-ED98-42C6-92DA-F239745E0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6" y="925660"/>
            <a:ext cx="8630620" cy="5727945"/>
          </a:xfr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A90FFF9-B8B6-493A-8984-C512E27B5259}"/>
              </a:ext>
            </a:extLst>
          </p:cNvPr>
          <p:cNvCxnSpPr>
            <a:cxnSpLocks/>
          </p:cNvCxnSpPr>
          <p:nvPr/>
        </p:nvCxnSpPr>
        <p:spPr>
          <a:xfrm>
            <a:off x="4237915" y="3609788"/>
            <a:ext cx="3630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7B3FAB-5EB5-4A09-9855-0B11F8C751A1}"/>
              </a:ext>
            </a:extLst>
          </p:cNvPr>
          <p:cNvSpPr txBox="1"/>
          <p:nvPr/>
        </p:nvSpPr>
        <p:spPr>
          <a:xfrm>
            <a:off x="5540189" y="2413320"/>
            <a:ext cx="9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2E5262F-E851-4DD4-A254-2E7D78148090}"/>
              </a:ext>
            </a:extLst>
          </p:cNvPr>
          <p:cNvCxnSpPr/>
          <p:nvPr/>
        </p:nvCxnSpPr>
        <p:spPr>
          <a:xfrm>
            <a:off x="1642932" y="4724401"/>
            <a:ext cx="589279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ál 2">
            <a:extLst>
              <a:ext uri="{FF2B5EF4-FFF2-40B4-BE49-F238E27FC236}">
                <a16:creationId xmlns:a16="http://schemas.microsoft.com/office/drawing/2014/main" id="{4230C9E2-322B-407F-B321-251F1F632F6D}"/>
              </a:ext>
            </a:extLst>
          </p:cNvPr>
          <p:cNvSpPr/>
          <p:nvPr/>
        </p:nvSpPr>
        <p:spPr>
          <a:xfrm>
            <a:off x="4543311" y="2926680"/>
            <a:ext cx="751243" cy="319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04C3124-EC58-472C-9BF9-F21387A42967}"/>
              </a:ext>
            </a:extLst>
          </p:cNvPr>
          <p:cNvSpPr txBox="1"/>
          <p:nvPr/>
        </p:nvSpPr>
        <p:spPr>
          <a:xfrm>
            <a:off x="206186" y="286871"/>
            <a:ext cx="735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 </a:t>
            </a:r>
            <a:r>
              <a:rPr lang="cs-CZ" sz="4400" b="1" dirty="0">
                <a:solidFill>
                  <a:srgbClr val="FF0000"/>
                </a:solidFill>
              </a:rPr>
              <a:t>1.</a:t>
            </a: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B06C404D-C2AA-4729-9B9E-A2904BF457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0" y="3049399"/>
            <a:ext cx="4755148" cy="3604206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878F213-EE8C-447B-972F-63CFEFE0ADB4}"/>
              </a:ext>
            </a:extLst>
          </p:cNvPr>
          <p:cNvCxnSpPr/>
          <p:nvPr/>
        </p:nvCxnSpPr>
        <p:spPr>
          <a:xfrm flipV="1">
            <a:off x="7580854" y="5280212"/>
            <a:ext cx="720464" cy="9681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0BCEA4D-651C-42D2-97B1-24B149CEFCF1}"/>
              </a:ext>
            </a:extLst>
          </p:cNvPr>
          <p:cNvCxnSpPr>
            <a:cxnSpLocks/>
          </p:cNvCxnSpPr>
          <p:nvPr/>
        </p:nvCxnSpPr>
        <p:spPr>
          <a:xfrm flipH="1" flipV="1">
            <a:off x="4811657" y="3636683"/>
            <a:ext cx="567167" cy="5587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4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327D6-B154-43D3-858F-AF429ED1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8" y="81266"/>
            <a:ext cx="11747350" cy="369332"/>
          </a:xfrm>
        </p:spPr>
        <p:txBody>
          <a:bodyPr>
            <a:normAutofit fontScale="90000"/>
          </a:bodyPr>
          <a:lstStyle/>
          <a:p>
            <a:r>
              <a:rPr lang="cs-CZ" sz="1800" b="1" u="sng" dirty="0"/>
              <a:t/>
            </a:r>
            <a:br>
              <a:rPr lang="cs-CZ" sz="1800" b="1" u="sng" dirty="0"/>
            </a:br>
            <a:r>
              <a:rPr lang="cs-CZ" sz="2400" b="1" u="sng" dirty="0"/>
              <a:t/>
            </a:r>
            <a:br>
              <a:rPr lang="cs-CZ" sz="2400" b="1" u="sng" dirty="0"/>
            </a:br>
            <a:endParaRPr lang="cs-CZ" sz="1800" b="1" i="1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880221AB-EC4E-421C-96D7-5746E12AD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27" y="450598"/>
            <a:ext cx="7765228" cy="6253629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1A3D873-333C-43C2-B552-4F77C98EC011}"/>
              </a:ext>
            </a:extLst>
          </p:cNvPr>
          <p:cNvCxnSpPr/>
          <p:nvPr/>
        </p:nvCxnSpPr>
        <p:spPr>
          <a:xfrm>
            <a:off x="6187141" y="4808668"/>
            <a:ext cx="5384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12EDF9D-E917-4806-B380-B55878D81916}"/>
              </a:ext>
            </a:extLst>
          </p:cNvPr>
          <p:cNvSpPr txBox="1"/>
          <p:nvPr/>
        </p:nvSpPr>
        <p:spPr>
          <a:xfrm>
            <a:off x="7125746" y="2323069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788CC80D-10FE-4D1D-BDD1-0A53C15974CA}"/>
              </a:ext>
            </a:extLst>
          </p:cNvPr>
          <p:cNvCxnSpPr>
            <a:cxnSpLocks/>
          </p:cNvCxnSpPr>
          <p:nvPr/>
        </p:nvCxnSpPr>
        <p:spPr>
          <a:xfrm>
            <a:off x="3566160" y="2888430"/>
            <a:ext cx="38070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76012E-21C7-451C-B5EA-6B7490345D45}"/>
              </a:ext>
            </a:extLst>
          </p:cNvPr>
          <p:cNvSpPr txBox="1"/>
          <p:nvPr/>
        </p:nvSpPr>
        <p:spPr>
          <a:xfrm>
            <a:off x="1207845" y="644884"/>
            <a:ext cx="923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452843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49423-A5EA-4DDA-B101-4FB66087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63387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TMA I Praha </a:t>
            </a:r>
            <a:r>
              <a:rPr lang="cs-CZ" sz="2700" i="1" u="sng" dirty="0"/>
              <a:t>(2500 AMSL)</a:t>
            </a:r>
            <a:r>
              <a:rPr lang="cs-CZ" sz="2700" i="1" dirty="0"/>
              <a:t>  </a:t>
            </a:r>
            <a:r>
              <a:rPr lang="cs-CZ" dirty="0"/>
              <a:t>- narušení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38CBFE-F9EA-4FFD-8EA5-01BD13BCD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46" y="1093694"/>
            <a:ext cx="7361325" cy="5651013"/>
          </a:xfr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19C112CE-E2A5-4B2C-8703-744EB7111ABD}"/>
              </a:ext>
            </a:extLst>
          </p:cNvPr>
          <p:cNvSpPr/>
          <p:nvPr/>
        </p:nvSpPr>
        <p:spPr>
          <a:xfrm rot="9490980">
            <a:off x="8368384" y="5649086"/>
            <a:ext cx="2599153" cy="182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E873817-C7B0-455F-95BA-31B0F4B05BB8}"/>
              </a:ext>
            </a:extLst>
          </p:cNvPr>
          <p:cNvSpPr/>
          <p:nvPr/>
        </p:nvSpPr>
        <p:spPr>
          <a:xfrm rot="20814226">
            <a:off x="191400" y="5863532"/>
            <a:ext cx="2506893" cy="1722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3A4FF1-4847-4C5D-9A10-FA7DD9FF0801}"/>
              </a:ext>
            </a:extLst>
          </p:cNvPr>
          <p:cNvSpPr txBox="1"/>
          <p:nvPr/>
        </p:nvSpPr>
        <p:spPr>
          <a:xfrm>
            <a:off x="5038165" y="3657600"/>
            <a:ext cx="173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CTR Ruzyně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2149F5F-2764-4776-BCA1-A2AE14068E8E}"/>
              </a:ext>
            </a:extLst>
          </p:cNvPr>
          <p:cNvSpPr txBox="1"/>
          <p:nvPr/>
        </p:nvSpPr>
        <p:spPr>
          <a:xfrm rot="20255053">
            <a:off x="9461385" y="5074025"/>
            <a:ext cx="126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Jesenice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4C627B-0131-41AF-8F52-AED6A3B8B77A}"/>
              </a:ext>
            </a:extLst>
          </p:cNvPr>
          <p:cNvSpPr txBox="1"/>
          <p:nvPr/>
        </p:nvSpPr>
        <p:spPr>
          <a:xfrm rot="20862698">
            <a:off x="10654" y="6067560"/>
            <a:ext cx="23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Berounka / Beroun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432A927-A89C-46F9-895C-153A53D6D08C}"/>
              </a:ext>
            </a:extLst>
          </p:cNvPr>
          <p:cNvSpPr/>
          <p:nvPr/>
        </p:nvSpPr>
        <p:spPr>
          <a:xfrm rot="11312937">
            <a:off x="3392284" y="2637061"/>
            <a:ext cx="2997798" cy="264160"/>
          </a:xfrm>
          <a:prstGeom prst="rightArrow">
            <a:avLst>
              <a:gd name="adj1" fmla="val 49254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27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9404E-1936-4A3C-B2F9-FD764C07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447" y="87220"/>
            <a:ext cx="10515600" cy="710640"/>
          </a:xfrm>
        </p:spPr>
        <p:txBody>
          <a:bodyPr>
            <a:normAutofit/>
          </a:bodyPr>
          <a:lstStyle/>
          <a:p>
            <a:r>
              <a:rPr lang="cs-CZ" dirty="0"/>
              <a:t>             TMA II Praha </a:t>
            </a:r>
            <a:r>
              <a:rPr lang="cs-CZ" sz="2700" i="1" u="sng" dirty="0"/>
              <a:t>(3500 AMSL) </a:t>
            </a:r>
            <a:r>
              <a:rPr lang="cs-CZ" dirty="0"/>
              <a:t>-  narušení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734BF9-6516-41A2-B427-B08E29787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19" y="1012910"/>
            <a:ext cx="7454373" cy="5722442"/>
          </a:xfrm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4607B892-3CBC-4DE3-ABD6-13EB2BE88DAF}"/>
              </a:ext>
            </a:extLst>
          </p:cNvPr>
          <p:cNvSpPr/>
          <p:nvPr/>
        </p:nvSpPr>
        <p:spPr>
          <a:xfrm rot="20899124">
            <a:off x="2219454" y="5494389"/>
            <a:ext cx="2710569" cy="2621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298BAF68-9F10-46CF-B2AB-E6A95A64964D}"/>
              </a:ext>
            </a:extLst>
          </p:cNvPr>
          <p:cNvSpPr/>
          <p:nvPr/>
        </p:nvSpPr>
        <p:spPr>
          <a:xfrm rot="8665471">
            <a:off x="5909655" y="4131192"/>
            <a:ext cx="2506286" cy="16349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D0E7B25C-4474-4803-8524-0332CEACF060}"/>
              </a:ext>
            </a:extLst>
          </p:cNvPr>
          <p:cNvSpPr/>
          <p:nvPr/>
        </p:nvSpPr>
        <p:spPr>
          <a:xfrm rot="7511487">
            <a:off x="9061514" y="4548964"/>
            <a:ext cx="1721224" cy="13447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0685830-F808-491B-9F5C-4C23CD3FA29E}"/>
              </a:ext>
            </a:extLst>
          </p:cNvPr>
          <p:cNvSpPr/>
          <p:nvPr/>
        </p:nvSpPr>
        <p:spPr>
          <a:xfrm rot="20466714">
            <a:off x="4446714" y="6343919"/>
            <a:ext cx="1983683" cy="1983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64952A2-0C31-4E28-B4F7-91A279DB0E7D}"/>
              </a:ext>
            </a:extLst>
          </p:cNvPr>
          <p:cNvSpPr txBox="1"/>
          <p:nvPr/>
        </p:nvSpPr>
        <p:spPr>
          <a:xfrm>
            <a:off x="2027197" y="6012433"/>
            <a:ext cx="30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lety</a:t>
            </a:r>
            <a:r>
              <a:rPr lang="cs-CZ" sz="1800" b="1" dirty="0">
                <a:solidFill>
                  <a:srgbClr val="FF0000"/>
                </a:solidFill>
              </a:rPr>
              <a:t> po horizontální hranici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C5525D-1FE9-42DF-B027-542D1F4164F3}"/>
              </a:ext>
            </a:extLst>
          </p:cNvPr>
          <p:cNvSpPr txBox="1"/>
          <p:nvPr/>
        </p:nvSpPr>
        <p:spPr>
          <a:xfrm>
            <a:off x="7838688" y="3843606"/>
            <a:ext cx="242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Lety ve spodní hranici</a:t>
            </a:r>
          </a:p>
        </p:txBody>
      </p:sp>
      <p:pic>
        <p:nvPicPr>
          <p:cNvPr id="10" name="Picture 2" descr="https://lh3.googleusercontent.com/x5qjDWlI6jqkpCaY0AiOFcKPnVpTo_DKTfQgt3W3JVn4tnlH8UftMaVvWRZ2dqIqozNkkLj428Nd6uotmeT7z9waUxDrpPAXLUjCZ8iuI-KF3JwNi_aG8I0eHWJ2_vobtOzu3mRaV4OFMB0vhJJiLHKXZ_Kl_mUQOCI2XttKw8teO83CT6yI_i7aqaUpW0alsH9aDdFypSbOApqTrZDyhTb4nybrPKdcB0Nj7z4oaiMH0Uf6ECN-lC_TE_Deynx90Y18HcfFzzyyYrHgYWcuZ_G8HBTNRP4BgK6s4WIrMQjA6IUvxujfbtUFxdTcuq1cJ3ARyn04jLJRsFQOAqEQeqEdpgMw11Bqf_7IApGWddxsn8BD-Kizetm1k0PBd_ddDw2Cy0WNtrKvapgk8tz1j608yhiadH4_1DI93IeJ17zeC8HM1biJ_i3KJ6goCkiEjPKqHLaH8xzMxJNtf09tQZrb1PIn1WXOnd0jq9KUqxLJR260cxf8ZN5SyuhuPUlfeHyChsnUfntgdI84STU2a6aNCdvfcTuECl5gXQD0a9r6UE1SN63BoUtTQFMfGzqt5Szphalpvqr88NzjitzwDx4h7Cq_3nezuj3vWRvuxM7085a4TsQfCUhAZ-IqhbrmTN0tKns19RxcoZxTJ5zzavHKU_Ytcfdz26nJpIA_Izhk_RVzaw=w811-h608-no">
            <a:extLst>
              <a:ext uri="{FF2B5EF4-FFF2-40B4-BE49-F238E27FC236}">
                <a16:creationId xmlns:a16="http://schemas.microsoft.com/office/drawing/2014/main" id="{8E42DE66-D306-427E-9427-B71495BF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35" y="1057890"/>
            <a:ext cx="4695710" cy="3520336"/>
          </a:xfrm>
          <a:prstGeom prst="rect">
            <a:avLst/>
          </a:prstGeom>
          <a:noFill/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E054C0DE-532A-4362-8271-8DC02A157EF4}"/>
              </a:ext>
            </a:extLst>
          </p:cNvPr>
          <p:cNvSpPr/>
          <p:nvPr/>
        </p:nvSpPr>
        <p:spPr>
          <a:xfrm>
            <a:off x="2363509" y="1849950"/>
            <a:ext cx="1285126" cy="125183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31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8C907-3BC8-45A1-BE39-73D5F0BC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36" y="-116542"/>
            <a:ext cx="10515600" cy="937654"/>
          </a:xfrm>
        </p:spPr>
        <p:txBody>
          <a:bodyPr/>
          <a:lstStyle/>
          <a:p>
            <a:r>
              <a:rPr lang="cs-CZ" dirty="0"/>
              <a:t>   TMA II Praha </a:t>
            </a:r>
            <a:r>
              <a:rPr lang="cs-CZ" sz="2700" i="1" u="sng" dirty="0"/>
              <a:t>(3500 AMSL) </a:t>
            </a:r>
            <a:r>
              <a:rPr lang="cs-CZ" dirty="0"/>
              <a:t>-  narušení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6D7DD27-55CA-4660-A1BF-7249B58E8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540841"/>
              </p:ext>
            </p:extLst>
          </p:nvPr>
        </p:nvGraphicFramePr>
        <p:xfrm>
          <a:off x="2208633" y="1107867"/>
          <a:ext cx="7774734" cy="56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Rastrový obrázek" r:id="rId3" imgW="8664120" imgH="6248520" progId="Paint.Picture">
                  <p:embed/>
                </p:oleObj>
              </mc:Choice>
              <mc:Fallback>
                <p:oleObj name="Rastrový obrázek" r:id="rId3" imgW="8664120" imgH="6248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8633" y="1107867"/>
                        <a:ext cx="7774734" cy="5606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8DF63428-36BB-4DFE-9755-DC1D6AACBD17}"/>
              </a:ext>
            </a:extLst>
          </p:cNvPr>
          <p:cNvSpPr/>
          <p:nvPr/>
        </p:nvSpPr>
        <p:spPr>
          <a:xfrm>
            <a:off x="4401671" y="3030071"/>
            <a:ext cx="1192305" cy="9861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801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F6CD4-8FBA-4E16-81C6-9D73BE3F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2959"/>
          </a:xfrm>
        </p:spPr>
        <p:txBody>
          <a:bodyPr>
            <a:normAutofit/>
          </a:bodyPr>
          <a:lstStyle/>
          <a:p>
            <a:r>
              <a:rPr lang="cs-CZ" sz="2800" dirty="0"/>
              <a:t>          </a:t>
            </a:r>
            <a:r>
              <a:rPr lang="cs-CZ" sz="2800" b="1" i="1" u="sng" dirty="0"/>
              <a:t>Seriál o bezstarostné a přípravou nepolíbené pilotce či pilotovi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FC5E26-0C47-44CC-8FD9-EC7BD41B9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2" y="822960"/>
            <a:ext cx="9135036" cy="5944458"/>
          </a:xfr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AFC2B48-33FA-4A1F-AA60-4E1C7D260DD4}"/>
              </a:ext>
            </a:extLst>
          </p:cNvPr>
          <p:cNvCxnSpPr/>
          <p:nvPr/>
        </p:nvCxnSpPr>
        <p:spPr>
          <a:xfrm>
            <a:off x="4947920" y="4318000"/>
            <a:ext cx="4368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89B69695-79C1-49D5-A559-A37D9BA350B0}"/>
              </a:ext>
            </a:extLst>
          </p:cNvPr>
          <p:cNvSpPr/>
          <p:nvPr/>
        </p:nvSpPr>
        <p:spPr>
          <a:xfrm>
            <a:off x="5107348" y="2084269"/>
            <a:ext cx="1861585" cy="1425953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9279D6-AA24-4EF8-976D-BF0B6D9991B4}"/>
              </a:ext>
            </a:extLst>
          </p:cNvPr>
          <p:cNvSpPr txBox="1"/>
          <p:nvPr/>
        </p:nvSpPr>
        <p:spPr>
          <a:xfrm>
            <a:off x="454479" y="751114"/>
            <a:ext cx="76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1/7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75E1507-204B-4A4A-9FC1-2BFFBBBD9462}"/>
              </a:ext>
            </a:extLst>
          </p:cNvPr>
          <p:cNvCxnSpPr/>
          <p:nvPr/>
        </p:nvCxnSpPr>
        <p:spPr>
          <a:xfrm>
            <a:off x="6849035" y="3074894"/>
            <a:ext cx="119898" cy="5737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504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7BB2EED-C4E8-4815-B396-3A418216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71" y="762000"/>
            <a:ext cx="9054407" cy="6024282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DF5373A-8E74-4E03-B43A-C618875EDFB7}"/>
              </a:ext>
            </a:extLst>
          </p:cNvPr>
          <p:cNvCxnSpPr>
            <a:cxnSpLocks/>
          </p:cNvCxnSpPr>
          <p:nvPr/>
        </p:nvCxnSpPr>
        <p:spPr>
          <a:xfrm>
            <a:off x="4582160" y="3850640"/>
            <a:ext cx="4368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6DC349-0730-4658-887B-98EB61299241}"/>
              </a:ext>
            </a:extLst>
          </p:cNvPr>
          <p:cNvSpPr txBox="1"/>
          <p:nvPr/>
        </p:nvSpPr>
        <p:spPr>
          <a:xfrm>
            <a:off x="465365" y="762000"/>
            <a:ext cx="95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2/7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31FF6D65-A125-48CE-A728-21DC7E1FA414}"/>
              </a:ext>
            </a:extLst>
          </p:cNvPr>
          <p:cNvSpPr/>
          <p:nvPr/>
        </p:nvSpPr>
        <p:spPr>
          <a:xfrm>
            <a:off x="5280068" y="2003047"/>
            <a:ext cx="1861585" cy="1425953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52E327-C8E6-478D-B265-D1C349FA8C22}"/>
              </a:ext>
            </a:extLst>
          </p:cNvPr>
          <p:cNvSpPr txBox="1"/>
          <p:nvPr/>
        </p:nvSpPr>
        <p:spPr>
          <a:xfrm>
            <a:off x="5184588" y="1023610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7A73489-A786-43BC-9368-8C18232328C5}"/>
              </a:ext>
            </a:extLst>
          </p:cNvPr>
          <p:cNvCxnSpPr>
            <a:cxnSpLocks/>
          </p:cNvCxnSpPr>
          <p:nvPr/>
        </p:nvCxnSpPr>
        <p:spPr>
          <a:xfrm>
            <a:off x="7021755" y="3012141"/>
            <a:ext cx="203798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65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128823C-5294-49E6-BDB3-685221D52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42" y="813312"/>
            <a:ext cx="9220200" cy="5981934"/>
          </a:xfrm>
          <a:ln w="38100">
            <a:noFill/>
          </a:ln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C887DC49-1A4A-42D7-BD24-ED1C671BEFD1}"/>
              </a:ext>
            </a:extLst>
          </p:cNvPr>
          <p:cNvCxnSpPr>
            <a:cxnSpLocks/>
          </p:cNvCxnSpPr>
          <p:nvPr/>
        </p:nvCxnSpPr>
        <p:spPr>
          <a:xfrm>
            <a:off x="4470400" y="3881120"/>
            <a:ext cx="5588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9B87C1-936D-4C51-A5AA-516805433F0D}"/>
              </a:ext>
            </a:extLst>
          </p:cNvPr>
          <p:cNvSpPr txBox="1"/>
          <p:nvPr/>
        </p:nvSpPr>
        <p:spPr>
          <a:xfrm>
            <a:off x="508227" y="751115"/>
            <a:ext cx="121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3/7</a:t>
            </a:r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ADF0A538-98B6-4DF9-B82D-FB9BB1483FB1}"/>
              </a:ext>
            </a:extLst>
          </p:cNvPr>
          <p:cNvSpPr/>
          <p:nvPr/>
        </p:nvSpPr>
        <p:spPr>
          <a:xfrm>
            <a:off x="5165207" y="2174240"/>
            <a:ext cx="1861585" cy="1417262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1AFF9C-1A8D-4250-AE9F-233BC309C7D8}"/>
              </a:ext>
            </a:extLst>
          </p:cNvPr>
          <p:cNvSpPr txBox="1"/>
          <p:nvPr/>
        </p:nvSpPr>
        <p:spPr>
          <a:xfrm>
            <a:off x="5247341" y="1188900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E195DBC-9B78-4DB8-8AB1-AA48741C36A2}"/>
              </a:ext>
            </a:extLst>
          </p:cNvPr>
          <p:cNvCxnSpPr>
            <a:cxnSpLocks/>
          </p:cNvCxnSpPr>
          <p:nvPr/>
        </p:nvCxnSpPr>
        <p:spPr>
          <a:xfrm>
            <a:off x="6924893" y="3194679"/>
            <a:ext cx="175154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2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olný tvar: obrazec 28">
            <a:extLst>
              <a:ext uri="{FF2B5EF4-FFF2-40B4-BE49-F238E27FC236}">
                <a16:creationId xmlns:a16="http://schemas.microsoft.com/office/drawing/2014/main" id="{906D8DC7-307C-49C6-94A6-89E175FCF25B}"/>
              </a:ext>
            </a:extLst>
          </p:cNvPr>
          <p:cNvSpPr/>
          <p:nvPr/>
        </p:nvSpPr>
        <p:spPr>
          <a:xfrm>
            <a:off x="26894" y="17929"/>
            <a:ext cx="12120282" cy="2008095"/>
          </a:xfrm>
          <a:custGeom>
            <a:avLst/>
            <a:gdLst>
              <a:gd name="connsiteX0" fmla="*/ 0 w 12120282"/>
              <a:gd name="connsiteY0" fmla="*/ 2008095 h 2008095"/>
              <a:gd name="connsiteX1" fmla="*/ 12120282 w 12120282"/>
              <a:gd name="connsiteY1" fmla="*/ 1945342 h 2008095"/>
              <a:gd name="connsiteX2" fmla="*/ 12111318 w 12120282"/>
              <a:gd name="connsiteY2" fmla="*/ 0 h 2008095"/>
              <a:gd name="connsiteX3" fmla="*/ 8965 w 12120282"/>
              <a:gd name="connsiteY3" fmla="*/ 0 h 2008095"/>
              <a:gd name="connsiteX4" fmla="*/ 0 w 12120282"/>
              <a:gd name="connsiteY4" fmla="*/ 2008095 h 20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0282" h="2008095">
                <a:moveTo>
                  <a:pt x="0" y="2008095"/>
                </a:moveTo>
                <a:lnTo>
                  <a:pt x="12120282" y="1945342"/>
                </a:lnTo>
                <a:lnTo>
                  <a:pt x="12111318" y="0"/>
                </a:lnTo>
                <a:lnTo>
                  <a:pt x="8965" y="0"/>
                </a:lnTo>
                <a:cubicBezTo>
                  <a:pt x="5977" y="669365"/>
                  <a:pt x="2988" y="1338730"/>
                  <a:pt x="0" y="200809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077C71A7-E1CC-4D3A-8FCF-421B89091584}"/>
              </a:ext>
            </a:extLst>
          </p:cNvPr>
          <p:cNvSpPr/>
          <p:nvPr/>
        </p:nvSpPr>
        <p:spPr>
          <a:xfrm>
            <a:off x="39173" y="2087979"/>
            <a:ext cx="5280212" cy="4249271"/>
          </a:xfrm>
          <a:custGeom>
            <a:avLst/>
            <a:gdLst>
              <a:gd name="connsiteX0" fmla="*/ 2689412 w 5280212"/>
              <a:gd name="connsiteY0" fmla="*/ 4249271 h 4249271"/>
              <a:gd name="connsiteX1" fmla="*/ 2707342 w 5280212"/>
              <a:gd name="connsiteY1" fmla="*/ 824753 h 4249271"/>
              <a:gd name="connsiteX2" fmla="*/ 5280212 w 5280212"/>
              <a:gd name="connsiteY2" fmla="*/ 806824 h 4249271"/>
              <a:gd name="connsiteX3" fmla="*/ 5280212 w 5280212"/>
              <a:gd name="connsiteY3" fmla="*/ 0 h 4249271"/>
              <a:gd name="connsiteX4" fmla="*/ 0 w 5280212"/>
              <a:gd name="connsiteY4" fmla="*/ 53789 h 4249271"/>
              <a:gd name="connsiteX5" fmla="*/ 8965 w 5280212"/>
              <a:gd name="connsiteY5" fmla="*/ 4249271 h 4249271"/>
              <a:gd name="connsiteX6" fmla="*/ 2689412 w 5280212"/>
              <a:gd name="connsiteY6" fmla="*/ 4249271 h 424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0212" h="4249271">
                <a:moveTo>
                  <a:pt x="2689412" y="4249271"/>
                </a:moveTo>
                <a:cubicBezTo>
                  <a:pt x="2695389" y="3107765"/>
                  <a:pt x="2701365" y="1966259"/>
                  <a:pt x="2707342" y="824753"/>
                </a:cubicBezTo>
                <a:lnTo>
                  <a:pt x="5280212" y="806824"/>
                </a:lnTo>
                <a:lnTo>
                  <a:pt x="5280212" y="0"/>
                </a:lnTo>
                <a:lnTo>
                  <a:pt x="0" y="53789"/>
                </a:lnTo>
                <a:cubicBezTo>
                  <a:pt x="2988" y="1452283"/>
                  <a:pt x="5977" y="2850777"/>
                  <a:pt x="8965" y="4249271"/>
                </a:cubicBezTo>
                <a:lnTo>
                  <a:pt x="2689412" y="424927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BD7465D-3D07-4BF7-A441-61E34C88B4EB}"/>
              </a:ext>
            </a:extLst>
          </p:cNvPr>
          <p:cNvCxnSpPr>
            <a:cxnSpLocks/>
          </p:cNvCxnSpPr>
          <p:nvPr/>
        </p:nvCxnSpPr>
        <p:spPr>
          <a:xfrm>
            <a:off x="0" y="932155"/>
            <a:ext cx="53443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3D49376-982F-4A61-AAD7-4A5E80A4AD7D}"/>
              </a:ext>
            </a:extLst>
          </p:cNvPr>
          <p:cNvCxnSpPr/>
          <p:nvPr/>
        </p:nvCxnSpPr>
        <p:spPr>
          <a:xfrm>
            <a:off x="9685538" y="3639845"/>
            <a:ext cx="0" cy="79899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F9EAE9B-466F-4990-BAAF-FDB0BA78D337}"/>
              </a:ext>
            </a:extLst>
          </p:cNvPr>
          <p:cNvCxnSpPr>
            <a:cxnSpLocks/>
          </p:cNvCxnSpPr>
          <p:nvPr/>
        </p:nvCxnSpPr>
        <p:spPr>
          <a:xfrm flipV="1">
            <a:off x="9685538" y="4438834"/>
            <a:ext cx="2506461" cy="2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7034BA9-C834-456E-902E-9EADDB347B81}"/>
              </a:ext>
            </a:extLst>
          </p:cNvPr>
          <p:cNvCxnSpPr/>
          <p:nvPr/>
        </p:nvCxnSpPr>
        <p:spPr>
          <a:xfrm>
            <a:off x="5344357" y="932155"/>
            <a:ext cx="0" cy="27076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9819E563-4151-449E-8B19-28DEE74C510C}"/>
              </a:ext>
            </a:extLst>
          </p:cNvPr>
          <p:cNvSpPr/>
          <p:nvPr/>
        </p:nvSpPr>
        <p:spPr>
          <a:xfrm>
            <a:off x="5360633" y="2583404"/>
            <a:ext cx="1686757" cy="104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/>
              <a:t>3000 ft AMSL</a:t>
            </a:r>
          </a:p>
          <a:p>
            <a:pPr algn="ctr"/>
            <a:r>
              <a:rPr lang="cs-CZ" sz="1800" dirty="0"/>
              <a:t>2500 ft AMSL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6BD6FDF-BA04-49EB-B9C0-F8E374188EF5}"/>
              </a:ext>
            </a:extLst>
          </p:cNvPr>
          <p:cNvSpPr txBox="1"/>
          <p:nvPr/>
        </p:nvSpPr>
        <p:spPr>
          <a:xfrm>
            <a:off x="3413821" y="2998320"/>
            <a:ext cx="1185930" cy="36933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/>
                </a:solidFill>
              </a:rPr>
              <a:t>ATZ LKHV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3C9346E-7476-49FC-8378-C65E2A2D3DAD}"/>
              </a:ext>
            </a:extLst>
          </p:cNvPr>
          <p:cNvCxnSpPr>
            <a:cxnSpLocks/>
          </p:cNvCxnSpPr>
          <p:nvPr/>
        </p:nvCxnSpPr>
        <p:spPr>
          <a:xfrm flipV="1">
            <a:off x="-28287" y="1997476"/>
            <a:ext cx="12220287" cy="84386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F5928E9-3E1B-4EF0-A61E-153CF0B9BA06}"/>
              </a:ext>
            </a:extLst>
          </p:cNvPr>
          <p:cNvSpPr txBox="1"/>
          <p:nvPr/>
        </p:nvSpPr>
        <p:spPr>
          <a:xfrm>
            <a:off x="8284387" y="2530935"/>
            <a:ext cx="129844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QNH LKPR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101BFDC-95FD-4F6D-B6CD-A1D759D72E6B}"/>
              </a:ext>
            </a:extLst>
          </p:cNvPr>
          <p:cNvSpPr txBox="1"/>
          <p:nvPr/>
        </p:nvSpPr>
        <p:spPr>
          <a:xfrm>
            <a:off x="918152" y="3427157"/>
            <a:ext cx="1166720" cy="36933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>
                    <a:lumMod val="50000"/>
                  </a:schemeClr>
                </a:solidFill>
              </a:rPr>
              <a:t>REG QNH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57D2E2DD-CAED-460B-8E0E-5236C94926C2}"/>
              </a:ext>
            </a:extLst>
          </p:cNvPr>
          <p:cNvSpPr txBox="1"/>
          <p:nvPr/>
        </p:nvSpPr>
        <p:spPr>
          <a:xfrm>
            <a:off x="4723021" y="239840"/>
            <a:ext cx="1372980" cy="307777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STD = 1013 hPa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BE2FB49-5FB2-4269-9D10-FA534FBA9BB8}"/>
              </a:ext>
            </a:extLst>
          </p:cNvPr>
          <p:cNvSpPr txBox="1"/>
          <p:nvPr/>
        </p:nvSpPr>
        <p:spPr>
          <a:xfrm>
            <a:off x="1228558" y="1137130"/>
            <a:ext cx="1381416" cy="307777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STD = 1013 hPa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695F006-9D6E-42EB-8009-854988053CC9}"/>
              </a:ext>
            </a:extLst>
          </p:cNvPr>
          <p:cNvSpPr txBox="1"/>
          <p:nvPr/>
        </p:nvSpPr>
        <p:spPr>
          <a:xfrm>
            <a:off x="10014157" y="6542843"/>
            <a:ext cx="22445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TA = převodní </a:t>
            </a:r>
            <a:r>
              <a:rPr lang="cs-CZ" sz="1400" dirty="0" err="1">
                <a:solidFill>
                  <a:srgbClr val="0070C0"/>
                </a:solidFill>
              </a:rPr>
              <a:t>nadm.výška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82224063-EEE8-4BEB-9518-CD1DC00EABE4}"/>
              </a:ext>
            </a:extLst>
          </p:cNvPr>
          <p:cNvCxnSpPr>
            <a:cxnSpLocks/>
          </p:cNvCxnSpPr>
          <p:nvPr/>
        </p:nvCxnSpPr>
        <p:spPr>
          <a:xfrm>
            <a:off x="1" y="5671799"/>
            <a:ext cx="12191999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97B6892E-8EDF-437C-BE9A-D434271B3975}"/>
              </a:ext>
            </a:extLst>
          </p:cNvPr>
          <p:cNvSpPr/>
          <p:nvPr/>
        </p:nvSpPr>
        <p:spPr>
          <a:xfrm>
            <a:off x="1282560" y="5811677"/>
            <a:ext cx="428041" cy="351475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</a:t>
            </a: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FC36E00F-E5F3-4934-84A1-E3507657D022}"/>
              </a:ext>
            </a:extLst>
          </p:cNvPr>
          <p:cNvSpPr/>
          <p:nvPr/>
        </p:nvSpPr>
        <p:spPr>
          <a:xfrm>
            <a:off x="4127196" y="5752779"/>
            <a:ext cx="428041" cy="351475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071D4BAD-1A6D-4FE2-B50B-8B13CCFC733B}"/>
              </a:ext>
            </a:extLst>
          </p:cNvPr>
          <p:cNvSpPr/>
          <p:nvPr/>
        </p:nvSpPr>
        <p:spPr>
          <a:xfrm>
            <a:off x="8143479" y="5772431"/>
            <a:ext cx="428041" cy="351475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</a:t>
            </a:r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D14BDC05-36E4-40FE-9F2E-C3BEC3E49068}"/>
              </a:ext>
            </a:extLst>
          </p:cNvPr>
          <p:cNvSpPr/>
          <p:nvPr/>
        </p:nvSpPr>
        <p:spPr>
          <a:xfrm>
            <a:off x="1267082" y="2675201"/>
            <a:ext cx="417758" cy="3578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B498E14C-0A18-4702-B8FD-FF7B27211A21}"/>
              </a:ext>
            </a:extLst>
          </p:cNvPr>
          <p:cNvSpPr/>
          <p:nvPr/>
        </p:nvSpPr>
        <p:spPr>
          <a:xfrm>
            <a:off x="4685702" y="3475288"/>
            <a:ext cx="417758" cy="3578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8B726C19-2861-42A9-A9D7-C3B15ADD0955}"/>
              </a:ext>
            </a:extLst>
          </p:cNvPr>
          <p:cNvSpPr/>
          <p:nvPr/>
        </p:nvSpPr>
        <p:spPr>
          <a:xfrm>
            <a:off x="8116370" y="3871427"/>
            <a:ext cx="417758" cy="3578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</a:t>
            </a:r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1EF0015C-AE14-411F-9486-44DAFB6C9195}"/>
              </a:ext>
            </a:extLst>
          </p:cNvPr>
          <p:cNvSpPr/>
          <p:nvPr/>
        </p:nvSpPr>
        <p:spPr>
          <a:xfrm>
            <a:off x="3555757" y="1423133"/>
            <a:ext cx="417758" cy="3578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1B00C59-AD35-4BBD-91BC-2E8D1564FFA8}"/>
              </a:ext>
            </a:extLst>
          </p:cNvPr>
          <p:cNvSpPr/>
          <p:nvPr/>
        </p:nvSpPr>
        <p:spPr>
          <a:xfrm>
            <a:off x="7856099" y="924720"/>
            <a:ext cx="479394" cy="32104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CBF84030-7999-4EF0-95AD-C284A090914E}"/>
              </a:ext>
            </a:extLst>
          </p:cNvPr>
          <p:cNvSpPr/>
          <p:nvPr/>
        </p:nvSpPr>
        <p:spPr>
          <a:xfrm>
            <a:off x="6368250" y="1879894"/>
            <a:ext cx="479394" cy="32104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7" name="Obdélník: se zakulacenými rohy 46">
            <a:extLst>
              <a:ext uri="{FF2B5EF4-FFF2-40B4-BE49-F238E27FC236}">
                <a16:creationId xmlns:a16="http://schemas.microsoft.com/office/drawing/2014/main" id="{6A417355-097F-4821-8C42-CE53AA8D6CFD}"/>
              </a:ext>
            </a:extLst>
          </p:cNvPr>
          <p:cNvSpPr/>
          <p:nvPr/>
        </p:nvSpPr>
        <p:spPr>
          <a:xfrm>
            <a:off x="11534581" y="1812809"/>
            <a:ext cx="479394" cy="32104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8651A2F3-89D1-4739-A401-AD7F28554777}"/>
              </a:ext>
            </a:extLst>
          </p:cNvPr>
          <p:cNvSpPr/>
          <p:nvPr/>
        </p:nvSpPr>
        <p:spPr>
          <a:xfrm>
            <a:off x="3536706" y="290703"/>
            <a:ext cx="479394" cy="321047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670AE2-46B6-4F30-B8B8-6244C8DB44A6}"/>
              </a:ext>
            </a:extLst>
          </p:cNvPr>
          <p:cNvSpPr txBox="1"/>
          <p:nvPr/>
        </p:nvSpPr>
        <p:spPr>
          <a:xfrm>
            <a:off x="-1" y="6534665"/>
            <a:ext cx="10014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50"/>
                </a:solidFill>
              </a:rPr>
              <a:t>   </a:t>
            </a:r>
            <a:r>
              <a:rPr lang="cs-CZ" sz="1400" b="1" dirty="0"/>
              <a:t>vyjadřování hladin letu   </a:t>
            </a:r>
            <a:r>
              <a:rPr lang="cs-CZ" sz="1400" dirty="0">
                <a:solidFill>
                  <a:srgbClr val="00B050"/>
                </a:solidFill>
              </a:rPr>
              <a:t>- AGL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dirty="0">
                <a:solidFill>
                  <a:srgbClr val="00B050"/>
                </a:solidFill>
              </a:rPr>
              <a:t>– výška nad zemí </a:t>
            </a:r>
            <a:r>
              <a:rPr lang="cs-CZ" sz="1400" dirty="0"/>
              <a:t>,  </a:t>
            </a:r>
            <a:r>
              <a:rPr lang="cs-CZ" sz="1400" b="1" dirty="0">
                <a:solidFill>
                  <a:srgbClr val="FF0000"/>
                </a:solidFill>
              </a:rPr>
              <a:t>ALT</a:t>
            </a:r>
            <a:r>
              <a:rPr lang="cs-CZ" sz="1400" dirty="0"/>
              <a:t>- </a:t>
            </a:r>
            <a:r>
              <a:rPr lang="cs-CZ" sz="1400" dirty="0" err="1">
                <a:solidFill>
                  <a:srgbClr val="FF0000"/>
                </a:solidFill>
              </a:rPr>
              <a:t>altitude</a:t>
            </a:r>
            <a:r>
              <a:rPr lang="cs-CZ" sz="1400" dirty="0">
                <a:solidFill>
                  <a:srgbClr val="FF0000"/>
                </a:solidFill>
              </a:rPr>
              <a:t> = </a:t>
            </a:r>
            <a:r>
              <a:rPr lang="cs-CZ" sz="1400" dirty="0" err="1">
                <a:solidFill>
                  <a:srgbClr val="FF0000"/>
                </a:solidFill>
              </a:rPr>
              <a:t>nadm</a:t>
            </a:r>
            <a:r>
              <a:rPr lang="cs-CZ" sz="1400" dirty="0">
                <a:solidFill>
                  <a:srgbClr val="FF0000"/>
                </a:solidFill>
              </a:rPr>
              <a:t>. výška</a:t>
            </a:r>
            <a:r>
              <a:rPr lang="cs-CZ" sz="1400" dirty="0"/>
              <a:t>,  </a:t>
            </a:r>
            <a:r>
              <a:rPr lang="cs-CZ" sz="1400" b="1" dirty="0">
                <a:solidFill>
                  <a:schemeClr val="accent1"/>
                </a:solidFill>
              </a:rPr>
              <a:t>FL</a:t>
            </a:r>
            <a:r>
              <a:rPr lang="cs-CZ" sz="1400" dirty="0">
                <a:solidFill>
                  <a:schemeClr val="accent1"/>
                </a:solidFill>
              </a:rPr>
              <a:t> – letová hladina</a:t>
            </a:r>
          </a:p>
          <a:p>
            <a:endParaRPr lang="cs-CZ" sz="1400" dirty="0"/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8B2BF0A9-B277-496C-ACCD-C07018EE51A3}"/>
              </a:ext>
            </a:extLst>
          </p:cNvPr>
          <p:cNvSpPr txBox="1"/>
          <p:nvPr/>
        </p:nvSpPr>
        <p:spPr>
          <a:xfrm>
            <a:off x="6235037" y="2928353"/>
            <a:ext cx="209478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TMA II Praha</a:t>
            </a:r>
          </a:p>
          <a:p>
            <a:pPr algn="ctr"/>
            <a:r>
              <a:rPr lang="cs-CZ" sz="1200" u="sng" dirty="0"/>
              <a:t>FL95</a:t>
            </a:r>
          </a:p>
          <a:p>
            <a:pPr algn="ctr"/>
            <a:r>
              <a:rPr lang="cs-CZ" sz="1200" dirty="0"/>
              <a:t>3500  </a:t>
            </a:r>
            <a:r>
              <a:rPr lang="cs-CZ" sz="1200" b="1" dirty="0"/>
              <a:t>AMSL</a:t>
            </a:r>
          </a:p>
        </p:txBody>
      </p:sp>
      <p:sp>
        <p:nvSpPr>
          <p:cNvPr id="51" name="Obdélník 50">
            <a:extLst>
              <a:ext uri="{FF2B5EF4-FFF2-40B4-BE49-F238E27FC236}">
                <a16:creationId xmlns:a16="http://schemas.microsoft.com/office/drawing/2014/main" id="{E6F04658-D4CF-4772-A55A-92E83DE5FC22}"/>
              </a:ext>
            </a:extLst>
          </p:cNvPr>
          <p:cNvSpPr/>
          <p:nvPr/>
        </p:nvSpPr>
        <p:spPr>
          <a:xfrm>
            <a:off x="6847644" y="2919476"/>
            <a:ext cx="907300" cy="6009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2FF73338-DC4D-45F1-85B1-A906AC0674C4}"/>
              </a:ext>
            </a:extLst>
          </p:cNvPr>
          <p:cNvSpPr txBox="1"/>
          <p:nvPr/>
        </p:nvSpPr>
        <p:spPr>
          <a:xfrm>
            <a:off x="10000155" y="3757905"/>
            <a:ext cx="209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TMA I Praha</a:t>
            </a:r>
          </a:p>
          <a:p>
            <a:pPr algn="ctr"/>
            <a:r>
              <a:rPr lang="cs-CZ" sz="1200" b="1" dirty="0"/>
              <a:t>3500 AMSL</a:t>
            </a:r>
          </a:p>
          <a:p>
            <a:pPr algn="ctr"/>
            <a:r>
              <a:rPr lang="cs-CZ" sz="1200" dirty="0"/>
              <a:t>2500  </a:t>
            </a:r>
            <a:r>
              <a:rPr lang="cs-CZ" sz="1200" b="1" dirty="0"/>
              <a:t>AMSL</a:t>
            </a:r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A4D3621D-9985-418E-9CF0-1C35F36BB2D6}"/>
              </a:ext>
            </a:extLst>
          </p:cNvPr>
          <p:cNvSpPr/>
          <p:nvPr/>
        </p:nvSpPr>
        <p:spPr>
          <a:xfrm>
            <a:off x="10600094" y="3792132"/>
            <a:ext cx="934487" cy="586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68CBA448-9CC7-4859-9E16-F9E13BD75DCD}"/>
              </a:ext>
            </a:extLst>
          </p:cNvPr>
          <p:cNvSpPr txBox="1"/>
          <p:nvPr/>
        </p:nvSpPr>
        <p:spPr>
          <a:xfrm>
            <a:off x="1086065" y="415770"/>
            <a:ext cx="156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u="sng" dirty="0"/>
              <a:t>TMA V Praha</a:t>
            </a:r>
          </a:p>
          <a:p>
            <a:pPr algn="ctr"/>
            <a:r>
              <a:rPr lang="cs-CZ" sz="1200" b="1" dirty="0"/>
              <a:t>FL 65</a:t>
            </a:r>
          </a:p>
        </p:txBody>
      </p:sp>
      <p:sp>
        <p:nvSpPr>
          <p:cNvPr id="55" name="Obdélník 54">
            <a:extLst>
              <a:ext uri="{FF2B5EF4-FFF2-40B4-BE49-F238E27FC236}">
                <a16:creationId xmlns:a16="http://schemas.microsoft.com/office/drawing/2014/main" id="{33133218-0C00-4050-B786-B70E26DBF5A3}"/>
              </a:ext>
            </a:extLst>
          </p:cNvPr>
          <p:cNvSpPr/>
          <p:nvPr/>
        </p:nvSpPr>
        <p:spPr>
          <a:xfrm>
            <a:off x="1395548" y="402269"/>
            <a:ext cx="951982" cy="4290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187C002-D1F0-480F-8240-71CBA43E4969}"/>
              </a:ext>
            </a:extLst>
          </p:cNvPr>
          <p:cNvCxnSpPr>
            <a:cxnSpLocks/>
          </p:cNvCxnSpPr>
          <p:nvPr/>
        </p:nvCxnSpPr>
        <p:spPr>
          <a:xfrm flipV="1">
            <a:off x="10990729" y="4476464"/>
            <a:ext cx="0" cy="185331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F1F6D118-319C-4816-949D-151A650E137E}"/>
              </a:ext>
            </a:extLst>
          </p:cNvPr>
          <p:cNvCxnSpPr>
            <a:cxnSpLocks/>
          </p:cNvCxnSpPr>
          <p:nvPr/>
        </p:nvCxnSpPr>
        <p:spPr>
          <a:xfrm flipV="1">
            <a:off x="7029460" y="3639845"/>
            <a:ext cx="0" cy="268993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6EEAE551-4589-4D0A-B092-71796B867155}"/>
              </a:ext>
            </a:extLst>
          </p:cNvPr>
          <p:cNvCxnSpPr>
            <a:cxnSpLocks/>
          </p:cNvCxnSpPr>
          <p:nvPr/>
        </p:nvCxnSpPr>
        <p:spPr>
          <a:xfrm flipH="1" flipV="1">
            <a:off x="5697470" y="3742880"/>
            <a:ext cx="5216" cy="258690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EA33EA87-E402-4413-911B-72249FD44D96}"/>
              </a:ext>
            </a:extLst>
          </p:cNvPr>
          <p:cNvCxnSpPr>
            <a:cxnSpLocks/>
          </p:cNvCxnSpPr>
          <p:nvPr/>
        </p:nvCxnSpPr>
        <p:spPr>
          <a:xfrm flipV="1">
            <a:off x="3239759" y="2940250"/>
            <a:ext cx="26770" cy="3368191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0C18F502-B4A6-4636-965C-6437F05D2713}"/>
              </a:ext>
            </a:extLst>
          </p:cNvPr>
          <p:cNvCxnSpPr/>
          <p:nvPr/>
        </p:nvCxnSpPr>
        <p:spPr>
          <a:xfrm flipV="1">
            <a:off x="555812" y="2141328"/>
            <a:ext cx="0" cy="419592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DEA47C9-FBCC-4B6A-938E-03BB3F5E0329}"/>
              </a:ext>
            </a:extLst>
          </p:cNvPr>
          <p:cNvSpPr txBox="1"/>
          <p:nvPr/>
        </p:nvSpPr>
        <p:spPr>
          <a:xfrm>
            <a:off x="922348" y="1762996"/>
            <a:ext cx="1888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TA 5000 ft AMSL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8927B22-37C1-4D26-85E9-9E931F9542BD}"/>
              </a:ext>
            </a:extLst>
          </p:cNvPr>
          <p:cNvSpPr txBox="1"/>
          <p:nvPr/>
        </p:nvSpPr>
        <p:spPr>
          <a:xfrm>
            <a:off x="7391087" y="1688116"/>
            <a:ext cx="18888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TA 5000 ft AMSL</a:t>
            </a:r>
          </a:p>
        </p:txBody>
      </p:sp>
      <p:sp>
        <p:nvSpPr>
          <p:cNvPr id="65" name="Volný tvar: obrazec 64">
            <a:extLst>
              <a:ext uri="{FF2B5EF4-FFF2-40B4-BE49-F238E27FC236}">
                <a16:creationId xmlns:a16="http://schemas.microsoft.com/office/drawing/2014/main" id="{860A392C-B3BE-4E9D-8E59-2CDED93BDE2D}"/>
              </a:ext>
            </a:extLst>
          </p:cNvPr>
          <p:cNvSpPr/>
          <p:nvPr/>
        </p:nvSpPr>
        <p:spPr>
          <a:xfrm>
            <a:off x="2719291" y="2911703"/>
            <a:ext cx="3442447" cy="3451412"/>
          </a:xfrm>
          <a:custGeom>
            <a:avLst/>
            <a:gdLst>
              <a:gd name="connsiteX0" fmla="*/ 0 w 3442447"/>
              <a:gd name="connsiteY0" fmla="*/ 3442447 h 3451412"/>
              <a:gd name="connsiteX1" fmla="*/ 17929 w 3442447"/>
              <a:gd name="connsiteY1" fmla="*/ 8965 h 3451412"/>
              <a:gd name="connsiteX2" fmla="*/ 2545976 w 3442447"/>
              <a:gd name="connsiteY2" fmla="*/ 0 h 3451412"/>
              <a:gd name="connsiteX3" fmla="*/ 2563905 w 3442447"/>
              <a:gd name="connsiteY3" fmla="*/ 797859 h 3451412"/>
              <a:gd name="connsiteX4" fmla="*/ 3424517 w 3442447"/>
              <a:gd name="connsiteY4" fmla="*/ 797859 h 3451412"/>
              <a:gd name="connsiteX5" fmla="*/ 3442447 w 3442447"/>
              <a:gd name="connsiteY5" fmla="*/ 3451412 h 3451412"/>
              <a:gd name="connsiteX6" fmla="*/ 0 w 3442447"/>
              <a:gd name="connsiteY6" fmla="*/ 3442447 h 345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2447" h="3451412">
                <a:moveTo>
                  <a:pt x="0" y="3442447"/>
                </a:moveTo>
                <a:cubicBezTo>
                  <a:pt x="5976" y="2297953"/>
                  <a:pt x="11953" y="1153459"/>
                  <a:pt x="17929" y="8965"/>
                </a:cubicBezTo>
                <a:lnTo>
                  <a:pt x="2545976" y="0"/>
                </a:lnTo>
                <a:lnTo>
                  <a:pt x="2563905" y="797859"/>
                </a:lnTo>
                <a:lnTo>
                  <a:pt x="3424517" y="797859"/>
                </a:lnTo>
                <a:lnTo>
                  <a:pt x="3442447" y="3451412"/>
                </a:lnTo>
                <a:lnTo>
                  <a:pt x="0" y="3442447"/>
                </a:lnTo>
                <a:close/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778439-6D9C-43EA-85F7-2680BA4BFB71}"/>
              </a:ext>
            </a:extLst>
          </p:cNvPr>
          <p:cNvSpPr/>
          <p:nvPr/>
        </p:nvSpPr>
        <p:spPr>
          <a:xfrm>
            <a:off x="0" y="6299642"/>
            <a:ext cx="12192000" cy="2432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D7F7ABE0-AD58-4CD9-B4CD-5BC15C5A31EE}"/>
              </a:ext>
            </a:extLst>
          </p:cNvPr>
          <p:cNvCxnSpPr>
            <a:cxnSpLocks/>
          </p:cNvCxnSpPr>
          <p:nvPr/>
        </p:nvCxnSpPr>
        <p:spPr>
          <a:xfrm flipV="1">
            <a:off x="9685538" y="3624458"/>
            <a:ext cx="2506461" cy="65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délník 81">
            <a:extLst>
              <a:ext uri="{FF2B5EF4-FFF2-40B4-BE49-F238E27FC236}">
                <a16:creationId xmlns:a16="http://schemas.microsoft.com/office/drawing/2014/main" id="{E0998B06-39A8-45E4-B219-33BF50799D9D}"/>
              </a:ext>
            </a:extLst>
          </p:cNvPr>
          <p:cNvSpPr/>
          <p:nvPr/>
        </p:nvSpPr>
        <p:spPr>
          <a:xfrm>
            <a:off x="9592236" y="1679151"/>
            <a:ext cx="1007859" cy="625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TMA II Praha</a:t>
            </a:r>
          </a:p>
          <a:p>
            <a:pPr algn="ctr"/>
            <a:r>
              <a:rPr lang="cs-CZ" sz="1200" u="sng" dirty="0">
                <a:solidFill>
                  <a:schemeClr val="tx1"/>
                </a:solidFill>
              </a:rPr>
              <a:t>FL 95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3500 AMSL</a:t>
            </a:r>
          </a:p>
        </p:txBody>
      </p:sp>
      <p:cxnSp>
        <p:nvCxnSpPr>
          <p:cNvPr id="88" name="Přímá spojnice 87">
            <a:extLst>
              <a:ext uri="{FF2B5EF4-FFF2-40B4-BE49-F238E27FC236}">
                <a16:creationId xmlns:a16="http://schemas.microsoft.com/office/drawing/2014/main" id="{B2E64CA5-F555-407F-B57B-B33BE875AD6F}"/>
              </a:ext>
            </a:extLst>
          </p:cNvPr>
          <p:cNvCxnSpPr/>
          <p:nvPr/>
        </p:nvCxnSpPr>
        <p:spPr>
          <a:xfrm>
            <a:off x="5360633" y="3624458"/>
            <a:ext cx="4324905" cy="1538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89">
            <a:extLst>
              <a:ext uri="{FF2B5EF4-FFF2-40B4-BE49-F238E27FC236}">
                <a16:creationId xmlns:a16="http://schemas.microsoft.com/office/drawing/2014/main" id="{3BC2F1F9-76D0-4A47-B2ED-9F48EDE2A1FB}"/>
              </a:ext>
            </a:extLst>
          </p:cNvPr>
          <p:cNvCxnSpPr/>
          <p:nvPr/>
        </p:nvCxnSpPr>
        <p:spPr>
          <a:xfrm flipV="1">
            <a:off x="5344357" y="17929"/>
            <a:ext cx="0" cy="91422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AC4D6600-E830-4F7A-B778-60303B0BB8DE}"/>
              </a:ext>
            </a:extLst>
          </p:cNvPr>
          <p:cNvSpPr txBox="1"/>
          <p:nvPr/>
        </p:nvSpPr>
        <p:spPr>
          <a:xfrm>
            <a:off x="3634363" y="3451663"/>
            <a:ext cx="123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u="sng" dirty="0"/>
              <a:t>4000 AMSL</a:t>
            </a:r>
          </a:p>
          <a:p>
            <a:r>
              <a:rPr lang="cs-CZ" sz="1200" dirty="0"/>
              <a:t>     GND</a:t>
            </a:r>
          </a:p>
        </p:txBody>
      </p:sp>
      <p:sp>
        <p:nvSpPr>
          <p:cNvPr id="64" name="Obdélník 63">
            <a:extLst>
              <a:ext uri="{FF2B5EF4-FFF2-40B4-BE49-F238E27FC236}">
                <a16:creationId xmlns:a16="http://schemas.microsoft.com/office/drawing/2014/main" id="{C3DBDBD2-DE5F-4766-AE3F-55EC03D6B52C}"/>
              </a:ext>
            </a:extLst>
          </p:cNvPr>
          <p:cNvSpPr/>
          <p:nvPr/>
        </p:nvSpPr>
        <p:spPr>
          <a:xfrm>
            <a:off x="3650443" y="3427371"/>
            <a:ext cx="826765" cy="4631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13C617-E5A0-4A13-BD49-47C061CFA211}"/>
              </a:ext>
            </a:extLst>
          </p:cNvPr>
          <p:cNvSpPr txBox="1"/>
          <p:nvPr/>
        </p:nvSpPr>
        <p:spPr>
          <a:xfrm>
            <a:off x="7711937" y="4438382"/>
            <a:ext cx="1483861" cy="412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QNH LKPR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8399B69-D832-4FF2-A7E7-75F6BA1D831E}"/>
              </a:ext>
            </a:extLst>
          </p:cNvPr>
          <p:cNvSpPr/>
          <p:nvPr/>
        </p:nvSpPr>
        <p:spPr>
          <a:xfrm>
            <a:off x="7618057" y="4446192"/>
            <a:ext cx="1483861" cy="339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78589E11-C831-4C94-8342-7A2D92666423}"/>
              </a:ext>
            </a:extLst>
          </p:cNvPr>
          <p:cNvSpPr txBox="1"/>
          <p:nvPr/>
        </p:nvSpPr>
        <p:spPr>
          <a:xfrm>
            <a:off x="4082128" y="4616381"/>
            <a:ext cx="58250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ALT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ED64E85D-8AFE-4E89-A73C-79E2EB30FEA9}"/>
              </a:ext>
            </a:extLst>
          </p:cNvPr>
          <p:cNvSpPr txBox="1"/>
          <p:nvPr/>
        </p:nvSpPr>
        <p:spPr>
          <a:xfrm>
            <a:off x="1210257" y="4008595"/>
            <a:ext cx="582509" cy="369332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ALT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D18AC288-6CBA-4230-8820-3F40815123E3}"/>
              </a:ext>
            </a:extLst>
          </p:cNvPr>
          <p:cNvSpPr txBox="1"/>
          <p:nvPr/>
        </p:nvSpPr>
        <p:spPr>
          <a:xfrm>
            <a:off x="8066470" y="4874221"/>
            <a:ext cx="58250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ALT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BAE212F8-8C44-4FD6-BAA7-568ABB8B5C7B}"/>
              </a:ext>
            </a:extLst>
          </p:cNvPr>
          <p:cNvSpPr txBox="1"/>
          <p:nvPr/>
        </p:nvSpPr>
        <p:spPr>
          <a:xfrm>
            <a:off x="8658532" y="3035290"/>
            <a:ext cx="58250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ALT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38393619-FDC8-48A5-BBA6-BE1547936F18}"/>
              </a:ext>
            </a:extLst>
          </p:cNvPr>
          <p:cNvSpPr txBox="1"/>
          <p:nvPr/>
        </p:nvSpPr>
        <p:spPr>
          <a:xfrm>
            <a:off x="8563755" y="223746"/>
            <a:ext cx="458313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FL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C23541D3-3D03-442F-B075-E52C78A74D9E}"/>
              </a:ext>
            </a:extLst>
          </p:cNvPr>
          <p:cNvSpPr txBox="1"/>
          <p:nvPr/>
        </p:nvSpPr>
        <p:spPr>
          <a:xfrm>
            <a:off x="384921" y="1332805"/>
            <a:ext cx="458313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FL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14B7373B-AD50-40AB-913E-D5B1A2B297C2}"/>
              </a:ext>
            </a:extLst>
          </p:cNvPr>
          <p:cNvSpPr txBox="1"/>
          <p:nvPr/>
        </p:nvSpPr>
        <p:spPr>
          <a:xfrm>
            <a:off x="371005" y="290193"/>
            <a:ext cx="458313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FL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35BD2A2A-A96C-4158-A54A-2A010E8FE2C0}"/>
              </a:ext>
            </a:extLst>
          </p:cNvPr>
          <p:cNvSpPr txBox="1"/>
          <p:nvPr/>
        </p:nvSpPr>
        <p:spPr>
          <a:xfrm>
            <a:off x="4793977" y="5779027"/>
            <a:ext cx="534966" cy="3077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50"/>
                </a:solidFill>
              </a:rPr>
              <a:t>AGL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1D0CD54D-B6B2-44E2-BFDB-83C61A812720}"/>
              </a:ext>
            </a:extLst>
          </p:cNvPr>
          <p:cNvSpPr txBox="1"/>
          <p:nvPr/>
        </p:nvSpPr>
        <p:spPr>
          <a:xfrm>
            <a:off x="1878230" y="5834918"/>
            <a:ext cx="534966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50"/>
                </a:solidFill>
              </a:rPr>
              <a:t>AGL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16AEF6BC-A9D7-4269-916E-CA0FE5183241}"/>
              </a:ext>
            </a:extLst>
          </p:cNvPr>
          <p:cNvSpPr txBox="1"/>
          <p:nvPr/>
        </p:nvSpPr>
        <p:spPr>
          <a:xfrm>
            <a:off x="9101918" y="5789409"/>
            <a:ext cx="534966" cy="3077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B050"/>
                </a:solidFill>
              </a:rPr>
              <a:t>AGL</a:t>
            </a:r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B2B9A7F5-941C-4DC7-AF83-5BF65901F63A}"/>
              </a:ext>
            </a:extLst>
          </p:cNvPr>
          <p:cNvSpPr txBox="1"/>
          <p:nvPr/>
        </p:nvSpPr>
        <p:spPr>
          <a:xfrm>
            <a:off x="3698995" y="4159408"/>
            <a:ext cx="1483861" cy="412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QNH LKPR</a:t>
            </a:r>
          </a:p>
        </p:txBody>
      </p:sp>
      <p:sp>
        <p:nvSpPr>
          <p:cNvPr id="78" name="Obdélník 77">
            <a:extLst>
              <a:ext uri="{FF2B5EF4-FFF2-40B4-BE49-F238E27FC236}">
                <a16:creationId xmlns:a16="http://schemas.microsoft.com/office/drawing/2014/main" id="{96ABB813-3F75-4E15-967B-51DDB1A048F7}"/>
              </a:ext>
            </a:extLst>
          </p:cNvPr>
          <p:cNvSpPr/>
          <p:nvPr/>
        </p:nvSpPr>
        <p:spPr>
          <a:xfrm>
            <a:off x="3605115" y="4167218"/>
            <a:ext cx="1483861" cy="339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47DAF6-482C-44AB-9DBE-9A000FA436D2}"/>
              </a:ext>
            </a:extLst>
          </p:cNvPr>
          <p:cNvSpPr txBox="1"/>
          <p:nvPr/>
        </p:nvSpPr>
        <p:spPr>
          <a:xfrm>
            <a:off x="3704647" y="5051780"/>
            <a:ext cx="133747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  VŽDY</a:t>
            </a:r>
          </a:p>
        </p:txBody>
      </p:sp>
    </p:spTree>
    <p:extLst>
      <p:ext uri="{BB962C8B-B14F-4D97-AF65-F5344CB8AC3E}">
        <p14:creationId xmlns:p14="http://schemas.microsoft.com/office/powerpoint/2010/main" val="37488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63" grpId="0"/>
      <p:bldP spid="64" grpId="0" animBg="1"/>
      <p:bldP spid="6" grpId="0"/>
      <p:bldP spid="9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7" grpId="1"/>
      <p:bldP spid="78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152531C-0405-46B3-96C0-57B532BD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15" y="828416"/>
            <a:ext cx="9028108" cy="5943804"/>
          </a:xfrm>
          <a:prstGeom prst="rect">
            <a:avLst/>
          </a:prstGeom>
          <a:ln w="38100">
            <a:noFill/>
          </a:ln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0EA3CF2-B28E-4502-BDF8-286CAEF5DC75}"/>
              </a:ext>
            </a:extLst>
          </p:cNvPr>
          <p:cNvCxnSpPr/>
          <p:nvPr/>
        </p:nvCxnSpPr>
        <p:spPr>
          <a:xfrm>
            <a:off x="5628640" y="4450080"/>
            <a:ext cx="4673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224035C8-CCBC-43DA-83D5-62C96CC9F15A}"/>
              </a:ext>
            </a:extLst>
          </p:cNvPr>
          <p:cNvSpPr txBox="1"/>
          <p:nvPr/>
        </p:nvSpPr>
        <p:spPr>
          <a:xfrm>
            <a:off x="508227" y="828416"/>
            <a:ext cx="969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4/7</a:t>
            </a:r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22645DA1-58B6-44CB-8975-95A6402A1605}"/>
              </a:ext>
            </a:extLst>
          </p:cNvPr>
          <p:cNvSpPr/>
          <p:nvPr/>
        </p:nvSpPr>
        <p:spPr>
          <a:xfrm>
            <a:off x="5628640" y="3429000"/>
            <a:ext cx="2376841" cy="1525137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E499368-1332-4FEE-8B65-5D8CDCCE2211}"/>
              </a:ext>
            </a:extLst>
          </p:cNvPr>
          <p:cNvSpPr txBox="1"/>
          <p:nvPr/>
        </p:nvSpPr>
        <p:spPr>
          <a:xfrm>
            <a:off x="5893969" y="2364462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169F4DB-19CF-42B2-9D01-87F560DA0AE5}"/>
              </a:ext>
            </a:extLst>
          </p:cNvPr>
          <p:cNvCxnSpPr>
            <a:cxnSpLocks/>
          </p:cNvCxnSpPr>
          <p:nvPr/>
        </p:nvCxnSpPr>
        <p:spPr>
          <a:xfrm>
            <a:off x="7903582" y="4649337"/>
            <a:ext cx="203798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2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C839B99-E3A6-4869-8A2A-9158ECD8D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576879"/>
              </p:ext>
            </p:extLst>
          </p:nvPr>
        </p:nvGraphicFramePr>
        <p:xfrm>
          <a:off x="2098040" y="471172"/>
          <a:ext cx="7995920" cy="6230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" name="Rastrový obrázek" r:id="rId3" imgW="5486400" imgH="4275000" progId="Paint.Picture">
                  <p:embed/>
                </p:oleObj>
              </mc:Choice>
              <mc:Fallback>
                <p:oleObj name="Rastrový obrázek" r:id="rId3" imgW="5486400" imgH="4275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8040" y="471172"/>
                        <a:ext cx="7995920" cy="6230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842A8A4-0BE2-4E2E-9E2B-69DC9B10A721}"/>
              </a:ext>
            </a:extLst>
          </p:cNvPr>
          <p:cNvCxnSpPr/>
          <p:nvPr/>
        </p:nvCxnSpPr>
        <p:spPr>
          <a:xfrm>
            <a:off x="7128734" y="3703022"/>
            <a:ext cx="4165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AC0E07-57E6-4BB3-A9BC-84A3C1FEA02C}"/>
              </a:ext>
            </a:extLst>
          </p:cNvPr>
          <p:cNvSpPr txBox="1"/>
          <p:nvPr/>
        </p:nvSpPr>
        <p:spPr>
          <a:xfrm>
            <a:off x="1279979" y="479399"/>
            <a:ext cx="965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5/7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442AEF7F-13F1-4A1C-9326-1CCBF3AC7E01}"/>
              </a:ext>
            </a:extLst>
          </p:cNvPr>
          <p:cNvSpPr/>
          <p:nvPr/>
        </p:nvSpPr>
        <p:spPr>
          <a:xfrm>
            <a:off x="5140961" y="2823882"/>
            <a:ext cx="2550160" cy="1941158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969390-04F8-4DF3-807E-7690826EB981}"/>
              </a:ext>
            </a:extLst>
          </p:cNvPr>
          <p:cNvSpPr txBox="1"/>
          <p:nvPr/>
        </p:nvSpPr>
        <p:spPr>
          <a:xfrm>
            <a:off x="5510306" y="1462861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CB07502D-C109-4F31-A16D-45CBD81F7AA6}"/>
              </a:ext>
            </a:extLst>
          </p:cNvPr>
          <p:cNvCxnSpPr>
            <a:cxnSpLocks/>
          </p:cNvCxnSpPr>
          <p:nvPr/>
        </p:nvCxnSpPr>
        <p:spPr>
          <a:xfrm>
            <a:off x="7589222" y="4381648"/>
            <a:ext cx="165249" cy="620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899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5EAB45D-04AA-46F2-A512-3123ACF77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83546"/>
              </p:ext>
            </p:extLst>
          </p:nvPr>
        </p:nvGraphicFramePr>
        <p:xfrm>
          <a:off x="2278514" y="365125"/>
          <a:ext cx="8054206" cy="6194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3" name="Rastrový obrázek" r:id="rId3" imgW="5410080" imgH="4160520" progId="Paint.Picture">
                  <p:embed/>
                </p:oleObj>
              </mc:Choice>
              <mc:Fallback>
                <p:oleObj name="Rastrový obrázek" r:id="rId3" imgW="5410080" imgH="4160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8514" y="365125"/>
                        <a:ext cx="8054206" cy="6194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9DB4D8-71F6-44AA-8D29-3412A79E061B}"/>
              </a:ext>
            </a:extLst>
          </p:cNvPr>
          <p:cNvCxnSpPr/>
          <p:nvPr/>
        </p:nvCxnSpPr>
        <p:spPr>
          <a:xfrm>
            <a:off x="5679440" y="3429000"/>
            <a:ext cx="4165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8A2517-641B-4913-A883-F837206B6628}"/>
              </a:ext>
            </a:extLst>
          </p:cNvPr>
          <p:cNvSpPr txBox="1"/>
          <p:nvPr/>
        </p:nvSpPr>
        <p:spPr>
          <a:xfrm>
            <a:off x="1325540" y="419427"/>
            <a:ext cx="1067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6/7</a:t>
            </a:r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0B62853-9D92-4D2B-AAF9-1D568A9E320A}"/>
              </a:ext>
            </a:extLst>
          </p:cNvPr>
          <p:cNvSpPr/>
          <p:nvPr/>
        </p:nvSpPr>
        <p:spPr>
          <a:xfrm>
            <a:off x="5476240" y="2580640"/>
            <a:ext cx="2499360" cy="1981200"/>
          </a:xfrm>
          <a:custGeom>
            <a:avLst/>
            <a:gdLst>
              <a:gd name="connsiteX0" fmla="*/ 607820 w 1861585"/>
              <a:gd name="connsiteY0" fmla="*/ 1213849 h 1425953"/>
              <a:gd name="connsiteX1" fmla="*/ 23358 w 1861585"/>
              <a:gd name="connsiteY1" fmla="*/ 1030027 h 1425953"/>
              <a:gd name="connsiteX2" fmla="*/ 202467 w 1861585"/>
              <a:gd name="connsiteY2" fmla="*/ 139194 h 1425953"/>
              <a:gd name="connsiteX3" fmla="*/ 994319 w 1861585"/>
              <a:gd name="connsiteY3" fmla="*/ 191041 h 1425953"/>
              <a:gd name="connsiteX4" fmla="*/ 1239416 w 1861585"/>
              <a:gd name="connsiteY4" fmla="*/ 16645 h 1425953"/>
              <a:gd name="connsiteX5" fmla="*/ 1644768 w 1861585"/>
              <a:gd name="connsiteY5" fmla="*/ 671808 h 1425953"/>
              <a:gd name="connsiteX6" fmla="*/ 1710756 w 1861585"/>
              <a:gd name="connsiteY6" fmla="*/ 865058 h 1425953"/>
              <a:gd name="connsiteX7" fmla="*/ 1861585 w 1861585"/>
              <a:gd name="connsiteY7" fmla="*/ 1425953 h 142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1585" h="1425953">
                <a:moveTo>
                  <a:pt x="607820" y="1213849"/>
                </a:moveTo>
                <a:cubicBezTo>
                  <a:pt x="349368" y="1211492"/>
                  <a:pt x="90917" y="1209136"/>
                  <a:pt x="23358" y="1030027"/>
                </a:cubicBezTo>
                <a:cubicBezTo>
                  <a:pt x="-44201" y="850918"/>
                  <a:pt x="40640" y="279025"/>
                  <a:pt x="202467" y="139194"/>
                </a:cubicBezTo>
                <a:cubicBezTo>
                  <a:pt x="364294" y="-637"/>
                  <a:pt x="821494" y="211466"/>
                  <a:pt x="994319" y="191041"/>
                </a:cubicBezTo>
                <a:cubicBezTo>
                  <a:pt x="1167144" y="170616"/>
                  <a:pt x="1131008" y="-63483"/>
                  <a:pt x="1239416" y="16645"/>
                </a:cubicBezTo>
                <a:cubicBezTo>
                  <a:pt x="1347824" y="96773"/>
                  <a:pt x="1566211" y="530406"/>
                  <a:pt x="1644768" y="671808"/>
                </a:cubicBezTo>
                <a:cubicBezTo>
                  <a:pt x="1723325" y="813210"/>
                  <a:pt x="1674620" y="739367"/>
                  <a:pt x="1710756" y="865058"/>
                </a:cubicBezTo>
                <a:cubicBezTo>
                  <a:pt x="1746892" y="990749"/>
                  <a:pt x="1861585" y="1425953"/>
                  <a:pt x="1861585" y="14259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2F8B91-9AB6-4529-9528-57D0B87D92AD}"/>
              </a:ext>
            </a:extLst>
          </p:cNvPr>
          <p:cNvSpPr txBox="1"/>
          <p:nvPr/>
        </p:nvSpPr>
        <p:spPr>
          <a:xfrm>
            <a:off x="5679440" y="1263135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F39DB11-F4DE-480B-BE60-9084E6CC678B}"/>
              </a:ext>
            </a:extLst>
          </p:cNvPr>
          <p:cNvCxnSpPr>
            <a:cxnSpLocks/>
          </p:cNvCxnSpPr>
          <p:nvPr/>
        </p:nvCxnSpPr>
        <p:spPr>
          <a:xfrm>
            <a:off x="7887297" y="4260924"/>
            <a:ext cx="176605" cy="6018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769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2A3A1B7-9080-4BE2-A2FF-211E1E2B82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894314"/>
              </p:ext>
            </p:extLst>
          </p:nvPr>
        </p:nvGraphicFramePr>
        <p:xfrm>
          <a:off x="2307273" y="365125"/>
          <a:ext cx="8433314" cy="612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1" name="Rastrový obrázek" r:id="rId3" imgW="5463720" imgH="3970080" progId="Paint.Picture">
                  <p:embed/>
                </p:oleObj>
              </mc:Choice>
              <mc:Fallback>
                <p:oleObj name="Rastrový obrázek" r:id="rId3" imgW="5463720" imgH="3970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7273" y="365125"/>
                        <a:ext cx="8433314" cy="612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B91019E-C6F9-4AC5-B794-C524F207CF2F}"/>
              </a:ext>
            </a:extLst>
          </p:cNvPr>
          <p:cNvCxnSpPr>
            <a:cxnSpLocks/>
          </p:cNvCxnSpPr>
          <p:nvPr/>
        </p:nvCxnSpPr>
        <p:spPr>
          <a:xfrm>
            <a:off x="6604000" y="4729480"/>
            <a:ext cx="50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ECE409-0EFC-4B09-885F-C713F92FD9A7}"/>
              </a:ext>
            </a:extLst>
          </p:cNvPr>
          <p:cNvSpPr txBox="1"/>
          <p:nvPr/>
        </p:nvSpPr>
        <p:spPr>
          <a:xfrm>
            <a:off x="1451413" y="365125"/>
            <a:ext cx="2659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7/7</a:t>
            </a:r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5ACB4BF9-6999-4391-A411-41E4E30B3B75}"/>
              </a:ext>
            </a:extLst>
          </p:cNvPr>
          <p:cNvSpPr/>
          <p:nvPr/>
        </p:nvSpPr>
        <p:spPr>
          <a:xfrm>
            <a:off x="5840579" y="2602593"/>
            <a:ext cx="2323707" cy="2091871"/>
          </a:xfrm>
          <a:custGeom>
            <a:avLst/>
            <a:gdLst>
              <a:gd name="connsiteX0" fmla="*/ 2323707 w 2323707"/>
              <a:gd name="connsiteY0" fmla="*/ 1430564 h 2091871"/>
              <a:gd name="connsiteX1" fmla="*/ 2119600 w 2323707"/>
              <a:gd name="connsiteY1" fmla="*/ 948871 h 2091871"/>
              <a:gd name="connsiteX2" fmla="*/ 2062450 w 2323707"/>
              <a:gd name="connsiteY2" fmla="*/ 165100 h 2091871"/>
              <a:gd name="connsiteX3" fmla="*/ 1711385 w 2323707"/>
              <a:gd name="connsiteY3" fmla="*/ 1814 h 2091871"/>
              <a:gd name="connsiteX4" fmla="*/ 1270514 w 2323707"/>
              <a:gd name="connsiteY4" fmla="*/ 214086 h 2091871"/>
              <a:gd name="connsiteX5" fmla="*/ 347950 w 2323707"/>
              <a:gd name="connsiteY5" fmla="*/ 230414 h 2091871"/>
              <a:gd name="connsiteX6" fmla="*/ 5050 w 2323707"/>
              <a:gd name="connsiteY6" fmla="*/ 1463221 h 2091871"/>
              <a:gd name="connsiteX7" fmla="*/ 568385 w 2323707"/>
              <a:gd name="connsiteY7" fmla="*/ 2091871 h 209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3707" h="2091871">
                <a:moveTo>
                  <a:pt x="2323707" y="1430564"/>
                </a:moveTo>
                <a:cubicBezTo>
                  <a:pt x="2243425" y="1295173"/>
                  <a:pt x="2163143" y="1159782"/>
                  <a:pt x="2119600" y="948871"/>
                </a:cubicBezTo>
                <a:cubicBezTo>
                  <a:pt x="2076057" y="737960"/>
                  <a:pt x="2130486" y="322943"/>
                  <a:pt x="2062450" y="165100"/>
                </a:cubicBezTo>
                <a:cubicBezTo>
                  <a:pt x="1994414" y="7257"/>
                  <a:pt x="1843374" y="-6350"/>
                  <a:pt x="1711385" y="1814"/>
                </a:cubicBezTo>
                <a:cubicBezTo>
                  <a:pt x="1579396" y="9978"/>
                  <a:pt x="1497753" y="175986"/>
                  <a:pt x="1270514" y="214086"/>
                </a:cubicBezTo>
                <a:cubicBezTo>
                  <a:pt x="1043275" y="252186"/>
                  <a:pt x="558861" y="22225"/>
                  <a:pt x="347950" y="230414"/>
                </a:cubicBezTo>
                <a:cubicBezTo>
                  <a:pt x="137039" y="438603"/>
                  <a:pt x="-31689" y="1152978"/>
                  <a:pt x="5050" y="1463221"/>
                </a:cubicBezTo>
                <a:cubicBezTo>
                  <a:pt x="41789" y="1773464"/>
                  <a:pt x="463610" y="1983014"/>
                  <a:pt x="568385" y="209187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75A2131-DE0E-4768-9052-C9C5B0AD6F75}"/>
              </a:ext>
            </a:extLst>
          </p:cNvPr>
          <p:cNvCxnSpPr/>
          <p:nvPr/>
        </p:nvCxnSpPr>
        <p:spPr>
          <a:xfrm>
            <a:off x="8294914" y="4180114"/>
            <a:ext cx="669472" cy="132261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CD9B85-D520-4611-B392-C97FC3191978}"/>
              </a:ext>
            </a:extLst>
          </p:cNvPr>
          <p:cNvSpPr txBox="1"/>
          <p:nvPr/>
        </p:nvSpPr>
        <p:spPr>
          <a:xfrm>
            <a:off x="6018306" y="1179934"/>
            <a:ext cx="117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LKPR</a:t>
            </a:r>
          </a:p>
        </p:txBody>
      </p:sp>
    </p:spTree>
    <p:extLst>
      <p:ext uri="{BB962C8B-B14F-4D97-AF65-F5344CB8AC3E}">
        <p14:creationId xmlns:p14="http://schemas.microsoft.com/office/powerpoint/2010/main" val="2254961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77C68-5409-4104-988C-3C25F572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CO DĚLAT KDYŽ UŽ SE TO STANE 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FB3168-E0C7-4B05-846B-3A4803EB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17" y="1825625"/>
            <a:ext cx="11878235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V případě, že sami zjistíte, že jste tam kde být nemáte (něco jsem narušil)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r>
              <a:rPr lang="cs-CZ" sz="1400" b="1" i="1" dirty="0"/>
              <a:t>         -      </a:t>
            </a:r>
            <a:r>
              <a:rPr lang="cs-CZ" sz="2800" b="1" i="1" dirty="0"/>
              <a:t>zahajte urychlené klesání </a:t>
            </a:r>
            <a:r>
              <a:rPr lang="cs-CZ" sz="2800" dirty="0"/>
              <a:t>pod spodní hranici řízeného vzdušného prostoru (při zachování bezpečnosti vlastního letu) a vzhledem k dané poloze opusťte tento prostor relativně co nejkratším směrem (vertikálně/ horizontálně)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u="sng" dirty="0">
                <a:highlight>
                  <a:srgbClr val="FFFF00"/>
                </a:highlight>
              </a:rPr>
              <a:t>Nikdy není na škodu navázat spojení </a:t>
            </a:r>
            <a:r>
              <a:rPr lang="cs-CZ" sz="2800" dirty="0">
                <a:highlight>
                  <a:srgbClr val="FFFF00"/>
                </a:highlight>
              </a:rPr>
              <a:t>s příslušným stanovištěm ŘLP nebo stanovištěm FIC, sdělte „svůj problém“ svoji polohu,  hladinu</a:t>
            </a:r>
            <a:endParaRPr lang="cs-CZ" sz="2800" b="1" i="1" dirty="0">
              <a:highlight>
                <a:srgbClr val="FFFF00"/>
              </a:highligh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266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E04BB-31DF-4C8D-9943-B498492D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      </a:t>
            </a:r>
            <a:r>
              <a:rPr lang="cs-CZ" b="1" dirty="0">
                <a:solidFill>
                  <a:srgbClr val="FF0000"/>
                </a:solidFill>
              </a:rPr>
              <a:t>LKPR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FD10856-7B5E-4DC1-9B02-C227845EBB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76" y="1599896"/>
            <a:ext cx="7089795" cy="4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A031BC3-49DF-4732-9BC1-0F1CD949BF35}"/>
              </a:ext>
            </a:extLst>
          </p:cNvPr>
          <p:cNvSpPr txBox="1"/>
          <p:nvPr/>
        </p:nvSpPr>
        <p:spPr>
          <a:xfrm>
            <a:off x="681318" y="365125"/>
            <a:ext cx="40341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485526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8ABFDB2-5417-4EE3-9D5F-D7B247BA7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11" y="-315913"/>
            <a:ext cx="9260889" cy="1446213"/>
          </a:xfrm>
        </p:spPr>
        <p:txBody>
          <a:bodyPr/>
          <a:lstStyle/>
          <a:p>
            <a:r>
              <a:rPr lang="cs-CZ" altLang="cs-CZ" sz="2800" b="1" u="sng" dirty="0">
                <a:solidFill>
                  <a:srgbClr val="FF0000"/>
                </a:solidFill>
              </a:rPr>
              <a:t>Prostudovat si VFR mapu  LKPR – </a:t>
            </a:r>
            <a:r>
              <a:rPr lang="cs-CZ" altLang="cs-CZ" sz="2800" b="1" i="1" u="sng" dirty="0"/>
              <a:t>i RUB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9DE62DD8-12CA-48EA-B774-FCCA8EC6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4"/>
            <a:ext cx="72707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id="{CD960A24-B404-400F-A4DC-03C287953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0713" y="397788"/>
            <a:ext cx="3697287" cy="2438400"/>
          </a:xfrm>
          <a:noFill/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id="{B5EA1BE2-B0D1-46A1-9258-D2B2D2481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2767014"/>
            <a:ext cx="463867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élník 9">
            <a:extLst>
              <a:ext uri="{FF2B5EF4-FFF2-40B4-BE49-F238E27FC236}">
                <a16:creationId xmlns:a16="http://schemas.microsoft.com/office/drawing/2014/main" id="{CE6A26C9-BC46-4C1B-B320-70FE11086E34}"/>
              </a:ext>
            </a:extLst>
          </p:cNvPr>
          <p:cNvSpPr/>
          <p:nvPr/>
        </p:nvSpPr>
        <p:spPr>
          <a:xfrm>
            <a:off x="7032626" y="404813"/>
            <a:ext cx="792163" cy="4318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Zaoblený obdélník 10">
            <a:extLst>
              <a:ext uri="{FF2B5EF4-FFF2-40B4-BE49-F238E27FC236}">
                <a16:creationId xmlns:a16="http://schemas.microsoft.com/office/drawing/2014/main" id="{3C75F891-2CDD-4B1D-B461-A0D96120EB82}"/>
              </a:ext>
            </a:extLst>
          </p:cNvPr>
          <p:cNvSpPr/>
          <p:nvPr/>
        </p:nvSpPr>
        <p:spPr>
          <a:xfrm>
            <a:off x="7032626" y="1557339"/>
            <a:ext cx="1008063" cy="5032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BB4B43F-F97E-4800-ABD2-C3038CD84061}"/>
              </a:ext>
            </a:extLst>
          </p:cNvPr>
          <p:cNvSpPr/>
          <p:nvPr/>
        </p:nvSpPr>
        <p:spPr>
          <a:xfrm>
            <a:off x="6096000" y="5300664"/>
            <a:ext cx="4572000" cy="12969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Šipka dolů 12">
            <a:extLst>
              <a:ext uri="{FF2B5EF4-FFF2-40B4-BE49-F238E27FC236}">
                <a16:creationId xmlns:a16="http://schemas.microsoft.com/office/drawing/2014/main" id="{654CBD02-5976-4CC7-A11A-0383C9F06A70}"/>
              </a:ext>
            </a:extLst>
          </p:cNvPr>
          <p:cNvSpPr/>
          <p:nvPr/>
        </p:nvSpPr>
        <p:spPr>
          <a:xfrm>
            <a:off x="7248526" y="5373688"/>
            <a:ext cx="142875" cy="1079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6DA35DC9-4247-4D77-93E3-9E3F3603AF97}"/>
              </a:ext>
            </a:extLst>
          </p:cNvPr>
          <p:cNvSpPr/>
          <p:nvPr/>
        </p:nvSpPr>
        <p:spPr>
          <a:xfrm>
            <a:off x="4656139" y="4437063"/>
            <a:ext cx="719137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64C8F294-0786-483D-A624-16A62E671D3A}"/>
              </a:ext>
            </a:extLst>
          </p:cNvPr>
          <p:cNvSpPr/>
          <p:nvPr/>
        </p:nvSpPr>
        <p:spPr>
          <a:xfrm>
            <a:off x="4164477" y="3484086"/>
            <a:ext cx="649287" cy="360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7CAEF097-4C77-4124-AE3F-31D63C45E855}"/>
              </a:ext>
            </a:extLst>
          </p:cNvPr>
          <p:cNvSpPr/>
          <p:nvPr/>
        </p:nvSpPr>
        <p:spPr>
          <a:xfrm>
            <a:off x="4813764" y="1840037"/>
            <a:ext cx="925582" cy="360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2E4145C-129D-4FF3-AA49-E3CFFB379F17}"/>
              </a:ext>
            </a:extLst>
          </p:cNvPr>
          <p:cNvSpPr/>
          <p:nvPr/>
        </p:nvSpPr>
        <p:spPr>
          <a:xfrm rot="14032983" flipV="1">
            <a:off x="4217843" y="3949626"/>
            <a:ext cx="761539" cy="2896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5">
            <a:extLst>
              <a:ext uri="{FF2B5EF4-FFF2-40B4-BE49-F238E27FC236}">
                <a16:creationId xmlns:a16="http://schemas.microsoft.com/office/drawing/2014/main" id="{92269DBD-17F9-4748-9E4D-AFCB076B3B4B}"/>
              </a:ext>
            </a:extLst>
          </p:cNvPr>
          <p:cNvSpPr/>
          <p:nvPr/>
        </p:nvSpPr>
        <p:spPr>
          <a:xfrm>
            <a:off x="7032626" y="988226"/>
            <a:ext cx="1008062" cy="2722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26B3950-F129-4242-A828-3313A4BCBFD6}"/>
              </a:ext>
            </a:extLst>
          </p:cNvPr>
          <p:cNvSpPr/>
          <p:nvPr/>
        </p:nvSpPr>
        <p:spPr>
          <a:xfrm rot="17590278">
            <a:off x="4480950" y="2386148"/>
            <a:ext cx="812225" cy="25327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Řečová bublina: obdélníkový bublinový popisek 4">
            <a:extLst>
              <a:ext uri="{FF2B5EF4-FFF2-40B4-BE49-F238E27FC236}">
                <a16:creationId xmlns:a16="http://schemas.microsoft.com/office/drawing/2014/main" id="{56C89FE3-8BB1-4C6F-B0F2-309CA6C400D4}"/>
              </a:ext>
            </a:extLst>
          </p:cNvPr>
          <p:cNvSpPr/>
          <p:nvPr/>
        </p:nvSpPr>
        <p:spPr>
          <a:xfrm>
            <a:off x="2265421" y="5591966"/>
            <a:ext cx="1640753" cy="427039"/>
          </a:xfrm>
          <a:prstGeom prst="wedgeRectCallout">
            <a:avLst>
              <a:gd name="adj1" fmla="val 86766"/>
              <a:gd name="adj2" fmla="val -38030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max Alt 2500 ft</a:t>
            </a:r>
          </a:p>
        </p:txBody>
      </p: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9A0A0CAA-0461-47EE-BC6A-184B76A94DDC}"/>
              </a:ext>
            </a:extLst>
          </p:cNvPr>
          <p:cNvSpPr/>
          <p:nvPr/>
        </p:nvSpPr>
        <p:spPr>
          <a:xfrm>
            <a:off x="2120136" y="1364989"/>
            <a:ext cx="1640753" cy="475048"/>
          </a:xfrm>
          <a:prstGeom prst="wedgeRectCallout">
            <a:avLst>
              <a:gd name="adj1" fmla="val 110237"/>
              <a:gd name="adj2" fmla="val 173875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max Alt 2000 ft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0B934F0-F592-4B79-A97B-E76BC3A5C687}"/>
              </a:ext>
            </a:extLst>
          </p:cNvPr>
          <p:cNvCxnSpPr/>
          <p:nvPr/>
        </p:nvCxnSpPr>
        <p:spPr>
          <a:xfrm>
            <a:off x="4518734" y="2836188"/>
            <a:ext cx="295030" cy="9978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  <p:bldP spid="2" grpId="0" animBg="1"/>
      <p:bldP spid="19" grpId="0" animBg="1"/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FD770-BEEA-4BCC-8C51-BFF657CFD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733"/>
            <a:ext cx="10515600" cy="593663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FF0000"/>
                </a:solidFill>
              </a:rPr>
              <a:t>POZOR na: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979A7B-0A69-48BF-BDBD-A76EF9F9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66" y="793411"/>
            <a:ext cx="11780668" cy="5699464"/>
          </a:xfrm>
        </p:spPr>
        <p:txBody>
          <a:bodyPr>
            <a:normAutofit fontScale="70000" lnSpcReduction="20000"/>
          </a:bodyPr>
          <a:lstStyle/>
          <a:p>
            <a:r>
              <a:rPr lang="cs-CZ" sz="3600" b="1" u="sng" dirty="0"/>
              <a:t>IDENIFIKOVÁN</a:t>
            </a:r>
            <a:r>
              <a:rPr lang="cs-CZ" b="1" dirty="0"/>
              <a:t> </a:t>
            </a:r>
            <a:endParaRPr lang="cs-CZ" sz="2100" u="sng" dirty="0"/>
          </a:p>
          <a:p>
            <a:pPr marL="0" indent="0">
              <a:buNone/>
            </a:pPr>
            <a:endParaRPr lang="cs-CZ" dirty="0"/>
          </a:p>
          <a:p>
            <a:r>
              <a:rPr lang="cs-CZ" sz="3600" b="1" dirty="0"/>
              <a:t>Povolená hladina letu</a:t>
            </a:r>
            <a:r>
              <a:rPr lang="cs-CZ" b="1" dirty="0"/>
              <a:t>: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sz="2900" dirty="0">
                <a:solidFill>
                  <a:srgbClr val="0070C0"/>
                </a:solidFill>
              </a:rPr>
              <a:t>1.  </a:t>
            </a:r>
            <a:r>
              <a:rPr lang="cs-CZ" sz="2900" b="1" dirty="0">
                <a:solidFill>
                  <a:srgbClr val="0070C0"/>
                </a:solidFill>
              </a:rPr>
              <a:t>max</a:t>
            </a:r>
            <a:r>
              <a:rPr lang="cs-CZ" sz="2900" dirty="0">
                <a:solidFill>
                  <a:srgbClr val="0070C0"/>
                </a:solidFill>
              </a:rPr>
              <a:t>  2500ft QNH (</a:t>
            </a:r>
            <a:r>
              <a:rPr lang="cs-CZ" sz="2900" b="1" dirty="0">
                <a:solidFill>
                  <a:srgbClr val="0070C0"/>
                </a:solidFill>
              </a:rPr>
              <a:t>ne výše než </a:t>
            </a:r>
            <a:r>
              <a:rPr lang="cs-CZ" sz="2900" dirty="0">
                <a:solidFill>
                  <a:srgbClr val="0070C0"/>
                </a:solidFill>
              </a:rPr>
              <a:t>2500ft QNH)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b="1" dirty="0"/>
              <a:t>2.  </a:t>
            </a:r>
            <a:r>
              <a:rPr lang="cs-CZ" sz="2900" b="1" dirty="0">
                <a:highlight>
                  <a:srgbClr val="FFFF00"/>
                </a:highlight>
              </a:rPr>
              <a:t>udržujte </a:t>
            </a:r>
            <a:r>
              <a:rPr lang="cs-CZ" sz="2900" dirty="0">
                <a:highlight>
                  <a:srgbClr val="FFFF00"/>
                </a:highlight>
              </a:rPr>
              <a:t>2500ft QNH  </a:t>
            </a:r>
            <a:r>
              <a:rPr lang="cs-CZ" sz="2900" dirty="0"/>
              <a:t>!!!</a:t>
            </a:r>
          </a:p>
          <a:p>
            <a:pPr marL="0" indent="0">
              <a:buNone/>
            </a:pPr>
            <a:r>
              <a:rPr lang="cs-CZ" sz="2900" dirty="0"/>
              <a:t>    </a:t>
            </a:r>
          </a:p>
          <a:p>
            <a:pPr marL="0" indent="0">
              <a:buNone/>
            </a:pPr>
            <a:r>
              <a:rPr lang="cs-CZ" dirty="0"/>
              <a:t>      </a:t>
            </a:r>
            <a:r>
              <a:rPr lang="cs-CZ" sz="3600" b="1" dirty="0"/>
              <a:t>Vyčkávací obrazec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3600" b="1" dirty="0"/>
              <a:t>Zkracování volacích znaků 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</a:t>
            </a:r>
            <a:endParaRPr lang="cs-CZ" dirty="0">
              <a:highlight>
                <a:srgbClr val="00FFFF"/>
              </a:highlight>
            </a:endParaRPr>
          </a:p>
          <a:p>
            <a:r>
              <a:rPr lang="cs-CZ" sz="3600" b="1" dirty="0"/>
              <a:t>Navázaní spojení s následujícím stanovištěm ATS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sz="3600" b="1" dirty="0"/>
              <a:t>Ztráta spojení  LKPR  </a:t>
            </a:r>
          </a:p>
          <a:p>
            <a:pPr marL="0" indent="0">
              <a:buNone/>
            </a:pPr>
            <a:endParaRPr lang="cs-CZ" sz="2100" u="sng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2428E8-7AC6-4A13-B13B-A0718E48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577" y="2441360"/>
            <a:ext cx="2787000" cy="3579953"/>
          </a:xfrm>
          <a:prstGeom prst="rect">
            <a:avLst/>
          </a:prstGeom>
        </p:spPr>
      </p:pic>
      <p:sp>
        <p:nvSpPr>
          <p:cNvPr id="4" name="Řečová bublina: obdélníkový bublinový popisek 3">
            <a:extLst>
              <a:ext uri="{FF2B5EF4-FFF2-40B4-BE49-F238E27FC236}">
                <a16:creationId xmlns:a16="http://schemas.microsoft.com/office/drawing/2014/main" id="{952100DD-4B1C-4E62-86B9-772BDA240218}"/>
              </a:ext>
            </a:extLst>
          </p:cNvPr>
          <p:cNvSpPr/>
          <p:nvPr/>
        </p:nvSpPr>
        <p:spPr>
          <a:xfrm>
            <a:off x="8868791" y="2521257"/>
            <a:ext cx="2867786" cy="3500055"/>
          </a:xfrm>
          <a:prstGeom prst="wedgeRectCallout">
            <a:avLst>
              <a:gd name="adj1" fmla="val -244675"/>
              <a:gd name="adj2" fmla="val 3041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8ECAD4E-FAB3-4E95-9B2D-26A77FF8B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025" y="345848"/>
            <a:ext cx="2371402" cy="3933572"/>
          </a:xfrm>
          <a:prstGeom prst="rect">
            <a:avLst/>
          </a:prstGeom>
        </p:spPr>
      </p:pic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32DDD52E-9248-44CE-BCA4-EB21EB229080}"/>
              </a:ext>
            </a:extLst>
          </p:cNvPr>
          <p:cNvSpPr/>
          <p:nvPr/>
        </p:nvSpPr>
        <p:spPr>
          <a:xfrm>
            <a:off x="5663952" y="275209"/>
            <a:ext cx="2529549" cy="4074850"/>
          </a:xfrm>
          <a:prstGeom prst="wedgeRectCallout">
            <a:avLst>
              <a:gd name="adj1" fmla="val -146275"/>
              <a:gd name="adj2" fmla="val 20289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0F3CD95-6505-4ED4-8170-9701967757A0}"/>
              </a:ext>
            </a:extLst>
          </p:cNvPr>
          <p:cNvSpPr/>
          <p:nvPr/>
        </p:nvSpPr>
        <p:spPr>
          <a:xfrm>
            <a:off x="10093911" y="5672831"/>
            <a:ext cx="1074198" cy="2485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38566" y="1463528"/>
            <a:ext cx="5346312" cy="1130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F1CFA35-2961-43EA-8C84-CC333596D2E5}"/>
              </a:ext>
            </a:extLst>
          </p:cNvPr>
          <p:cNvCxnSpPr>
            <a:cxnSpLocks/>
          </p:cNvCxnSpPr>
          <p:nvPr/>
        </p:nvCxnSpPr>
        <p:spPr>
          <a:xfrm flipH="1" flipV="1">
            <a:off x="6976334" y="2850776"/>
            <a:ext cx="1138094" cy="11827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22C0FDF-A8E6-4A54-A44F-4B59F1D6FD14}"/>
              </a:ext>
            </a:extLst>
          </p:cNvPr>
          <p:cNvCxnSpPr/>
          <p:nvPr/>
        </p:nvCxnSpPr>
        <p:spPr>
          <a:xfrm flipH="1">
            <a:off x="6707393" y="2856155"/>
            <a:ext cx="247426" cy="591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D5E88959-520A-4B0D-8615-D42B83AC17A1}"/>
              </a:ext>
            </a:extLst>
          </p:cNvPr>
          <p:cNvCxnSpPr>
            <a:cxnSpLocks/>
          </p:cNvCxnSpPr>
          <p:nvPr/>
        </p:nvCxnSpPr>
        <p:spPr>
          <a:xfrm flipV="1">
            <a:off x="6096000" y="3506694"/>
            <a:ext cx="832726" cy="7246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B778335-CDAA-4149-B747-1EEE4274FE22}"/>
              </a:ext>
            </a:extLst>
          </p:cNvPr>
          <p:cNvCxnSpPr>
            <a:cxnSpLocks/>
          </p:cNvCxnSpPr>
          <p:nvPr/>
        </p:nvCxnSpPr>
        <p:spPr>
          <a:xfrm flipV="1">
            <a:off x="6928726" y="3442149"/>
            <a:ext cx="413368" cy="645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688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9883BC9-DA6C-4A60-A10A-1507D2C0B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164857"/>
              </p:ext>
            </p:extLst>
          </p:nvPr>
        </p:nvGraphicFramePr>
        <p:xfrm>
          <a:off x="5746376" y="408344"/>
          <a:ext cx="5782235" cy="604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Rastrový obrázek" r:id="rId3" imgW="3223440" imgH="3368160" progId="Paint.Picture">
                  <p:embed/>
                </p:oleObj>
              </mc:Choice>
              <mc:Fallback>
                <p:oleObj name="Rastrový obrázek" r:id="rId3" imgW="3223440" imgH="3368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6376" y="408344"/>
                        <a:ext cx="5782235" cy="604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129A917-25FB-4005-B5E3-3EF085C26341}"/>
              </a:ext>
            </a:extLst>
          </p:cNvPr>
          <p:cNvSpPr txBox="1"/>
          <p:nvPr/>
        </p:nvSpPr>
        <p:spPr>
          <a:xfrm>
            <a:off x="322729" y="277907"/>
            <a:ext cx="5262283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u="sng" dirty="0">
                <a:solidFill>
                  <a:srgbClr val="0070C0"/>
                </a:solidFill>
              </a:rPr>
              <a:t>TRA GA -</a:t>
            </a:r>
            <a:r>
              <a:rPr lang="cs-CZ" sz="2400" dirty="0">
                <a:solidFill>
                  <a:srgbClr val="0070C0"/>
                </a:solidFill>
              </a:rPr>
              <a:t>   </a:t>
            </a:r>
            <a:r>
              <a:rPr lang="cs-CZ" sz="2400" dirty="0"/>
              <a:t>dočasně rezervový prostor (TRA), zřízený ve vzdušném prostoru třídy „C“ nebo „D“, určený pro místní provoz všeobecného letectví (GA).</a:t>
            </a:r>
          </a:p>
          <a:p>
            <a:r>
              <a:rPr lang="cs-CZ" sz="1600" i="1" dirty="0"/>
              <a:t>viz. L11 dodatek T </a:t>
            </a:r>
          </a:p>
          <a:p>
            <a:endParaRPr lang="cs-CZ" sz="1600" i="1" dirty="0"/>
          </a:p>
          <a:p>
            <a:endParaRPr lang="cs-CZ" sz="1600" i="1" dirty="0"/>
          </a:p>
          <a:p>
            <a:r>
              <a:rPr lang="cs-CZ" sz="2400" i="1" u="sng" dirty="0"/>
              <a:t>Dodatek o podmínkách a koordinaci používání TRA GA mezi  APP Praha a…  :</a:t>
            </a:r>
          </a:p>
          <a:p>
            <a:r>
              <a:rPr lang="cs-CZ" b="1" i="1" dirty="0"/>
              <a:t>Ustanovení Dohody jsou závazná </a:t>
            </a:r>
            <a:r>
              <a:rPr lang="cs-CZ" i="1" dirty="0"/>
              <a:t>pro veškerý </a:t>
            </a:r>
            <a:r>
              <a:rPr lang="cs-CZ" b="1" i="1" dirty="0"/>
              <a:t>personál</a:t>
            </a:r>
            <a:r>
              <a:rPr lang="cs-CZ" i="1" dirty="0"/>
              <a:t> ATS poskytující ATC na </a:t>
            </a:r>
            <a:r>
              <a:rPr lang="cs-CZ" b="1" i="1" dirty="0"/>
              <a:t>APP Praha </a:t>
            </a:r>
            <a:r>
              <a:rPr lang="cs-CZ" i="1" dirty="0"/>
              <a:t>a veškerý </a:t>
            </a:r>
            <a:r>
              <a:rPr lang="cs-CZ" b="1" i="1" dirty="0"/>
              <a:t>personál </a:t>
            </a:r>
            <a:r>
              <a:rPr lang="cs-CZ" i="1" dirty="0"/>
              <a:t>odpovědný za organizaci a </a:t>
            </a:r>
            <a:r>
              <a:rPr lang="cs-CZ" b="1" i="1" dirty="0"/>
              <a:t>poskytování informací známému provozu </a:t>
            </a:r>
            <a:r>
              <a:rPr lang="cs-CZ" i="1" dirty="0"/>
              <a:t>stanoviště …   </a:t>
            </a:r>
            <a:r>
              <a:rPr lang="cs-CZ" b="1" i="1" dirty="0"/>
              <a:t>a </a:t>
            </a:r>
          </a:p>
          <a:p>
            <a:r>
              <a:rPr lang="cs-CZ" b="1" i="1" dirty="0"/>
              <a:t>pro kteréhokoli uživatele vykonávajícího činnost v TRA GA v případě aktivace, přičemž musí být s Dohodou prokazatelně seznámen.</a:t>
            </a:r>
          </a:p>
          <a:p>
            <a:endParaRPr lang="cs-CZ" sz="2400" i="1" dirty="0"/>
          </a:p>
          <a:p>
            <a:endParaRPr lang="cs-CZ" sz="2400" i="1" dirty="0"/>
          </a:p>
          <a:p>
            <a:endParaRPr lang="cs-CZ" sz="2400" i="1" dirty="0"/>
          </a:p>
          <a:p>
            <a:endParaRPr lang="cs-CZ" sz="2400" i="1" dirty="0"/>
          </a:p>
          <a:p>
            <a:endParaRPr lang="cs-CZ" sz="2400" i="1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5333245-C96E-47C8-8AFA-DF5BD3DCDCE7}"/>
              </a:ext>
            </a:extLst>
          </p:cNvPr>
          <p:cNvSpPr/>
          <p:nvPr/>
        </p:nvSpPr>
        <p:spPr>
          <a:xfrm>
            <a:off x="5844988" y="1846729"/>
            <a:ext cx="1075765" cy="932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B79A674-ED72-4F1B-B7CB-58ACA81359F7}"/>
              </a:ext>
            </a:extLst>
          </p:cNvPr>
          <p:cNvSpPr/>
          <p:nvPr/>
        </p:nvSpPr>
        <p:spPr>
          <a:xfrm>
            <a:off x="6221505" y="3285114"/>
            <a:ext cx="1075765" cy="932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7780F12-0368-4AC9-B532-02BA61EC8981}"/>
              </a:ext>
            </a:extLst>
          </p:cNvPr>
          <p:cNvSpPr/>
          <p:nvPr/>
        </p:nvSpPr>
        <p:spPr>
          <a:xfrm>
            <a:off x="7144871" y="4217443"/>
            <a:ext cx="1075765" cy="932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4A321641-35EC-45FA-8FDE-C31BA344A4B2}"/>
              </a:ext>
            </a:extLst>
          </p:cNvPr>
          <p:cNvSpPr/>
          <p:nvPr/>
        </p:nvSpPr>
        <p:spPr>
          <a:xfrm>
            <a:off x="8104096" y="4607858"/>
            <a:ext cx="1075765" cy="932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C577FEA4-FA7C-4D7D-97D1-045D92E6C9CF}"/>
              </a:ext>
            </a:extLst>
          </p:cNvPr>
          <p:cNvSpPr/>
          <p:nvPr/>
        </p:nvSpPr>
        <p:spPr>
          <a:xfrm>
            <a:off x="80682" y="277907"/>
            <a:ext cx="2348753" cy="7261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773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F1815-C03A-4428-B20C-7C11BB36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07"/>
            <a:ext cx="10515600" cy="1565182"/>
          </a:xfrm>
        </p:spPr>
        <p:txBody>
          <a:bodyPr>
            <a:normAutofit fontScale="90000"/>
          </a:bodyPr>
          <a:lstStyle/>
          <a:p>
            <a:r>
              <a:rPr lang="cs-CZ" sz="4400" b="1" i="1" u="sng" dirty="0">
                <a:solidFill>
                  <a:srgbClr val="002060"/>
                </a:solidFill>
              </a:rPr>
              <a:t/>
            </a:r>
            <a:br>
              <a:rPr lang="cs-CZ" sz="4400" b="1" i="1" u="sng" dirty="0">
                <a:solidFill>
                  <a:srgbClr val="002060"/>
                </a:solidFill>
              </a:rPr>
            </a:br>
            <a:r>
              <a:rPr lang="cs-CZ" sz="4400" b="1" i="1" u="sng" dirty="0">
                <a:solidFill>
                  <a:srgbClr val="002060"/>
                </a:solidFill>
              </a:rPr>
              <a:t/>
            </a:r>
            <a:br>
              <a:rPr lang="cs-CZ" sz="4400" b="1" i="1" u="sng" dirty="0">
                <a:solidFill>
                  <a:srgbClr val="002060"/>
                </a:solidFill>
              </a:rPr>
            </a:br>
            <a:r>
              <a:rPr lang="cs-CZ" sz="4400" b="1" i="1" dirty="0">
                <a:solidFill>
                  <a:srgbClr val="002060"/>
                </a:solidFill>
              </a:rPr>
              <a:t>               </a:t>
            </a:r>
            <a:r>
              <a:rPr lang="cs-CZ" sz="4400" b="1" i="1" u="sng" dirty="0">
                <a:solidFill>
                  <a:srgbClr val="002060"/>
                </a:solidFill>
              </a:rPr>
              <a:t>PROVOZNÍ DOBA CTR / TMA  LKVO</a:t>
            </a:r>
            <a:br>
              <a:rPr lang="cs-CZ" sz="4400" b="1" i="1" u="sng" dirty="0">
                <a:solidFill>
                  <a:srgbClr val="002060"/>
                </a:solidFill>
              </a:rPr>
            </a:br>
            <a:r>
              <a:rPr lang="cs-CZ" sz="4400" b="1" i="1" dirty="0">
                <a:solidFill>
                  <a:srgbClr val="002060"/>
                </a:solidFill>
              </a:rPr>
              <a:t>                           není specifikována</a:t>
            </a:r>
            <a:r>
              <a:rPr lang="cs-CZ" sz="4400" b="1" i="1" u="sng" dirty="0">
                <a:solidFill>
                  <a:srgbClr val="002060"/>
                </a:solidFill>
              </a:rPr>
              <a:t/>
            </a:r>
            <a:br>
              <a:rPr lang="cs-CZ" sz="4400" b="1" i="1" u="sng" dirty="0">
                <a:solidFill>
                  <a:srgbClr val="002060"/>
                </a:solidFill>
              </a:rPr>
            </a:br>
            <a:r>
              <a:rPr lang="cs-CZ" dirty="0"/>
              <a:t>       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8C57E-ABBF-4FB7-8AD5-EA714BF71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816659"/>
            <a:ext cx="10995212" cy="491583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Frq</a:t>
            </a:r>
            <a:r>
              <a:rPr lang="cs-CZ" dirty="0"/>
              <a:t> :  APP/TWR – HX     </a:t>
            </a:r>
            <a:r>
              <a:rPr lang="cs-CZ" sz="1800" i="1" dirty="0"/>
              <a:t>(</a:t>
            </a:r>
            <a:r>
              <a:rPr lang="cs-CZ" sz="1800" i="1" dirty="0">
                <a:solidFill>
                  <a:srgbClr val="002060"/>
                </a:solidFill>
              </a:rPr>
              <a:t>není specifikována)</a:t>
            </a:r>
            <a:endParaRPr lang="cs-CZ" sz="1800" i="1" dirty="0"/>
          </a:p>
          <a:p>
            <a:pPr marL="0" indent="0">
              <a:buNone/>
            </a:pPr>
            <a:r>
              <a:rPr lang="cs-CZ" dirty="0"/>
              <a:t>          RADIM     -  H24   </a:t>
            </a:r>
            <a:r>
              <a:rPr lang="cs-CZ" sz="1800" i="1" dirty="0"/>
              <a:t>(furt )</a:t>
            </a:r>
          </a:p>
          <a:p>
            <a:pPr marL="0" indent="0">
              <a:buNone/>
            </a:pPr>
            <a:r>
              <a:rPr lang="cs-CZ" sz="1800" i="1" dirty="0"/>
              <a:t> (r</a:t>
            </a:r>
            <a:r>
              <a:rPr lang="cs-CZ" sz="1800" dirty="0"/>
              <a:t>adiovým informační maják)</a:t>
            </a:r>
            <a:endParaRPr lang="cs-CZ" sz="1800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Státní podnik LOM Praha ve ztrátě bude zbrusu nové L-39 NG nakupovat jen  těžko | CZDEFENCE - czech army and defence magazine">
            <a:extLst>
              <a:ext uri="{FF2B5EF4-FFF2-40B4-BE49-F238E27FC236}">
                <a16:creationId xmlns:a16="http://schemas.microsoft.com/office/drawing/2014/main" id="{CF9D8FAB-EB3C-4541-8BCB-80889223E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3" y="2531079"/>
            <a:ext cx="7180730" cy="405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56E8CB-E897-4103-9FD4-62BCB5494D26}"/>
              </a:ext>
            </a:extLst>
          </p:cNvPr>
          <p:cNvSpPr txBox="1"/>
          <p:nvPr/>
        </p:nvSpPr>
        <p:spPr>
          <a:xfrm>
            <a:off x="439271" y="286871"/>
            <a:ext cx="398929" cy="36755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923179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C:\Users\borek\Desktop\ATIS.jpg">
            <a:extLst>
              <a:ext uri="{FF2B5EF4-FFF2-40B4-BE49-F238E27FC236}">
                <a16:creationId xmlns:a16="http://schemas.microsoft.com/office/drawing/2014/main" id="{E10B6E3E-176F-42EF-B797-A63FCC95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37" y="125506"/>
            <a:ext cx="48974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ovéPole 2">
            <a:extLst>
              <a:ext uri="{FF2B5EF4-FFF2-40B4-BE49-F238E27FC236}">
                <a16:creationId xmlns:a16="http://schemas.microsoft.com/office/drawing/2014/main" id="{7108DC51-21E7-4767-A512-FBCBD2EDD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237" y="674703"/>
            <a:ext cx="3213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i="1" dirty="0">
                <a:solidFill>
                  <a:srgbClr val="0070C0"/>
                </a:solidFill>
              </a:rPr>
              <a:t>              04 02 2020</a:t>
            </a:r>
          </a:p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0501 UTC</a:t>
            </a:r>
            <a:endParaRPr lang="cs-CZ" altLang="cs-CZ" sz="2400" i="1" dirty="0">
              <a:solidFill>
                <a:srgbClr val="0070C0"/>
              </a:solidFill>
            </a:endParaRPr>
          </a:p>
        </p:txBody>
      </p:sp>
      <p:sp>
        <p:nvSpPr>
          <p:cNvPr id="24580" name="TextovéPole 3">
            <a:extLst>
              <a:ext uri="{FF2B5EF4-FFF2-40B4-BE49-F238E27FC236}">
                <a16:creationId xmlns:a16="http://schemas.microsoft.com/office/drawing/2014/main" id="{0BD2C193-CB00-4192-B14A-30B293B0C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98" y="4247982"/>
            <a:ext cx="270769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i="1" dirty="0">
                <a:solidFill>
                  <a:srgbClr val="0070C0"/>
                </a:solidFill>
              </a:rPr>
              <a:t>           04 02 2020</a:t>
            </a:r>
            <a:endParaRPr lang="cs-CZ" altLang="cs-CZ" sz="2400" i="1" dirty="0">
              <a:solidFill>
                <a:srgbClr val="0070C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0930 UTC</a:t>
            </a:r>
          </a:p>
          <a:p>
            <a:pPr eaLnBrk="1" hangingPunct="1"/>
            <a:r>
              <a:rPr lang="cs-CZ" altLang="cs-CZ" sz="2800" b="1" dirty="0">
                <a:solidFill>
                  <a:srgbClr val="0070C0"/>
                </a:solidFill>
              </a:rPr>
              <a:t>            </a:t>
            </a:r>
            <a:r>
              <a:rPr lang="cs-CZ" altLang="cs-CZ" sz="2400" i="1" dirty="0">
                <a:solidFill>
                  <a:srgbClr val="0070C0"/>
                </a:solidFill>
              </a:rPr>
              <a:t> </a:t>
            </a:r>
            <a:endParaRPr lang="cs-CZ" altLang="cs-CZ" sz="2400" i="1" dirty="0">
              <a:solidFill>
                <a:srgbClr val="FF0000"/>
              </a:solidFill>
            </a:endParaRPr>
          </a:p>
        </p:txBody>
      </p:sp>
      <p:sp>
        <p:nvSpPr>
          <p:cNvPr id="24581" name="TextovéPole 4">
            <a:extLst>
              <a:ext uri="{FF2B5EF4-FFF2-40B4-BE49-F238E27FC236}">
                <a16:creationId xmlns:a16="http://schemas.microsoft.com/office/drawing/2014/main" id="{5378627E-BE4B-4D29-BA55-6633E228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97" y="62753"/>
            <a:ext cx="370861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Předávání a nastavování</a:t>
            </a:r>
          </a:p>
          <a:p>
            <a:pPr eaLnBrk="1" hangingPunct="1"/>
            <a:r>
              <a:rPr lang="cs-CZ" altLang="cs-CZ" sz="2400" b="1" dirty="0"/>
              <a:t>    </a:t>
            </a:r>
            <a:r>
              <a:rPr lang="cs-CZ" altLang="cs-CZ" sz="2400" b="1" i="1" u="sng" dirty="0"/>
              <a:t>platného (aktuálního) </a:t>
            </a:r>
          </a:p>
          <a:p>
            <a:pPr eaLnBrk="1" hangingPunct="1"/>
            <a:r>
              <a:rPr lang="cs-CZ" altLang="cs-CZ" sz="2400" b="1" i="1" dirty="0"/>
              <a:t>               </a:t>
            </a:r>
            <a:r>
              <a:rPr lang="cs-CZ" altLang="cs-CZ" sz="2400" b="1" i="1" u="sng" dirty="0"/>
              <a:t>QNH</a:t>
            </a:r>
          </a:p>
          <a:p>
            <a:pPr eaLnBrk="1" hangingPunct="1"/>
            <a:endParaRPr lang="cs-CZ" altLang="cs-CZ" sz="2400" b="1" i="1" u="sng" dirty="0"/>
          </a:p>
          <a:p>
            <a:pPr marL="342900" indent="-342900" eaLnBrk="1" hangingPunct="1">
              <a:buFontTx/>
              <a:buChar char="-"/>
            </a:pPr>
            <a:r>
              <a:rPr lang="cs-CZ" altLang="cs-CZ" sz="2400" b="1" dirty="0"/>
              <a:t>„služba“ RÁDIO</a:t>
            </a:r>
          </a:p>
          <a:p>
            <a:pPr eaLnBrk="1" hangingPunct="1"/>
            <a:r>
              <a:rPr lang="cs-CZ" altLang="cs-CZ" sz="1600" dirty="0">
                <a:solidFill>
                  <a:srgbClr val="FF0000"/>
                </a:solidFill>
              </a:rPr>
              <a:t>                 </a:t>
            </a:r>
            <a:r>
              <a:rPr lang="cs-CZ" altLang="cs-CZ" sz="1600" dirty="0">
                <a:solidFill>
                  <a:srgbClr val="0070C0"/>
                </a:solidFill>
              </a:rPr>
              <a:t>(ATZ / TRA GA )</a:t>
            </a:r>
          </a:p>
          <a:p>
            <a:pPr eaLnBrk="1" hangingPunct="1"/>
            <a:endParaRPr lang="cs-CZ" altLang="cs-CZ" sz="2400" b="1" dirty="0">
              <a:solidFill>
                <a:srgbClr val="FF0000"/>
              </a:solidFill>
            </a:endParaRPr>
          </a:p>
          <a:p>
            <a:pPr marL="342900" indent="-342900" eaLnBrk="1" hangingPunct="1">
              <a:buFontTx/>
              <a:buChar char="-"/>
            </a:pPr>
            <a:r>
              <a:rPr lang="cs-CZ" altLang="cs-CZ" sz="2400" b="1" dirty="0"/>
              <a:t> PILOTI </a:t>
            </a:r>
          </a:p>
        </p:txBody>
      </p:sp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8340B1A1-0BC2-4366-87D1-19ADD4267371}"/>
              </a:ext>
            </a:extLst>
          </p:cNvPr>
          <p:cNvSpPr/>
          <p:nvPr/>
        </p:nvSpPr>
        <p:spPr>
          <a:xfrm>
            <a:off x="8530437" y="1846538"/>
            <a:ext cx="3461566" cy="763480"/>
          </a:xfrm>
          <a:prstGeom prst="wedgeRectCallout">
            <a:avLst>
              <a:gd name="adj1" fmla="val -131328"/>
              <a:gd name="adj2" fmla="val 19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QNH 994 HECTOPASCALS</a:t>
            </a:r>
          </a:p>
        </p:txBody>
      </p:sp>
      <p:sp>
        <p:nvSpPr>
          <p:cNvPr id="4" name="Řečová bublina: obdélníkový bublinový popisek 3">
            <a:extLst>
              <a:ext uri="{FF2B5EF4-FFF2-40B4-BE49-F238E27FC236}">
                <a16:creationId xmlns:a16="http://schemas.microsoft.com/office/drawing/2014/main" id="{15C29CB9-B277-4503-B698-806835C3BB18}"/>
              </a:ext>
            </a:extLst>
          </p:cNvPr>
          <p:cNvSpPr/>
          <p:nvPr/>
        </p:nvSpPr>
        <p:spPr>
          <a:xfrm>
            <a:off x="8175610" y="5530950"/>
            <a:ext cx="3675355" cy="683580"/>
          </a:xfrm>
          <a:prstGeom prst="wedgeRectCallout">
            <a:avLst>
              <a:gd name="adj1" fmla="val -116076"/>
              <a:gd name="adj2" fmla="val 23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QNH </a:t>
            </a:r>
            <a:r>
              <a:rPr lang="cs-CZ" sz="2400" dirty="0">
                <a:solidFill>
                  <a:srgbClr val="FF0000"/>
                </a:solidFill>
              </a:rPr>
              <a:t>1006</a:t>
            </a:r>
            <a:r>
              <a:rPr lang="cs-CZ" sz="2400" dirty="0"/>
              <a:t> HECTOPASCALS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578427" y="0"/>
            <a:ext cx="345434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Rychlá změna QNH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4FF25C-DBC3-4411-8749-5E2056260F14}"/>
              </a:ext>
            </a:extLst>
          </p:cNvPr>
          <p:cNvSpPr txBox="1"/>
          <p:nvPr/>
        </p:nvSpPr>
        <p:spPr>
          <a:xfrm>
            <a:off x="295834" y="71718"/>
            <a:ext cx="11896166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i="1" dirty="0">
                <a:solidFill>
                  <a:srgbClr val="002060"/>
                </a:solidFill>
              </a:rPr>
              <a:t>                                              </a:t>
            </a:r>
            <a:r>
              <a:rPr lang="cs-CZ" sz="2400" b="1" i="1" u="sng" dirty="0">
                <a:solidFill>
                  <a:srgbClr val="002060"/>
                </a:solidFill>
              </a:rPr>
              <a:t>POZOR NA PROVOZNÍ DOBU LKVO</a:t>
            </a:r>
          </a:p>
          <a:p>
            <a:r>
              <a:rPr lang="cs-CZ" dirty="0"/>
              <a:t>        </a:t>
            </a:r>
          </a:p>
          <a:p>
            <a:r>
              <a:rPr lang="cs-CZ" b="1" i="1" dirty="0"/>
              <a:t>Mimo dobu aktivace prostorů CTR /TMA Vodochody, tyto prostory zanikají.  </a:t>
            </a:r>
            <a:r>
              <a:rPr lang="cs-CZ" dirty="0"/>
              <a:t>Místo </a:t>
            </a:r>
            <a:r>
              <a:rPr lang="cs-CZ" u="sng" dirty="0"/>
              <a:t>CTR Vodochody </a:t>
            </a:r>
            <a:r>
              <a:rPr lang="cs-CZ" dirty="0"/>
              <a:t>a </a:t>
            </a:r>
            <a:r>
              <a:rPr lang="cs-CZ" u="sng" dirty="0"/>
              <a:t>TMA II Vodochody </a:t>
            </a:r>
            <a:r>
              <a:rPr lang="cs-CZ" dirty="0"/>
              <a:t>, je v platnosti </a:t>
            </a:r>
            <a:r>
              <a:rPr lang="cs-CZ" u="sng" dirty="0"/>
              <a:t>TMA VIII Praha </a:t>
            </a:r>
            <a:r>
              <a:rPr lang="cs-CZ" dirty="0"/>
              <a:t>( spodní hranice 2000 AMSL, viz ENR 2.1) a v zaniklém </a:t>
            </a:r>
            <a:r>
              <a:rPr lang="cs-CZ" u="sng" dirty="0"/>
              <a:t>TMA I Vodochody  </a:t>
            </a:r>
            <a:r>
              <a:rPr lang="cs-CZ" dirty="0"/>
              <a:t>se  klasifikace vzdušného prostoru  </a:t>
            </a:r>
            <a:r>
              <a:rPr lang="cs-CZ" b="1" dirty="0"/>
              <a:t>mění na třídu E a G.</a:t>
            </a:r>
            <a:r>
              <a:rPr lang="cs-CZ" dirty="0"/>
              <a:t> </a:t>
            </a:r>
          </a:p>
          <a:p>
            <a:r>
              <a:rPr lang="cs-CZ" b="1" i="1" dirty="0"/>
              <a:t>                                     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BEZ informace o statutu prostorů je nutné považovat CTR/TMA za aktivní. </a:t>
            </a:r>
          </a:p>
          <a:p>
            <a:endParaRPr lang="cs-CZ" sz="2400" b="1" i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cs-CZ" sz="2400" b="1" i="1" dirty="0">
                <a:solidFill>
                  <a:srgbClr val="FF0000"/>
                </a:solidFill>
              </a:rPr>
              <a:t>Kde se to dozvím?  </a:t>
            </a:r>
            <a:r>
              <a:rPr lang="cs-CZ" sz="2400" b="1" i="1" dirty="0"/>
              <a:t>1.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>
                <a:solidFill>
                  <a:srgbClr val="0070C0"/>
                </a:solidFill>
                <a:highlight>
                  <a:srgbClr val="FFFF00"/>
                </a:highlight>
              </a:rPr>
              <a:t>RADIM</a:t>
            </a:r>
            <a:endParaRPr lang="cs-CZ" sz="2400" b="1" i="1" dirty="0">
              <a:solidFill>
                <a:srgbClr val="FF0000"/>
              </a:solidFill>
            </a:endParaRPr>
          </a:p>
          <a:p>
            <a:r>
              <a:rPr lang="cs-CZ" sz="2000" dirty="0"/>
              <a:t>Informace o statutu prostorů CTR/TMA Vodochody jsou vysílány Radiovým informačním majákem </a:t>
            </a:r>
            <a:r>
              <a:rPr lang="cs-CZ" sz="2000" b="1" i="1" dirty="0"/>
              <a:t>RADIM 123,030 </a:t>
            </a:r>
            <a:r>
              <a:rPr lang="cs-CZ" sz="2000" dirty="0"/>
              <a:t>(v českém a anglickém jazyce). Informace RADIM lze získat i  na  255 762 615</a:t>
            </a:r>
            <a:r>
              <a:rPr lang="cs-CZ" sz="2000" b="1" i="1" dirty="0"/>
              <a:t>.</a:t>
            </a:r>
            <a:endParaRPr lang="cs-CZ" sz="2000" b="1" i="1" dirty="0">
              <a:solidFill>
                <a:srgbClr val="FF0000"/>
              </a:solidFill>
            </a:endParaRPr>
          </a:p>
          <a:p>
            <a:r>
              <a:rPr lang="cs-CZ" sz="2400" b="1" i="1" dirty="0">
                <a:solidFill>
                  <a:srgbClr val="0070C0"/>
                </a:solidFill>
              </a:rPr>
              <a:t>                                   2.  FIC , ATS</a:t>
            </a:r>
            <a:endParaRPr lang="cs-CZ" sz="2400" b="1" i="1" dirty="0">
              <a:solidFill>
                <a:srgbClr val="FF0000"/>
              </a:solidFill>
            </a:endParaRPr>
          </a:p>
          <a:p>
            <a:endParaRPr lang="cs-CZ" sz="2400" dirty="0">
              <a:highlight>
                <a:srgbClr val="FFFF00"/>
              </a:highlight>
            </a:endParaRPr>
          </a:p>
          <a:p>
            <a:r>
              <a:rPr lang="cs-CZ" sz="2000" dirty="0"/>
              <a:t> </a:t>
            </a:r>
            <a:r>
              <a:rPr lang="cs-CZ" sz="2400" b="1" i="1" u="sng" dirty="0">
                <a:solidFill>
                  <a:srgbClr val="0070C0"/>
                </a:solidFill>
              </a:rPr>
              <a:t>RADIM  123,030   vysílá  :   </a:t>
            </a:r>
          </a:p>
          <a:p>
            <a:r>
              <a:rPr lang="cs-CZ" sz="2000" i="1" u="sng" dirty="0"/>
              <a:t>    </a:t>
            </a:r>
          </a:p>
          <a:p>
            <a:r>
              <a:rPr lang="cs-CZ" sz="2000" b="1" dirty="0"/>
              <a:t> - mimo dobu aktivace </a:t>
            </a:r>
            <a:r>
              <a:rPr lang="cs-CZ" sz="2000" dirty="0"/>
              <a:t>CTR/TMA :              </a:t>
            </a:r>
            <a:r>
              <a:rPr lang="cs-CZ" b="1" dirty="0"/>
              <a:t>CTR/TMA Vodochody nejsou aktivní ,</a:t>
            </a:r>
          </a:p>
          <a:p>
            <a:r>
              <a:rPr lang="cs-CZ" b="1" dirty="0"/>
              <a:t>                                                                                      </a:t>
            </a:r>
            <a:r>
              <a:rPr lang="cs-CZ" i="1" dirty="0"/>
              <a:t>CTR/TMA Vodochody are not </a:t>
            </a:r>
            <a:r>
              <a:rPr lang="cs-CZ" i="1" dirty="0" err="1"/>
              <a:t>activated</a:t>
            </a:r>
            <a:endParaRPr lang="cs-CZ" i="1" dirty="0"/>
          </a:p>
          <a:p>
            <a:endParaRPr lang="cs-CZ" b="1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r>
              <a:rPr lang="cs-CZ" sz="2000" b="1" dirty="0"/>
              <a:t>v době aktivace </a:t>
            </a:r>
            <a:r>
              <a:rPr lang="cs-CZ" b="1" dirty="0"/>
              <a:t>:                                            CTR/TMA Vodochody jsou aktivní, přejděte na Vodochody věž 133,080 </a:t>
            </a:r>
          </a:p>
          <a:p>
            <a:r>
              <a:rPr lang="cs-CZ" dirty="0"/>
              <a:t>                                                                                        </a:t>
            </a:r>
            <a:r>
              <a:rPr lang="cs-CZ" i="1" dirty="0"/>
              <a:t>CTR/TMA Vodochody  are </a:t>
            </a:r>
            <a:r>
              <a:rPr lang="cs-CZ" i="1" dirty="0" err="1"/>
              <a:t>activated</a:t>
            </a:r>
            <a:r>
              <a:rPr lang="cs-CZ" i="1" dirty="0"/>
              <a:t>, </a:t>
            </a:r>
            <a:r>
              <a:rPr lang="cs-CZ" i="1" dirty="0" err="1"/>
              <a:t>contact</a:t>
            </a:r>
            <a:r>
              <a:rPr lang="cs-CZ" i="1" dirty="0"/>
              <a:t>  Vodochody TWR 133,080</a:t>
            </a:r>
            <a:r>
              <a:rPr lang="cs-CZ" dirty="0"/>
              <a:t>                          </a:t>
            </a:r>
            <a:endParaRPr lang="cs-CZ" sz="2400" dirty="0"/>
          </a:p>
          <a:p>
            <a:r>
              <a:rPr lang="cs-CZ" sz="2400" b="1" dirty="0"/>
              <a:t>                          </a:t>
            </a:r>
          </a:p>
          <a:p>
            <a:r>
              <a:rPr lang="cs-CZ" sz="2400" b="1" dirty="0"/>
              <a:t>                          </a:t>
            </a:r>
            <a:r>
              <a:rPr lang="cs-CZ" sz="2400" b="1" dirty="0">
                <a:highlight>
                  <a:srgbClr val="FFFF00"/>
                </a:highlight>
              </a:rPr>
              <a:t>Kontrola statutu je povinná minimálně každých 15 minut.</a:t>
            </a:r>
          </a:p>
          <a:p>
            <a:r>
              <a:rPr lang="cs-CZ" sz="2400" dirty="0">
                <a:highlight>
                  <a:srgbClr val="FFFF00"/>
                </a:highligh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77029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AD6122-E03E-47F2-B95A-5C6C9434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7" y="918165"/>
            <a:ext cx="8980330" cy="5867148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E11B6C02-0982-4C33-835E-4B209217B300}"/>
              </a:ext>
            </a:extLst>
          </p:cNvPr>
          <p:cNvCxnSpPr/>
          <p:nvPr/>
        </p:nvCxnSpPr>
        <p:spPr>
          <a:xfrm>
            <a:off x="4912660" y="3272118"/>
            <a:ext cx="3854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EFCD85B-FE9A-47DF-BF5A-01484663AF7D}"/>
              </a:ext>
            </a:extLst>
          </p:cNvPr>
          <p:cNvCxnSpPr/>
          <p:nvPr/>
        </p:nvCxnSpPr>
        <p:spPr>
          <a:xfrm>
            <a:off x="6202424" y="3657600"/>
            <a:ext cx="41237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08AB890C-BB8B-4DA9-842E-53A7E14BB797}"/>
              </a:ext>
            </a:extLst>
          </p:cNvPr>
          <p:cNvSpPr/>
          <p:nvPr/>
        </p:nvSpPr>
        <p:spPr>
          <a:xfrm rot="832337">
            <a:off x="4666180" y="2908341"/>
            <a:ext cx="2481917" cy="10413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4DF35DF-6D19-4173-9ADA-44BC1C1A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87"/>
            <a:ext cx="10515600" cy="94928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          </a:t>
            </a:r>
            <a:r>
              <a:rPr lang="cs-CZ" b="1" u="sng" dirty="0"/>
              <a:t> Narušení aktivovaného TMA I Vodo </a:t>
            </a:r>
            <a:r>
              <a:rPr lang="cs-CZ" sz="2800" dirty="0"/>
              <a:t>(2000 AMSL)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A524C779-64D4-4989-8EB3-1DED374328E6}"/>
              </a:ext>
            </a:extLst>
          </p:cNvPr>
          <p:cNvSpPr/>
          <p:nvPr/>
        </p:nvSpPr>
        <p:spPr>
          <a:xfrm>
            <a:off x="5423647" y="4849906"/>
            <a:ext cx="778777" cy="56477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54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996108"/>
              </p:ext>
            </p:extLst>
          </p:nvPr>
        </p:nvGraphicFramePr>
        <p:xfrm>
          <a:off x="1774826" y="333375"/>
          <a:ext cx="8893175" cy="628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" name="Acrobat Document" r:id="rId3" imgW="11343918" imgH="8019752" progId="AcroExch.Document.7">
                  <p:embed/>
                </p:oleObj>
              </mc:Choice>
              <mc:Fallback>
                <p:oleObj name="Acrobat Document" r:id="rId3" imgW="11343918" imgH="8019752" progId="AcroExch.Document.7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333375"/>
                        <a:ext cx="8893175" cy="62880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Freeform 3"/>
          <p:cNvSpPr>
            <a:spLocks/>
          </p:cNvSpPr>
          <p:nvPr/>
        </p:nvSpPr>
        <p:spPr bwMode="auto">
          <a:xfrm>
            <a:off x="6456364" y="4365625"/>
            <a:ext cx="2592387" cy="1511300"/>
          </a:xfrm>
          <a:custGeom>
            <a:avLst/>
            <a:gdLst/>
            <a:ahLst/>
            <a:cxnLst>
              <a:cxn ang="0">
                <a:pos x="0" y="680"/>
              </a:cxn>
              <a:cxn ang="0">
                <a:pos x="816" y="725"/>
              </a:cxn>
              <a:cxn ang="0">
                <a:pos x="1043" y="589"/>
              </a:cxn>
              <a:cxn ang="0">
                <a:pos x="1179" y="408"/>
              </a:cxn>
              <a:cxn ang="0">
                <a:pos x="1315" y="226"/>
              </a:cxn>
              <a:cxn ang="0">
                <a:pos x="1406" y="0"/>
              </a:cxn>
              <a:cxn ang="0">
                <a:pos x="1633" y="453"/>
              </a:cxn>
              <a:cxn ang="0">
                <a:pos x="1497" y="680"/>
              </a:cxn>
              <a:cxn ang="0">
                <a:pos x="1315" y="862"/>
              </a:cxn>
              <a:cxn ang="0">
                <a:pos x="1179" y="952"/>
              </a:cxn>
              <a:cxn ang="0">
                <a:pos x="408" y="907"/>
              </a:cxn>
              <a:cxn ang="0">
                <a:pos x="0" y="680"/>
              </a:cxn>
            </a:cxnLst>
            <a:rect l="0" t="0" r="r" b="b"/>
            <a:pathLst>
              <a:path w="1633" h="952">
                <a:moveTo>
                  <a:pt x="0" y="680"/>
                </a:moveTo>
                <a:lnTo>
                  <a:pt x="816" y="725"/>
                </a:lnTo>
                <a:lnTo>
                  <a:pt x="1043" y="589"/>
                </a:lnTo>
                <a:lnTo>
                  <a:pt x="1179" y="408"/>
                </a:lnTo>
                <a:lnTo>
                  <a:pt x="1315" y="226"/>
                </a:lnTo>
                <a:lnTo>
                  <a:pt x="1406" y="0"/>
                </a:lnTo>
                <a:lnTo>
                  <a:pt x="1633" y="453"/>
                </a:lnTo>
                <a:lnTo>
                  <a:pt x="1497" y="680"/>
                </a:lnTo>
                <a:lnTo>
                  <a:pt x="1315" y="862"/>
                </a:lnTo>
                <a:lnTo>
                  <a:pt x="1179" y="952"/>
                </a:lnTo>
                <a:lnTo>
                  <a:pt x="408" y="907"/>
                </a:lnTo>
                <a:lnTo>
                  <a:pt x="0" y="680"/>
                </a:ln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 rot="21056773">
            <a:off x="7919093" y="5222781"/>
            <a:ext cx="1243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FF3300"/>
                </a:solidFill>
                <a:latin typeface="Arial" charset="0"/>
              </a:rPr>
              <a:t>FL 075</a:t>
            </a:r>
          </a:p>
        </p:txBody>
      </p:sp>
      <p:sp>
        <p:nvSpPr>
          <p:cNvPr id="32773" name="Freeform 5"/>
          <p:cNvSpPr>
            <a:spLocks/>
          </p:cNvSpPr>
          <p:nvPr/>
        </p:nvSpPr>
        <p:spPr bwMode="auto">
          <a:xfrm>
            <a:off x="3143251" y="3716339"/>
            <a:ext cx="1223963" cy="1728787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409" y="273"/>
              </a:cxn>
              <a:cxn ang="0">
                <a:pos x="499" y="499"/>
              </a:cxn>
              <a:cxn ang="0">
                <a:pos x="590" y="681"/>
              </a:cxn>
              <a:cxn ang="0">
                <a:pos x="681" y="817"/>
              </a:cxn>
              <a:cxn ang="0">
                <a:pos x="771" y="908"/>
              </a:cxn>
              <a:cxn ang="0">
                <a:pos x="409" y="1089"/>
              </a:cxn>
              <a:cxn ang="0">
                <a:pos x="227" y="862"/>
              </a:cxn>
              <a:cxn ang="0">
                <a:pos x="91" y="545"/>
              </a:cxn>
              <a:cxn ang="0">
                <a:pos x="46" y="318"/>
              </a:cxn>
              <a:cxn ang="0">
                <a:pos x="0" y="137"/>
              </a:cxn>
              <a:cxn ang="0">
                <a:pos x="363" y="0"/>
              </a:cxn>
            </a:cxnLst>
            <a:rect l="0" t="0" r="r" b="b"/>
            <a:pathLst>
              <a:path w="771" h="1089">
                <a:moveTo>
                  <a:pt x="363" y="0"/>
                </a:moveTo>
                <a:lnTo>
                  <a:pt x="409" y="273"/>
                </a:lnTo>
                <a:lnTo>
                  <a:pt x="499" y="499"/>
                </a:lnTo>
                <a:lnTo>
                  <a:pt x="590" y="681"/>
                </a:lnTo>
                <a:lnTo>
                  <a:pt x="681" y="817"/>
                </a:lnTo>
                <a:lnTo>
                  <a:pt x="771" y="908"/>
                </a:lnTo>
                <a:lnTo>
                  <a:pt x="409" y="1089"/>
                </a:lnTo>
                <a:lnTo>
                  <a:pt x="227" y="862"/>
                </a:lnTo>
                <a:lnTo>
                  <a:pt x="91" y="545"/>
                </a:lnTo>
                <a:lnTo>
                  <a:pt x="46" y="318"/>
                </a:lnTo>
                <a:lnTo>
                  <a:pt x="0" y="137"/>
                </a:lnTo>
                <a:lnTo>
                  <a:pt x="363" y="0"/>
                </a:ln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 rot="2613873">
            <a:off x="3204754" y="4402760"/>
            <a:ext cx="100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FF3300"/>
                </a:solidFill>
                <a:latin typeface="Arial" charset="0"/>
              </a:rPr>
              <a:t>FL 075</a:t>
            </a: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5519738" y="4581525"/>
            <a:ext cx="2952750" cy="863600"/>
          </a:xfrm>
          <a:custGeom>
            <a:avLst/>
            <a:gdLst/>
            <a:ahLst/>
            <a:cxnLst>
              <a:cxn ang="0">
                <a:pos x="45" y="136"/>
              </a:cxn>
              <a:cxn ang="0">
                <a:pos x="1497" y="272"/>
              </a:cxn>
              <a:cxn ang="0">
                <a:pos x="1633" y="136"/>
              </a:cxn>
              <a:cxn ang="0">
                <a:pos x="1724" y="0"/>
              </a:cxn>
              <a:cxn ang="0">
                <a:pos x="1860" y="90"/>
              </a:cxn>
              <a:cxn ang="0">
                <a:pos x="1678" y="317"/>
              </a:cxn>
              <a:cxn ang="0">
                <a:pos x="1542" y="453"/>
              </a:cxn>
              <a:cxn ang="0">
                <a:pos x="1406" y="544"/>
              </a:cxn>
              <a:cxn ang="0">
                <a:pos x="544" y="499"/>
              </a:cxn>
              <a:cxn ang="0">
                <a:pos x="0" y="136"/>
              </a:cxn>
              <a:cxn ang="0">
                <a:pos x="45" y="136"/>
              </a:cxn>
            </a:cxnLst>
            <a:rect l="0" t="0" r="r" b="b"/>
            <a:pathLst>
              <a:path w="1860" h="544">
                <a:moveTo>
                  <a:pt x="45" y="136"/>
                </a:moveTo>
                <a:lnTo>
                  <a:pt x="1497" y="272"/>
                </a:lnTo>
                <a:lnTo>
                  <a:pt x="1633" y="136"/>
                </a:lnTo>
                <a:lnTo>
                  <a:pt x="1724" y="0"/>
                </a:lnTo>
                <a:lnTo>
                  <a:pt x="1860" y="90"/>
                </a:lnTo>
                <a:lnTo>
                  <a:pt x="1678" y="317"/>
                </a:lnTo>
                <a:lnTo>
                  <a:pt x="1542" y="453"/>
                </a:lnTo>
                <a:lnTo>
                  <a:pt x="1406" y="544"/>
                </a:lnTo>
                <a:lnTo>
                  <a:pt x="544" y="499"/>
                </a:lnTo>
                <a:lnTo>
                  <a:pt x="0" y="136"/>
                </a:lnTo>
                <a:lnTo>
                  <a:pt x="45" y="136"/>
                </a:lnTo>
                <a:close/>
              </a:path>
            </a:pathLst>
          </a:custGeom>
          <a:noFill/>
          <a:ln w="3810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743700" y="5084764"/>
            <a:ext cx="1028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719514" y="3284538"/>
            <a:ext cx="1531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1400" i="1">
              <a:solidFill>
                <a:srgbClr val="0033CC"/>
              </a:solidFill>
              <a:latin typeface="Arial" charset="0"/>
            </a:endParaRPr>
          </a:p>
          <a:p>
            <a:endParaRPr lang="cs-CZ" sz="1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951538" y="1125539"/>
            <a:ext cx="1079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1400" i="1">
              <a:solidFill>
                <a:srgbClr val="0033CC"/>
              </a:solidFill>
              <a:latin typeface="Arial" charset="0"/>
            </a:endParaRPr>
          </a:p>
          <a:p>
            <a:endParaRPr lang="cs-CZ">
              <a:latin typeface="Arial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7608888" y="2636839"/>
            <a:ext cx="1223962" cy="2016125"/>
          </a:xfrm>
          <a:custGeom>
            <a:avLst/>
            <a:gdLst/>
            <a:ahLst/>
            <a:cxnLst>
              <a:cxn ang="0">
                <a:pos x="0" y="862"/>
              </a:cxn>
              <a:cxn ang="0">
                <a:pos x="453" y="272"/>
              </a:cxn>
              <a:cxn ang="0">
                <a:pos x="499" y="0"/>
              </a:cxn>
              <a:cxn ang="0">
                <a:pos x="725" y="0"/>
              </a:cxn>
              <a:cxn ang="0">
                <a:pos x="771" y="318"/>
              </a:cxn>
              <a:cxn ang="0">
                <a:pos x="771" y="590"/>
              </a:cxn>
              <a:cxn ang="0">
                <a:pos x="725" y="862"/>
              </a:cxn>
              <a:cxn ang="0">
                <a:pos x="680" y="1089"/>
              </a:cxn>
              <a:cxn ang="0">
                <a:pos x="544" y="1270"/>
              </a:cxn>
              <a:cxn ang="0">
                <a:pos x="0" y="862"/>
              </a:cxn>
            </a:cxnLst>
            <a:rect l="0" t="0" r="r" b="b"/>
            <a:pathLst>
              <a:path w="771" h="1270">
                <a:moveTo>
                  <a:pt x="0" y="862"/>
                </a:moveTo>
                <a:lnTo>
                  <a:pt x="453" y="272"/>
                </a:lnTo>
                <a:lnTo>
                  <a:pt x="499" y="0"/>
                </a:lnTo>
                <a:lnTo>
                  <a:pt x="725" y="0"/>
                </a:lnTo>
                <a:lnTo>
                  <a:pt x="771" y="318"/>
                </a:lnTo>
                <a:lnTo>
                  <a:pt x="771" y="590"/>
                </a:lnTo>
                <a:lnTo>
                  <a:pt x="725" y="862"/>
                </a:lnTo>
                <a:lnTo>
                  <a:pt x="680" y="1089"/>
                </a:lnTo>
                <a:lnTo>
                  <a:pt x="544" y="1270"/>
                </a:lnTo>
                <a:lnTo>
                  <a:pt x="0" y="862"/>
                </a:lnTo>
                <a:close/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7595829" y="3802064"/>
            <a:ext cx="120453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cs-CZ" sz="1100" b="1" i="1" dirty="0">
                <a:solidFill>
                  <a:srgbClr val="008000"/>
                </a:solidFill>
                <a:latin typeface="Arial" charset="0"/>
              </a:rPr>
              <a:t>2500ft    AMSL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951539" y="2924175"/>
            <a:ext cx="739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i="1">
                <a:latin typeface="Arial" charset="0"/>
              </a:rPr>
              <a:t>GND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7416074" y="3095890"/>
            <a:ext cx="815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Arial" charset="0"/>
              </a:rPr>
              <a:t>GND</a:t>
            </a:r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5459318" y="2654954"/>
            <a:ext cx="1871663" cy="1439862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1179" y="227"/>
              </a:cxn>
              <a:cxn ang="0">
                <a:pos x="1179" y="272"/>
              </a:cxn>
              <a:cxn ang="0">
                <a:pos x="907" y="408"/>
              </a:cxn>
              <a:cxn ang="0">
                <a:pos x="907" y="590"/>
              </a:cxn>
              <a:cxn ang="0">
                <a:pos x="998" y="635"/>
              </a:cxn>
              <a:cxn ang="0">
                <a:pos x="952" y="771"/>
              </a:cxn>
              <a:cxn ang="0">
                <a:pos x="907" y="817"/>
              </a:cxn>
              <a:cxn ang="0">
                <a:pos x="816" y="907"/>
              </a:cxn>
              <a:cxn ang="0">
                <a:pos x="726" y="817"/>
              </a:cxn>
              <a:cxn ang="0">
                <a:pos x="589" y="862"/>
              </a:cxn>
              <a:cxn ang="0">
                <a:pos x="453" y="862"/>
              </a:cxn>
              <a:cxn ang="0">
                <a:pos x="363" y="817"/>
              </a:cxn>
              <a:cxn ang="0">
                <a:pos x="272" y="771"/>
              </a:cxn>
              <a:cxn ang="0">
                <a:pos x="227" y="726"/>
              </a:cxn>
              <a:cxn ang="0">
                <a:pos x="90" y="817"/>
              </a:cxn>
              <a:cxn ang="0">
                <a:pos x="45" y="680"/>
              </a:cxn>
              <a:cxn ang="0">
                <a:pos x="45" y="590"/>
              </a:cxn>
              <a:cxn ang="0">
                <a:pos x="0" y="499"/>
              </a:cxn>
              <a:cxn ang="0">
                <a:pos x="227" y="454"/>
              </a:cxn>
              <a:cxn ang="0">
                <a:pos x="45" y="272"/>
              </a:cxn>
              <a:cxn ang="0">
                <a:pos x="90" y="181"/>
              </a:cxn>
              <a:cxn ang="0">
                <a:pos x="181" y="91"/>
              </a:cxn>
              <a:cxn ang="0">
                <a:pos x="227" y="45"/>
              </a:cxn>
              <a:cxn ang="0">
                <a:pos x="317" y="0"/>
              </a:cxn>
            </a:cxnLst>
            <a:rect l="0" t="0" r="r" b="b"/>
            <a:pathLst>
              <a:path w="1179" h="907">
                <a:moveTo>
                  <a:pt x="317" y="0"/>
                </a:moveTo>
                <a:lnTo>
                  <a:pt x="1179" y="227"/>
                </a:lnTo>
                <a:lnTo>
                  <a:pt x="1179" y="272"/>
                </a:lnTo>
                <a:lnTo>
                  <a:pt x="907" y="408"/>
                </a:lnTo>
                <a:lnTo>
                  <a:pt x="907" y="590"/>
                </a:lnTo>
                <a:lnTo>
                  <a:pt x="998" y="635"/>
                </a:lnTo>
                <a:lnTo>
                  <a:pt x="952" y="771"/>
                </a:lnTo>
                <a:lnTo>
                  <a:pt x="907" y="817"/>
                </a:lnTo>
                <a:lnTo>
                  <a:pt x="816" y="907"/>
                </a:lnTo>
                <a:lnTo>
                  <a:pt x="726" y="817"/>
                </a:lnTo>
                <a:lnTo>
                  <a:pt x="589" y="862"/>
                </a:lnTo>
                <a:lnTo>
                  <a:pt x="453" y="862"/>
                </a:lnTo>
                <a:lnTo>
                  <a:pt x="363" y="817"/>
                </a:lnTo>
                <a:lnTo>
                  <a:pt x="272" y="771"/>
                </a:lnTo>
                <a:lnTo>
                  <a:pt x="227" y="726"/>
                </a:lnTo>
                <a:lnTo>
                  <a:pt x="90" y="817"/>
                </a:lnTo>
                <a:lnTo>
                  <a:pt x="45" y="680"/>
                </a:lnTo>
                <a:lnTo>
                  <a:pt x="45" y="590"/>
                </a:lnTo>
                <a:lnTo>
                  <a:pt x="0" y="499"/>
                </a:lnTo>
                <a:lnTo>
                  <a:pt x="227" y="454"/>
                </a:lnTo>
                <a:lnTo>
                  <a:pt x="45" y="272"/>
                </a:lnTo>
                <a:lnTo>
                  <a:pt x="90" y="181"/>
                </a:lnTo>
                <a:lnTo>
                  <a:pt x="181" y="91"/>
                </a:lnTo>
                <a:lnTo>
                  <a:pt x="227" y="45"/>
                </a:lnTo>
                <a:lnTo>
                  <a:pt x="317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gamma/>
                  <a:shade val="44314"/>
                  <a:invGamma/>
                  <a:alpha val="64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84" name="Freeform 16"/>
          <p:cNvSpPr>
            <a:spLocks/>
          </p:cNvSpPr>
          <p:nvPr/>
        </p:nvSpPr>
        <p:spPr bwMode="auto">
          <a:xfrm>
            <a:off x="5232401" y="2492375"/>
            <a:ext cx="2087563" cy="1728788"/>
          </a:xfrm>
          <a:custGeom>
            <a:avLst/>
            <a:gdLst/>
            <a:ahLst/>
            <a:cxnLst>
              <a:cxn ang="0">
                <a:pos x="1134" y="726"/>
              </a:cxn>
              <a:cxn ang="0">
                <a:pos x="1088" y="862"/>
              </a:cxn>
              <a:cxn ang="0">
                <a:pos x="952" y="998"/>
              </a:cxn>
              <a:cxn ang="0">
                <a:pos x="862" y="908"/>
              </a:cxn>
              <a:cxn ang="0">
                <a:pos x="725" y="953"/>
              </a:cxn>
              <a:cxn ang="0">
                <a:pos x="589" y="953"/>
              </a:cxn>
              <a:cxn ang="0">
                <a:pos x="408" y="862"/>
              </a:cxn>
              <a:cxn ang="0">
                <a:pos x="363" y="817"/>
              </a:cxn>
              <a:cxn ang="0">
                <a:pos x="226" y="908"/>
              </a:cxn>
              <a:cxn ang="0">
                <a:pos x="181" y="771"/>
              </a:cxn>
              <a:cxn ang="0">
                <a:pos x="136" y="590"/>
              </a:cxn>
              <a:cxn ang="0">
                <a:pos x="363" y="545"/>
              </a:cxn>
              <a:cxn ang="0">
                <a:pos x="181" y="363"/>
              </a:cxn>
              <a:cxn ang="0">
                <a:pos x="226" y="272"/>
              </a:cxn>
              <a:cxn ang="0">
                <a:pos x="363" y="136"/>
              </a:cxn>
              <a:cxn ang="0">
                <a:pos x="453" y="91"/>
              </a:cxn>
              <a:cxn ang="0">
                <a:pos x="226" y="0"/>
              </a:cxn>
              <a:cxn ang="0">
                <a:pos x="90" y="182"/>
              </a:cxn>
              <a:cxn ang="0">
                <a:pos x="0" y="409"/>
              </a:cxn>
              <a:cxn ang="0">
                <a:pos x="0" y="499"/>
              </a:cxn>
              <a:cxn ang="0">
                <a:pos x="0" y="681"/>
              </a:cxn>
              <a:cxn ang="0">
                <a:pos x="45" y="817"/>
              </a:cxn>
              <a:cxn ang="0">
                <a:pos x="90" y="953"/>
              </a:cxn>
              <a:cxn ang="0">
                <a:pos x="1134" y="1089"/>
              </a:cxn>
              <a:cxn ang="0">
                <a:pos x="1224" y="998"/>
              </a:cxn>
              <a:cxn ang="0">
                <a:pos x="1270" y="953"/>
              </a:cxn>
              <a:cxn ang="0">
                <a:pos x="1315" y="862"/>
              </a:cxn>
              <a:cxn ang="0">
                <a:pos x="1134" y="726"/>
              </a:cxn>
            </a:cxnLst>
            <a:rect l="0" t="0" r="r" b="b"/>
            <a:pathLst>
              <a:path w="1315" h="1089">
                <a:moveTo>
                  <a:pt x="1134" y="726"/>
                </a:moveTo>
                <a:lnTo>
                  <a:pt x="1088" y="862"/>
                </a:lnTo>
                <a:lnTo>
                  <a:pt x="952" y="998"/>
                </a:lnTo>
                <a:lnTo>
                  <a:pt x="862" y="908"/>
                </a:lnTo>
                <a:lnTo>
                  <a:pt x="725" y="953"/>
                </a:lnTo>
                <a:lnTo>
                  <a:pt x="589" y="953"/>
                </a:lnTo>
                <a:lnTo>
                  <a:pt x="408" y="862"/>
                </a:lnTo>
                <a:lnTo>
                  <a:pt x="363" y="817"/>
                </a:lnTo>
                <a:lnTo>
                  <a:pt x="226" y="908"/>
                </a:lnTo>
                <a:lnTo>
                  <a:pt x="181" y="771"/>
                </a:lnTo>
                <a:lnTo>
                  <a:pt x="136" y="590"/>
                </a:lnTo>
                <a:lnTo>
                  <a:pt x="363" y="545"/>
                </a:lnTo>
                <a:lnTo>
                  <a:pt x="181" y="363"/>
                </a:lnTo>
                <a:lnTo>
                  <a:pt x="226" y="272"/>
                </a:lnTo>
                <a:lnTo>
                  <a:pt x="363" y="136"/>
                </a:lnTo>
                <a:lnTo>
                  <a:pt x="453" y="91"/>
                </a:lnTo>
                <a:lnTo>
                  <a:pt x="226" y="0"/>
                </a:lnTo>
                <a:lnTo>
                  <a:pt x="90" y="182"/>
                </a:lnTo>
                <a:lnTo>
                  <a:pt x="0" y="409"/>
                </a:lnTo>
                <a:lnTo>
                  <a:pt x="0" y="499"/>
                </a:lnTo>
                <a:lnTo>
                  <a:pt x="0" y="681"/>
                </a:lnTo>
                <a:lnTo>
                  <a:pt x="45" y="817"/>
                </a:lnTo>
                <a:lnTo>
                  <a:pt x="90" y="953"/>
                </a:lnTo>
                <a:lnTo>
                  <a:pt x="1134" y="1089"/>
                </a:lnTo>
                <a:lnTo>
                  <a:pt x="1224" y="998"/>
                </a:lnTo>
                <a:lnTo>
                  <a:pt x="1270" y="953"/>
                </a:lnTo>
                <a:lnTo>
                  <a:pt x="1315" y="862"/>
                </a:lnTo>
                <a:lnTo>
                  <a:pt x="1134" y="726"/>
                </a:lnTo>
                <a:close/>
              </a:path>
            </a:pathLst>
          </a:custGeom>
          <a:noFill/>
          <a:ln w="28575" cmpd="sng">
            <a:solidFill>
              <a:srgbClr val="33CC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 rot="17330732">
            <a:off x="4878469" y="3039508"/>
            <a:ext cx="1086692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800" b="1" i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cs-CZ" sz="1100" b="1" i="1" dirty="0">
                <a:solidFill>
                  <a:srgbClr val="008000"/>
                </a:solidFill>
                <a:latin typeface="Arial" charset="0"/>
              </a:rPr>
              <a:t>2500ft AMSL</a:t>
            </a:r>
          </a:p>
        </p:txBody>
      </p:sp>
      <p:sp>
        <p:nvSpPr>
          <p:cNvPr id="32786" name="Freeform 18"/>
          <p:cNvSpPr>
            <a:spLocks/>
          </p:cNvSpPr>
          <p:nvPr/>
        </p:nvSpPr>
        <p:spPr bwMode="auto">
          <a:xfrm>
            <a:off x="6253163" y="2667000"/>
            <a:ext cx="4762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0"/>
              </a:cxn>
              <a:cxn ang="0">
                <a:pos x="0" y="9"/>
              </a:cxn>
            </a:cxnLst>
            <a:rect l="0" t="0" r="r" b="b"/>
            <a:pathLst>
              <a:path w="3" h="9">
                <a:moveTo>
                  <a:pt x="0" y="9"/>
                </a:moveTo>
                <a:cubicBezTo>
                  <a:pt x="1" y="6"/>
                  <a:pt x="3" y="0"/>
                  <a:pt x="3" y="0"/>
                </a:cubicBezTo>
                <a:cubicBezTo>
                  <a:pt x="3" y="0"/>
                  <a:pt x="1" y="6"/>
                  <a:pt x="0" y="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847058" y="406399"/>
            <a:ext cx="2210594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charset="0"/>
              </a:rPr>
              <a:t>      </a:t>
            </a:r>
            <a:r>
              <a:rPr lang="cs-CZ" dirty="0">
                <a:solidFill>
                  <a:srgbClr val="FFFF00"/>
                </a:solidFill>
                <a:latin typeface="Arial" charset="0"/>
              </a:rPr>
              <a:t>CTR / TMA </a:t>
            </a:r>
          </a:p>
          <a:p>
            <a:r>
              <a:rPr lang="cs-CZ" dirty="0">
                <a:solidFill>
                  <a:srgbClr val="FFFF00"/>
                </a:solidFill>
                <a:latin typeface="Arial" charset="0"/>
              </a:rPr>
              <a:t>          LKVO </a:t>
            </a:r>
          </a:p>
          <a:p>
            <a:r>
              <a:rPr lang="cs-CZ" sz="2400" b="1" i="1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cs-CZ" sz="2400" b="1" i="1" u="sng" dirty="0">
                <a:solidFill>
                  <a:srgbClr val="FFFF00"/>
                </a:solidFill>
                <a:latin typeface="Arial" charset="0"/>
              </a:rPr>
              <a:t>NEAKTIVNÍ</a:t>
            </a:r>
          </a:p>
        </p:txBody>
      </p:sp>
      <p:sp>
        <p:nvSpPr>
          <p:cNvPr id="32788" name="Freeform 20"/>
          <p:cNvSpPr>
            <a:spLocks/>
          </p:cNvSpPr>
          <p:nvPr/>
        </p:nvSpPr>
        <p:spPr bwMode="auto">
          <a:xfrm>
            <a:off x="4151314" y="1844676"/>
            <a:ext cx="4249737" cy="3097213"/>
          </a:xfrm>
          <a:custGeom>
            <a:avLst/>
            <a:gdLst/>
            <a:ahLst/>
            <a:cxnLst>
              <a:cxn ang="0">
                <a:pos x="227" y="998"/>
              </a:cxn>
              <a:cxn ang="0">
                <a:pos x="0" y="1361"/>
              </a:cxn>
              <a:cxn ang="0">
                <a:pos x="91" y="1588"/>
              </a:cxn>
              <a:cxn ang="0">
                <a:pos x="136" y="1678"/>
              </a:cxn>
              <a:cxn ang="0">
                <a:pos x="545" y="1724"/>
              </a:cxn>
              <a:cxn ang="0">
                <a:pos x="635" y="1860"/>
              </a:cxn>
              <a:cxn ang="0">
                <a:pos x="817" y="1860"/>
              </a:cxn>
              <a:cxn ang="0">
                <a:pos x="862" y="1814"/>
              </a:cxn>
              <a:cxn ang="0">
                <a:pos x="2314" y="1951"/>
              </a:cxn>
              <a:cxn ang="0">
                <a:pos x="2404" y="1905"/>
              </a:cxn>
              <a:cxn ang="0">
                <a:pos x="2495" y="1814"/>
              </a:cxn>
              <a:cxn ang="0">
                <a:pos x="2540" y="1724"/>
              </a:cxn>
              <a:cxn ang="0">
                <a:pos x="2540" y="1678"/>
              </a:cxn>
              <a:cxn ang="0">
                <a:pos x="2041" y="1316"/>
              </a:cxn>
              <a:cxn ang="0">
                <a:pos x="1996" y="1361"/>
              </a:cxn>
              <a:cxn ang="0">
                <a:pos x="1905" y="1452"/>
              </a:cxn>
              <a:cxn ang="0">
                <a:pos x="1860" y="1497"/>
              </a:cxn>
              <a:cxn ang="0">
                <a:pos x="1815" y="1542"/>
              </a:cxn>
              <a:cxn ang="0">
                <a:pos x="726" y="1406"/>
              </a:cxn>
              <a:cxn ang="0">
                <a:pos x="635" y="1134"/>
              </a:cxn>
              <a:cxn ang="0">
                <a:pos x="635" y="953"/>
              </a:cxn>
              <a:cxn ang="0">
                <a:pos x="635" y="817"/>
              </a:cxn>
              <a:cxn ang="0">
                <a:pos x="681" y="680"/>
              </a:cxn>
              <a:cxn ang="0">
                <a:pos x="726" y="590"/>
              </a:cxn>
              <a:cxn ang="0">
                <a:pos x="817" y="454"/>
              </a:cxn>
              <a:cxn ang="0">
                <a:pos x="907" y="363"/>
              </a:cxn>
              <a:cxn ang="0">
                <a:pos x="1270" y="499"/>
              </a:cxn>
              <a:cxn ang="0">
                <a:pos x="1316" y="272"/>
              </a:cxn>
              <a:cxn ang="0">
                <a:pos x="1497" y="182"/>
              </a:cxn>
              <a:cxn ang="0">
                <a:pos x="2041" y="454"/>
              </a:cxn>
              <a:cxn ang="0">
                <a:pos x="2314" y="499"/>
              </a:cxn>
              <a:cxn ang="0">
                <a:pos x="2495" y="454"/>
              </a:cxn>
              <a:cxn ang="0">
                <a:pos x="2677" y="454"/>
              </a:cxn>
              <a:cxn ang="0">
                <a:pos x="2495" y="136"/>
              </a:cxn>
              <a:cxn ang="0">
                <a:pos x="2268" y="45"/>
              </a:cxn>
              <a:cxn ang="0">
                <a:pos x="2132" y="0"/>
              </a:cxn>
              <a:cxn ang="0">
                <a:pos x="862" y="0"/>
              </a:cxn>
              <a:cxn ang="0">
                <a:pos x="545" y="182"/>
              </a:cxn>
              <a:cxn ang="0">
                <a:pos x="409" y="408"/>
              </a:cxn>
              <a:cxn ang="0">
                <a:pos x="363" y="499"/>
              </a:cxn>
              <a:cxn ang="0">
                <a:pos x="318" y="680"/>
              </a:cxn>
              <a:cxn ang="0">
                <a:pos x="272" y="907"/>
              </a:cxn>
              <a:cxn ang="0">
                <a:pos x="227" y="998"/>
              </a:cxn>
            </a:cxnLst>
            <a:rect l="0" t="0" r="r" b="b"/>
            <a:pathLst>
              <a:path w="2677" h="1951">
                <a:moveTo>
                  <a:pt x="227" y="998"/>
                </a:moveTo>
                <a:lnTo>
                  <a:pt x="0" y="1361"/>
                </a:lnTo>
                <a:lnTo>
                  <a:pt x="91" y="1588"/>
                </a:lnTo>
                <a:lnTo>
                  <a:pt x="136" y="1678"/>
                </a:lnTo>
                <a:lnTo>
                  <a:pt x="545" y="1724"/>
                </a:lnTo>
                <a:lnTo>
                  <a:pt x="635" y="1860"/>
                </a:lnTo>
                <a:lnTo>
                  <a:pt x="817" y="1860"/>
                </a:lnTo>
                <a:lnTo>
                  <a:pt x="862" y="1814"/>
                </a:lnTo>
                <a:lnTo>
                  <a:pt x="2314" y="1951"/>
                </a:lnTo>
                <a:lnTo>
                  <a:pt x="2404" y="1905"/>
                </a:lnTo>
                <a:lnTo>
                  <a:pt x="2495" y="1814"/>
                </a:lnTo>
                <a:lnTo>
                  <a:pt x="2540" y="1724"/>
                </a:lnTo>
                <a:lnTo>
                  <a:pt x="2540" y="1678"/>
                </a:lnTo>
                <a:lnTo>
                  <a:pt x="2041" y="1316"/>
                </a:lnTo>
                <a:lnTo>
                  <a:pt x="1996" y="1361"/>
                </a:lnTo>
                <a:lnTo>
                  <a:pt x="1905" y="1452"/>
                </a:lnTo>
                <a:lnTo>
                  <a:pt x="1860" y="1497"/>
                </a:lnTo>
                <a:lnTo>
                  <a:pt x="1815" y="1542"/>
                </a:lnTo>
                <a:lnTo>
                  <a:pt x="726" y="1406"/>
                </a:lnTo>
                <a:lnTo>
                  <a:pt x="635" y="1134"/>
                </a:lnTo>
                <a:lnTo>
                  <a:pt x="635" y="953"/>
                </a:lnTo>
                <a:lnTo>
                  <a:pt x="635" y="817"/>
                </a:lnTo>
                <a:lnTo>
                  <a:pt x="681" y="680"/>
                </a:lnTo>
                <a:lnTo>
                  <a:pt x="726" y="590"/>
                </a:lnTo>
                <a:lnTo>
                  <a:pt x="817" y="454"/>
                </a:lnTo>
                <a:lnTo>
                  <a:pt x="907" y="363"/>
                </a:lnTo>
                <a:lnTo>
                  <a:pt x="1270" y="499"/>
                </a:lnTo>
                <a:lnTo>
                  <a:pt x="1316" y="272"/>
                </a:lnTo>
                <a:lnTo>
                  <a:pt x="1497" y="182"/>
                </a:lnTo>
                <a:lnTo>
                  <a:pt x="2041" y="454"/>
                </a:lnTo>
                <a:lnTo>
                  <a:pt x="2314" y="499"/>
                </a:lnTo>
                <a:lnTo>
                  <a:pt x="2495" y="454"/>
                </a:lnTo>
                <a:lnTo>
                  <a:pt x="2677" y="454"/>
                </a:lnTo>
                <a:lnTo>
                  <a:pt x="2495" y="136"/>
                </a:lnTo>
                <a:lnTo>
                  <a:pt x="2268" y="45"/>
                </a:lnTo>
                <a:lnTo>
                  <a:pt x="2132" y="0"/>
                </a:lnTo>
                <a:lnTo>
                  <a:pt x="862" y="0"/>
                </a:lnTo>
                <a:lnTo>
                  <a:pt x="545" y="182"/>
                </a:lnTo>
                <a:lnTo>
                  <a:pt x="409" y="408"/>
                </a:lnTo>
                <a:lnTo>
                  <a:pt x="363" y="499"/>
                </a:lnTo>
                <a:lnTo>
                  <a:pt x="318" y="680"/>
                </a:lnTo>
                <a:lnTo>
                  <a:pt x="272" y="907"/>
                </a:lnTo>
                <a:lnTo>
                  <a:pt x="227" y="998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39999"/>
                </a:schemeClr>
              </a:gs>
              <a:gs pos="100000">
                <a:schemeClr val="tx1">
                  <a:gamma/>
                  <a:tint val="73725"/>
                  <a:invGamma/>
                  <a:alpha val="39999"/>
                </a:schemeClr>
              </a:gs>
            </a:gsLst>
            <a:lin ang="5400000" scaled="1"/>
          </a:gradFill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5919873" y="4338498"/>
            <a:ext cx="1480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i="1" dirty="0">
                <a:latin typeface="Arial" charset="0"/>
              </a:rPr>
              <a:t> </a:t>
            </a:r>
            <a:r>
              <a:rPr lang="cs-CZ" sz="1400" b="1" i="1" dirty="0">
                <a:latin typeface="Arial" charset="0"/>
              </a:rPr>
              <a:t>3500ft AMSL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6598885" y="1897262"/>
            <a:ext cx="14719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i="1" dirty="0">
                <a:latin typeface="Arial" charset="0"/>
              </a:rPr>
              <a:t> </a:t>
            </a:r>
            <a:r>
              <a:rPr lang="cs-CZ" sz="1400" b="1" i="1" dirty="0">
                <a:latin typeface="Arial" charset="0"/>
              </a:rPr>
              <a:t>3500ft AMSL</a:t>
            </a:r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8524875" y="2584451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>
              <a:latin typeface="Arial" charset="0"/>
            </a:endParaRPr>
          </a:p>
        </p:txBody>
      </p:sp>
      <p:sp>
        <p:nvSpPr>
          <p:cNvPr id="32792" name="Freeform 24"/>
          <p:cNvSpPr>
            <a:spLocks/>
          </p:cNvSpPr>
          <p:nvPr/>
        </p:nvSpPr>
        <p:spPr bwMode="auto">
          <a:xfrm>
            <a:off x="4451350" y="3409950"/>
            <a:ext cx="12700" cy="1905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2"/>
              </a:cxn>
              <a:cxn ang="0">
                <a:pos x="8" y="0"/>
              </a:cxn>
            </a:cxnLst>
            <a:rect l="0" t="0" r="r" b="b"/>
            <a:pathLst>
              <a:path w="8" h="12">
                <a:moveTo>
                  <a:pt x="8" y="0"/>
                </a:moveTo>
                <a:cubicBezTo>
                  <a:pt x="5" y="4"/>
                  <a:pt x="0" y="12"/>
                  <a:pt x="0" y="12"/>
                </a:cubicBezTo>
                <a:cubicBezTo>
                  <a:pt x="0" y="12"/>
                  <a:pt x="5" y="4"/>
                  <a:pt x="8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93" name="Freeform 25"/>
          <p:cNvSpPr>
            <a:spLocks/>
          </p:cNvSpPr>
          <p:nvPr/>
        </p:nvSpPr>
        <p:spPr bwMode="auto">
          <a:xfrm>
            <a:off x="3719514" y="981076"/>
            <a:ext cx="4968875" cy="4176713"/>
          </a:xfrm>
          <a:custGeom>
            <a:avLst/>
            <a:gdLst/>
            <a:ahLst/>
            <a:cxnLst>
              <a:cxn ang="0">
                <a:pos x="454" y="2631"/>
              </a:cxn>
              <a:cxn ang="0">
                <a:pos x="862" y="2404"/>
              </a:cxn>
              <a:cxn ang="0">
                <a:pos x="771" y="2313"/>
              </a:cxn>
              <a:cxn ang="0">
                <a:pos x="408" y="2268"/>
              </a:cxn>
              <a:cxn ang="0">
                <a:pos x="318" y="2177"/>
              </a:cxn>
              <a:cxn ang="0">
                <a:pos x="227" y="1905"/>
              </a:cxn>
              <a:cxn ang="0">
                <a:pos x="454" y="1542"/>
              </a:cxn>
              <a:cxn ang="0">
                <a:pos x="499" y="1270"/>
              </a:cxn>
              <a:cxn ang="0">
                <a:pos x="590" y="1043"/>
              </a:cxn>
              <a:cxn ang="0">
                <a:pos x="726" y="771"/>
              </a:cxn>
              <a:cxn ang="0">
                <a:pos x="862" y="635"/>
              </a:cxn>
              <a:cxn ang="0">
                <a:pos x="1089" y="499"/>
              </a:cxn>
              <a:cxn ang="0">
                <a:pos x="1134" y="499"/>
              </a:cxn>
              <a:cxn ang="0">
                <a:pos x="2404" y="499"/>
              </a:cxn>
              <a:cxn ang="0">
                <a:pos x="2767" y="635"/>
              </a:cxn>
              <a:cxn ang="0">
                <a:pos x="2858" y="771"/>
              </a:cxn>
              <a:cxn ang="0">
                <a:pos x="2949" y="907"/>
              </a:cxn>
              <a:cxn ang="0">
                <a:pos x="2994" y="998"/>
              </a:cxn>
              <a:cxn ang="0">
                <a:pos x="3130" y="998"/>
              </a:cxn>
              <a:cxn ang="0">
                <a:pos x="3130" y="952"/>
              </a:cxn>
              <a:cxn ang="0">
                <a:pos x="2994" y="680"/>
              </a:cxn>
              <a:cxn ang="0">
                <a:pos x="2767" y="408"/>
              </a:cxn>
              <a:cxn ang="0">
                <a:pos x="2586" y="227"/>
              </a:cxn>
              <a:cxn ang="0">
                <a:pos x="2404" y="91"/>
              </a:cxn>
              <a:cxn ang="0">
                <a:pos x="2223" y="0"/>
              </a:cxn>
              <a:cxn ang="0">
                <a:pos x="1089" y="0"/>
              </a:cxn>
              <a:cxn ang="0">
                <a:pos x="817" y="136"/>
              </a:cxn>
              <a:cxn ang="0">
                <a:pos x="590" y="317"/>
              </a:cxn>
              <a:cxn ang="0">
                <a:pos x="363" y="544"/>
              </a:cxn>
              <a:cxn ang="0">
                <a:pos x="227" y="771"/>
              </a:cxn>
              <a:cxn ang="0">
                <a:pos x="91" y="1043"/>
              </a:cxn>
              <a:cxn ang="0">
                <a:pos x="46" y="1315"/>
              </a:cxn>
              <a:cxn ang="0">
                <a:pos x="0" y="1587"/>
              </a:cxn>
              <a:cxn ang="0">
                <a:pos x="46" y="1860"/>
              </a:cxn>
              <a:cxn ang="0">
                <a:pos x="91" y="2086"/>
              </a:cxn>
              <a:cxn ang="0">
                <a:pos x="182" y="2268"/>
              </a:cxn>
              <a:cxn ang="0">
                <a:pos x="227" y="2404"/>
              </a:cxn>
              <a:cxn ang="0">
                <a:pos x="408" y="2585"/>
              </a:cxn>
              <a:cxn ang="0">
                <a:pos x="454" y="2631"/>
              </a:cxn>
            </a:cxnLst>
            <a:rect l="0" t="0" r="r" b="b"/>
            <a:pathLst>
              <a:path w="3130" h="2631">
                <a:moveTo>
                  <a:pt x="454" y="2631"/>
                </a:moveTo>
                <a:lnTo>
                  <a:pt x="862" y="2404"/>
                </a:lnTo>
                <a:lnTo>
                  <a:pt x="771" y="2313"/>
                </a:lnTo>
                <a:lnTo>
                  <a:pt x="408" y="2268"/>
                </a:lnTo>
                <a:lnTo>
                  <a:pt x="318" y="2177"/>
                </a:lnTo>
                <a:lnTo>
                  <a:pt x="227" y="1905"/>
                </a:lnTo>
                <a:lnTo>
                  <a:pt x="454" y="1542"/>
                </a:lnTo>
                <a:lnTo>
                  <a:pt x="499" y="1270"/>
                </a:lnTo>
                <a:lnTo>
                  <a:pt x="590" y="1043"/>
                </a:lnTo>
                <a:lnTo>
                  <a:pt x="726" y="771"/>
                </a:lnTo>
                <a:lnTo>
                  <a:pt x="862" y="635"/>
                </a:lnTo>
                <a:lnTo>
                  <a:pt x="1089" y="499"/>
                </a:lnTo>
                <a:lnTo>
                  <a:pt x="1134" y="499"/>
                </a:lnTo>
                <a:lnTo>
                  <a:pt x="2404" y="499"/>
                </a:lnTo>
                <a:lnTo>
                  <a:pt x="2767" y="635"/>
                </a:lnTo>
                <a:lnTo>
                  <a:pt x="2858" y="771"/>
                </a:lnTo>
                <a:lnTo>
                  <a:pt x="2949" y="907"/>
                </a:lnTo>
                <a:lnTo>
                  <a:pt x="2994" y="998"/>
                </a:lnTo>
                <a:lnTo>
                  <a:pt x="3130" y="998"/>
                </a:lnTo>
                <a:lnTo>
                  <a:pt x="3130" y="952"/>
                </a:lnTo>
                <a:lnTo>
                  <a:pt x="2994" y="680"/>
                </a:lnTo>
                <a:lnTo>
                  <a:pt x="2767" y="408"/>
                </a:lnTo>
                <a:lnTo>
                  <a:pt x="2586" y="227"/>
                </a:lnTo>
                <a:lnTo>
                  <a:pt x="2404" y="91"/>
                </a:lnTo>
                <a:lnTo>
                  <a:pt x="2223" y="0"/>
                </a:lnTo>
                <a:lnTo>
                  <a:pt x="1089" y="0"/>
                </a:lnTo>
                <a:lnTo>
                  <a:pt x="817" y="136"/>
                </a:lnTo>
                <a:lnTo>
                  <a:pt x="590" y="317"/>
                </a:lnTo>
                <a:lnTo>
                  <a:pt x="363" y="544"/>
                </a:lnTo>
                <a:lnTo>
                  <a:pt x="227" y="771"/>
                </a:lnTo>
                <a:lnTo>
                  <a:pt x="91" y="1043"/>
                </a:lnTo>
                <a:lnTo>
                  <a:pt x="46" y="1315"/>
                </a:lnTo>
                <a:lnTo>
                  <a:pt x="0" y="1587"/>
                </a:lnTo>
                <a:lnTo>
                  <a:pt x="46" y="1860"/>
                </a:lnTo>
                <a:lnTo>
                  <a:pt x="91" y="2086"/>
                </a:lnTo>
                <a:lnTo>
                  <a:pt x="182" y="2268"/>
                </a:lnTo>
                <a:lnTo>
                  <a:pt x="227" y="2404"/>
                </a:lnTo>
                <a:lnTo>
                  <a:pt x="408" y="2585"/>
                </a:lnTo>
                <a:lnTo>
                  <a:pt x="454" y="2631"/>
                </a:lnTo>
                <a:close/>
              </a:path>
            </a:pathLst>
          </a:custGeom>
          <a:noFill/>
          <a:ln w="38100" cmpd="sng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6311899" y="1052513"/>
            <a:ext cx="10886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2795" name="Text Box 27"/>
          <p:cNvSpPr txBox="1">
            <a:spLocks noChangeArrowheads="1"/>
          </p:cNvSpPr>
          <p:nvPr/>
        </p:nvSpPr>
        <p:spPr bwMode="auto">
          <a:xfrm rot="2466982">
            <a:off x="3916882" y="4612237"/>
            <a:ext cx="954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2796" name="Freeform 28"/>
          <p:cNvSpPr>
            <a:spLocks/>
          </p:cNvSpPr>
          <p:nvPr/>
        </p:nvSpPr>
        <p:spPr bwMode="auto">
          <a:xfrm>
            <a:off x="6893796" y="2726482"/>
            <a:ext cx="1368425" cy="1296988"/>
          </a:xfrm>
          <a:custGeom>
            <a:avLst/>
            <a:gdLst/>
            <a:ahLst/>
            <a:cxnLst>
              <a:cxn ang="0">
                <a:pos x="862" y="227"/>
              </a:cxn>
              <a:cxn ang="0">
                <a:pos x="454" y="772"/>
              </a:cxn>
              <a:cxn ang="0">
                <a:pos x="408" y="817"/>
              </a:cxn>
              <a:cxn ang="0">
                <a:pos x="0" y="499"/>
              </a:cxn>
              <a:cxn ang="0">
                <a:pos x="0" y="363"/>
              </a:cxn>
              <a:cxn ang="0">
                <a:pos x="317" y="227"/>
              </a:cxn>
              <a:cxn ang="0">
                <a:pos x="272" y="182"/>
              </a:cxn>
              <a:cxn ang="0">
                <a:pos x="454" y="91"/>
              </a:cxn>
              <a:cxn ang="0">
                <a:pos x="499" y="136"/>
              </a:cxn>
              <a:cxn ang="0">
                <a:pos x="771" y="0"/>
              </a:cxn>
              <a:cxn ang="0">
                <a:pos x="862" y="227"/>
              </a:cxn>
            </a:cxnLst>
            <a:rect l="0" t="0" r="r" b="b"/>
            <a:pathLst>
              <a:path w="862" h="817">
                <a:moveTo>
                  <a:pt x="862" y="227"/>
                </a:moveTo>
                <a:lnTo>
                  <a:pt x="454" y="772"/>
                </a:lnTo>
                <a:lnTo>
                  <a:pt x="408" y="817"/>
                </a:lnTo>
                <a:lnTo>
                  <a:pt x="0" y="499"/>
                </a:lnTo>
                <a:lnTo>
                  <a:pt x="0" y="363"/>
                </a:lnTo>
                <a:lnTo>
                  <a:pt x="317" y="227"/>
                </a:lnTo>
                <a:lnTo>
                  <a:pt x="272" y="182"/>
                </a:lnTo>
                <a:lnTo>
                  <a:pt x="454" y="91"/>
                </a:lnTo>
                <a:lnTo>
                  <a:pt x="499" y="136"/>
                </a:lnTo>
                <a:lnTo>
                  <a:pt x="771" y="0"/>
                </a:lnTo>
                <a:lnTo>
                  <a:pt x="862" y="227"/>
                </a:lnTo>
                <a:close/>
              </a:path>
            </a:pathLst>
          </a:custGeom>
          <a:solidFill>
            <a:srgbClr val="00B050">
              <a:alpha val="60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97" name="Freeform 29"/>
          <p:cNvSpPr>
            <a:spLocks/>
          </p:cNvSpPr>
          <p:nvPr/>
        </p:nvSpPr>
        <p:spPr bwMode="auto">
          <a:xfrm>
            <a:off x="6272214" y="2309813"/>
            <a:ext cx="14287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9" y="0"/>
              </a:cxn>
              <a:cxn ang="0">
                <a:pos x="0" y="3"/>
              </a:cxn>
            </a:cxnLst>
            <a:rect l="0" t="0" r="r" b="b"/>
            <a:pathLst>
              <a:path w="9" h="3">
                <a:moveTo>
                  <a:pt x="0" y="3"/>
                </a:moveTo>
                <a:cubicBezTo>
                  <a:pt x="3" y="2"/>
                  <a:pt x="9" y="0"/>
                  <a:pt x="9" y="0"/>
                </a:cubicBezTo>
                <a:cubicBezTo>
                  <a:pt x="9" y="0"/>
                  <a:pt x="3" y="2"/>
                  <a:pt x="0" y="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98" name="Freeform 30"/>
          <p:cNvSpPr>
            <a:spLocks/>
          </p:cNvSpPr>
          <p:nvPr/>
        </p:nvSpPr>
        <p:spPr bwMode="auto">
          <a:xfrm>
            <a:off x="6167438" y="2205038"/>
            <a:ext cx="2233612" cy="863600"/>
          </a:xfrm>
          <a:custGeom>
            <a:avLst/>
            <a:gdLst/>
            <a:ahLst/>
            <a:cxnLst>
              <a:cxn ang="0">
                <a:pos x="1407" y="227"/>
              </a:cxn>
              <a:cxn ang="0">
                <a:pos x="1225" y="227"/>
              </a:cxn>
              <a:cxn ang="0">
                <a:pos x="1044" y="272"/>
              </a:cxn>
              <a:cxn ang="0">
                <a:pos x="726" y="227"/>
              </a:cxn>
              <a:cxn ang="0">
                <a:pos x="227" y="0"/>
              </a:cxn>
              <a:cxn ang="0">
                <a:pos x="91" y="45"/>
              </a:cxn>
              <a:cxn ang="0">
                <a:pos x="46" y="91"/>
              </a:cxn>
              <a:cxn ang="0">
                <a:pos x="0" y="317"/>
              </a:cxn>
              <a:cxn ang="0">
                <a:pos x="726" y="499"/>
              </a:cxn>
              <a:cxn ang="0">
                <a:pos x="908" y="408"/>
              </a:cxn>
              <a:cxn ang="0">
                <a:pos x="953" y="453"/>
              </a:cxn>
              <a:cxn ang="0">
                <a:pos x="1225" y="317"/>
              </a:cxn>
              <a:cxn ang="0">
                <a:pos x="1316" y="544"/>
              </a:cxn>
              <a:cxn ang="0">
                <a:pos x="1361" y="544"/>
              </a:cxn>
              <a:cxn ang="0">
                <a:pos x="1407" y="227"/>
              </a:cxn>
            </a:cxnLst>
            <a:rect l="0" t="0" r="r" b="b"/>
            <a:pathLst>
              <a:path w="1407" h="544">
                <a:moveTo>
                  <a:pt x="1407" y="227"/>
                </a:moveTo>
                <a:lnTo>
                  <a:pt x="1225" y="227"/>
                </a:lnTo>
                <a:lnTo>
                  <a:pt x="1044" y="272"/>
                </a:lnTo>
                <a:lnTo>
                  <a:pt x="726" y="227"/>
                </a:lnTo>
                <a:lnTo>
                  <a:pt x="227" y="0"/>
                </a:lnTo>
                <a:lnTo>
                  <a:pt x="91" y="45"/>
                </a:lnTo>
                <a:lnTo>
                  <a:pt x="46" y="91"/>
                </a:lnTo>
                <a:lnTo>
                  <a:pt x="0" y="317"/>
                </a:lnTo>
                <a:lnTo>
                  <a:pt x="726" y="499"/>
                </a:lnTo>
                <a:lnTo>
                  <a:pt x="908" y="408"/>
                </a:lnTo>
                <a:lnTo>
                  <a:pt x="953" y="453"/>
                </a:lnTo>
                <a:lnTo>
                  <a:pt x="1225" y="317"/>
                </a:lnTo>
                <a:lnTo>
                  <a:pt x="1316" y="544"/>
                </a:lnTo>
                <a:lnTo>
                  <a:pt x="1361" y="544"/>
                </a:lnTo>
                <a:lnTo>
                  <a:pt x="1407" y="22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6454775" y="2574581"/>
            <a:ext cx="1430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200" b="1" i="1" dirty="0">
                <a:latin typeface="Arial" charset="0"/>
              </a:rPr>
              <a:t>2000 ft  AMSL</a:t>
            </a:r>
          </a:p>
        </p:txBody>
      </p:sp>
      <p:sp>
        <p:nvSpPr>
          <p:cNvPr id="32" name="Text Box 21">
            <a:extLst>
              <a:ext uri="{FF2B5EF4-FFF2-40B4-BE49-F238E27FC236}">
                <a16:creationId xmlns:a16="http://schemas.microsoft.com/office/drawing/2014/main" id="{CC48D023-8BBC-493E-BF8B-9F9A2BFFD4F4}"/>
              </a:ext>
            </a:extLst>
          </p:cNvPr>
          <p:cNvSpPr txBox="1">
            <a:spLocks noChangeArrowheads="1"/>
          </p:cNvSpPr>
          <p:nvPr/>
        </p:nvSpPr>
        <p:spPr bwMode="auto">
          <a:xfrm rot="1581357">
            <a:off x="4140983" y="3941346"/>
            <a:ext cx="14840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i="1" dirty="0">
                <a:latin typeface="Arial" charset="0"/>
              </a:rPr>
              <a:t> </a:t>
            </a:r>
            <a:r>
              <a:rPr lang="cs-CZ" sz="1400" b="1" i="1" dirty="0">
                <a:latin typeface="Arial" charset="0"/>
              </a:rPr>
              <a:t>3500ft AMSL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9E351E-238A-4324-8D6F-3C4BC5EF57EF}"/>
              </a:ext>
            </a:extLst>
          </p:cNvPr>
          <p:cNvSpPr txBox="1"/>
          <p:nvPr/>
        </p:nvSpPr>
        <p:spPr>
          <a:xfrm>
            <a:off x="104579" y="5195788"/>
            <a:ext cx="267401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u="sng" dirty="0"/>
              <a:t>POZOR-</a:t>
            </a:r>
            <a:r>
              <a:rPr lang="cs-CZ" dirty="0"/>
              <a:t> </a:t>
            </a:r>
            <a:r>
              <a:rPr lang="cs-CZ" sz="1600" dirty="0"/>
              <a:t>hladiny uvedené na  obr. jsou spodní hranice</a:t>
            </a:r>
          </a:p>
          <a:p>
            <a:r>
              <a:rPr lang="cs-CZ" sz="1600" dirty="0"/>
              <a:t> TMA / </a:t>
            </a:r>
            <a:r>
              <a:rPr lang="cs-CZ" sz="1600" dirty="0">
                <a:solidFill>
                  <a:srgbClr val="00B050"/>
                </a:solidFill>
              </a:rPr>
              <a:t>MTMA</a:t>
            </a:r>
            <a:r>
              <a:rPr lang="cs-CZ" sz="1600" dirty="0"/>
              <a:t>, bez označení příslušnosti, kterému letišti patří</a:t>
            </a:r>
          </a:p>
          <a:p>
            <a:endParaRPr lang="cs-CZ" i="1" dirty="0">
              <a:highlight>
                <a:srgbClr val="FFFF00"/>
              </a:highlight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3C367D5-B81C-4798-B591-0D627EEE82B5}"/>
              </a:ext>
            </a:extLst>
          </p:cNvPr>
          <p:cNvCxnSpPr>
            <a:cxnSpLocks/>
          </p:cNvCxnSpPr>
          <p:nvPr/>
        </p:nvCxnSpPr>
        <p:spPr>
          <a:xfrm>
            <a:off x="5519738" y="1844676"/>
            <a:ext cx="82072" cy="5522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635EF2A-D477-478A-A8F6-4C3DBBA5A4E2}"/>
              </a:ext>
            </a:extLst>
          </p:cNvPr>
          <p:cNvCxnSpPr>
            <a:cxnSpLocks/>
          </p:cNvCxnSpPr>
          <p:nvPr/>
        </p:nvCxnSpPr>
        <p:spPr>
          <a:xfrm flipV="1">
            <a:off x="7751410" y="2613841"/>
            <a:ext cx="90840" cy="26270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33D32C4-3FD3-4494-BC19-CF260FB594E2}"/>
              </a:ext>
            </a:extLst>
          </p:cNvPr>
          <p:cNvSpPr txBox="1"/>
          <p:nvPr/>
        </p:nvSpPr>
        <p:spPr>
          <a:xfrm rot="20019849">
            <a:off x="3836518" y="2320289"/>
            <a:ext cx="912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1915076-DAF2-4E76-845A-951D225A101A}"/>
              </a:ext>
            </a:extLst>
          </p:cNvPr>
          <p:cNvSpPr/>
          <p:nvPr/>
        </p:nvSpPr>
        <p:spPr>
          <a:xfrm>
            <a:off x="9562832" y="1391066"/>
            <a:ext cx="1831528" cy="1376741"/>
          </a:xfrm>
          <a:prstGeom prst="wedgeRoundRectCallout">
            <a:avLst>
              <a:gd name="adj1" fmla="val -116608"/>
              <a:gd name="adj2" fmla="val 48947"/>
              <a:gd name="adj3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b="1" i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cs-CZ" b="1" i="1" dirty="0">
                <a:solidFill>
                  <a:schemeClr val="tx1"/>
                </a:solidFill>
                <a:highlight>
                  <a:srgbClr val="FFFF00"/>
                </a:highlight>
              </a:rPr>
              <a:t>spodní hranice  </a:t>
            </a:r>
          </a:p>
          <a:p>
            <a:r>
              <a:rPr lang="cs-CZ" b="1" i="1" dirty="0">
                <a:solidFill>
                  <a:schemeClr val="tx1"/>
                </a:solidFill>
                <a:highlight>
                  <a:srgbClr val="FFFF00"/>
                </a:highlight>
              </a:rPr>
              <a:t>TMA VIII Praha, </a:t>
            </a:r>
          </a:p>
          <a:p>
            <a:r>
              <a:rPr lang="cs-CZ" b="1" i="1" dirty="0">
                <a:solidFill>
                  <a:schemeClr val="tx1"/>
                </a:solidFill>
                <a:highlight>
                  <a:srgbClr val="FFFF00"/>
                </a:highlight>
              </a:rPr>
              <a:t> TMA I Kbely</a:t>
            </a:r>
          </a:p>
          <a:p>
            <a:r>
              <a:rPr lang="cs-CZ" i="1" dirty="0">
                <a:solidFill>
                  <a:schemeClr val="tx1"/>
                </a:solidFill>
              </a:rPr>
              <a:t>(2000 AMSL)</a:t>
            </a:r>
          </a:p>
          <a:p>
            <a:endParaRPr lang="cs-CZ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545003"/>
              </p:ext>
            </p:extLst>
          </p:nvPr>
        </p:nvGraphicFramePr>
        <p:xfrm>
          <a:off x="1720850" y="281642"/>
          <a:ext cx="8893175" cy="628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" name="Acrobat Document" r:id="rId3" imgW="11343918" imgH="8019752" progId="AcroExch.Document.7">
                  <p:embed/>
                </p:oleObj>
              </mc:Choice>
              <mc:Fallback>
                <p:oleObj name="Acrobat Document" r:id="rId3" imgW="11343918" imgH="8019752" progId="AcroExch.Document.7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281642"/>
                        <a:ext cx="8893175" cy="62880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5" name="Freeform 3"/>
          <p:cNvSpPr>
            <a:spLocks/>
          </p:cNvSpPr>
          <p:nvPr/>
        </p:nvSpPr>
        <p:spPr bwMode="auto">
          <a:xfrm rot="165070">
            <a:off x="6398685" y="4384190"/>
            <a:ext cx="2592387" cy="1511300"/>
          </a:xfrm>
          <a:custGeom>
            <a:avLst/>
            <a:gdLst/>
            <a:ahLst/>
            <a:cxnLst>
              <a:cxn ang="0">
                <a:pos x="0" y="680"/>
              </a:cxn>
              <a:cxn ang="0">
                <a:pos x="816" y="725"/>
              </a:cxn>
              <a:cxn ang="0">
                <a:pos x="1043" y="589"/>
              </a:cxn>
              <a:cxn ang="0">
                <a:pos x="1179" y="408"/>
              </a:cxn>
              <a:cxn ang="0">
                <a:pos x="1315" y="226"/>
              </a:cxn>
              <a:cxn ang="0">
                <a:pos x="1406" y="0"/>
              </a:cxn>
              <a:cxn ang="0">
                <a:pos x="1633" y="453"/>
              </a:cxn>
              <a:cxn ang="0">
                <a:pos x="1497" y="680"/>
              </a:cxn>
              <a:cxn ang="0">
                <a:pos x="1315" y="862"/>
              </a:cxn>
              <a:cxn ang="0">
                <a:pos x="1179" y="952"/>
              </a:cxn>
              <a:cxn ang="0">
                <a:pos x="408" y="907"/>
              </a:cxn>
              <a:cxn ang="0">
                <a:pos x="0" y="680"/>
              </a:cxn>
            </a:cxnLst>
            <a:rect l="0" t="0" r="r" b="b"/>
            <a:pathLst>
              <a:path w="1633" h="952">
                <a:moveTo>
                  <a:pt x="0" y="680"/>
                </a:moveTo>
                <a:lnTo>
                  <a:pt x="816" y="725"/>
                </a:lnTo>
                <a:lnTo>
                  <a:pt x="1043" y="589"/>
                </a:lnTo>
                <a:lnTo>
                  <a:pt x="1179" y="408"/>
                </a:lnTo>
                <a:lnTo>
                  <a:pt x="1315" y="226"/>
                </a:lnTo>
                <a:lnTo>
                  <a:pt x="1406" y="0"/>
                </a:lnTo>
                <a:lnTo>
                  <a:pt x="1633" y="453"/>
                </a:lnTo>
                <a:lnTo>
                  <a:pt x="1497" y="680"/>
                </a:lnTo>
                <a:lnTo>
                  <a:pt x="1315" y="862"/>
                </a:lnTo>
                <a:lnTo>
                  <a:pt x="1179" y="952"/>
                </a:lnTo>
                <a:lnTo>
                  <a:pt x="408" y="907"/>
                </a:lnTo>
                <a:lnTo>
                  <a:pt x="0" y="680"/>
                </a:ln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 rot="19839214">
            <a:off x="7931337" y="5121276"/>
            <a:ext cx="1243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b="1" i="1" dirty="0">
                <a:solidFill>
                  <a:srgbClr val="FF3300"/>
                </a:solidFill>
                <a:latin typeface="Arial" charset="0"/>
              </a:rPr>
              <a:t>FL 075</a:t>
            </a: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3110179" y="3639074"/>
            <a:ext cx="1223963" cy="1728787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409" y="273"/>
              </a:cxn>
              <a:cxn ang="0">
                <a:pos x="499" y="499"/>
              </a:cxn>
              <a:cxn ang="0">
                <a:pos x="590" y="681"/>
              </a:cxn>
              <a:cxn ang="0">
                <a:pos x="681" y="817"/>
              </a:cxn>
              <a:cxn ang="0">
                <a:pos x="771" y="908"/>
              </a:cxn>
              <a:cxn ang="0">
                <a:pos x="409" y="1089"/>
              </a:cxn>
              <a:cxn ang="0">
                <a:pos x="227" y="862"/>
              </a:cxn>
              <a:cxn ang="0">
                <a:pos x="91" y="545"/>
              </a:cxn>
              <a:cxn ang="0">
                <a:pos x="46" y="318"/>
              </a:cxn>
              <a:cxn ang="0">
                <a:pos x="0" y="137"/>
              </a:cxn>
              <a:cxn ang="0">
                <a:pos x="363" y="0"/>
              </a:cxn>
            </a:cxnLst>
            <a:rect l="0" t="0" r="r" b="b"/>
            <a:pathLst>
              <a:path w="771" h="1089">
                <a:moveTo>
                  <a:pt x="363" y="0"/>
                </a:moveTo>
                <a:lnTo>
                  <a:pt x="409" y="273"/>
                </a:lnTo>
                <a:lnTo>
                  <a:pt x="499" y="499"/>
                </a:lnTo>
                <a:lnTo>
                  <a:pt x="590" y="681"/>
                </a:lnTo>
                <a:lnTo>
                  <a:pt x="681" y="817"/>
                </a:lnTo>
                <a:lnTo>
                  <a:pt x="771" y="908"/>
                </a:lnTo>
                <a:lnTo>
                  <a:pt x="409" y="1089"/>
                </a:lnTo>
                <a:lnTo>
                  <a:pt x="227" y="862"/>
                </a:lnTo>
                <a:lnTo>
                  <a:pt x="91" y="545"/>
                </a:lnTo>
                <a:lnTo>
                  <a:pt x="46" y="318"/>
                </a:lnTo>
                <a:lnTo>
                  <a:pt x="0" y="137"/>
                </a:lnTo>
                <a:lnTo>
                  <a:pt x="363" y="0"/>
                </a:ln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 rot="2015615">
            <a:off x="3180545" y="4424164"/>
            <a:ext cx="100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FF3300"/>
                </a:solidFill>
                <a:latin typeface="Arial" charset="0"/>
              </a:rPr>
              <a:t>FL 075</a:t>
            </a: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5519738" y="4581525"/>
            <a:ext cx="2952750" cy="863600"/>
          </a:xfrm>
          <a:custGeom>
            <a:avLst/>
            <a:gdLst/>
            <a:ahLst/>
            <a:cxnLst>
              <a:cxn ang="0">
                <a:pos x="45" y="136"/>
              </a:cxn>
              <a:cxn ang="0">
                <a:pos x="1497" y="272"/>
              </a:cxn>
              <a:cxn ang="0">
                <a:pos x="1633" y="136"/>
              </a:cxn>
              <a:cxn ang="0">
                <a:pos x="1724" y="0"/>
              </a:cxn>
              <a:cxn ang="0">
                <a:pos x="1860" y="90"/>
              </a:cxn>
              <a:cxn ang="0">
                <a:pos x="1678" y="317"/>
              </a:cxn>
              <a:cxn ang="0">
                <a:pos x="1542" y="453"/>
              </a:cxn>
              <a:cxn ang="0">
                <a:pos x="1406" y="544"/>
              </a:cxn>
              <a:cxn ang="0">
                <a:pos x="544" y="499"/>
              </a:cxn>
              <a:cxn ang="0">
                <a:pos x="0" y="136"/>
              </a:cxn>
              <a:cxn ang="0">
                <a:pos x="45" y="136"/>
              </a:cxn>
            </a:cxnLst>
            <a:rect l="0" t="0" r="r" b="b"/>
            <a:pathLst>
              <a:path w="1860" h="544">
                <a:moveTo>
                  <a:pt x="45" y="136"/>
                </a:moveTo>
                <a:lnTo>
                  <a:pt x="1497" y="272"/>
                </a:lnTo>
                <a:lnTo>
                  <a:pt x="1633" y="136"/>
                </a:lnTo>
                <a:lnTo>
                  <a:pt x="1724" y="0"/>
                </a:lnTo>
                <a:lnTo>
                  <a:pt x="1860" y="90"/>
                </a:lnTo>
                <a:lnTo>
                  <a:pt x="1678" y="317"/>
                </a:lnTo>
                <a:lnTo>
                  <a:pt x="1542" y="453"/>
                </a:lnTo>
                <a:lnTo>
                  <a:pt x="1406" y="544"/>
                </a:lnTo>
                <a:lnTo>
                  <a:pt x="544" y="499"/>
                </a:lnTo>
                <a:lnTo>
                  <a:pt x="0" y="136"/>
                </a:lnTo>
                <a:lnTo>
                  <a:pt x="45" y="136"/>
                </a:lnTo>
                <a:close/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743700" y="5084764"/>
            <a:ext cx="1028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3719513" y="981076"/>
            <a:ext cx="5040312" cy="4176713"/>
          </a:xfrm>
          <a:custGeom>
            <a:avLst/>
            <a:gdLst/>
            <a:ahLst/>
            <a:cxnLst>
              <a:cxn ang="0">
                <a:pos x="862" y="2404"/>
              </a:cxn>
              <a:cxn ang="0">
                <a:pos x="408" y="2631"/>
              </a:cxn>
              <a:cxn ang="0">
                <a:pos x="227" y="2313"/>
              </a:cxn>
              <a:cxn ang="0">
                <a:pos x="91" y="2041"/>
              </a:cxn>
              <a:cxn ang="0">
                <a:pos x="0" y="1633"/>
              </a:cxn>
              <a:cxn ang="0">
                <a:pos x="46" y="1270"/>
              </a:cxn>
              <a:cxn ang="0">
                <a:pos x="91" y="998"/>
              </a:cxn>
              <a:cxn ang="0">
                <a:pos x="227" y="726"/>
              </a:cxn>
              <a:cxn ang="0">
                <a:pos x="454" y="408"/>
              </a:cxn>
              <a:cxn ang="0">
                <a:pos x="681" y="227"/>
              </a:cxn>
              <a:cxn ang="0">
                <a:pos x="907" y="91"/>
              </a:cxn>
              <a:cxn ang="0">
                <a:pos x="1089" y="0"/>
              </a:cxn>
              <a:cxn ang="0">
                <a:pos x="2177" y="0"/>
              </a:cxn>
              <a:cxn ang="0">
                <a:pos x="2495" y="136"/>
              </a:cxn>
              <a:cxn ang="0">
                <a:pos x="2767" y="363"/>
              </a:cxn>
              <a:cxn ang="0">
                <a:pos x="2994" y="635"/>
              </a:cxn>
              <a:cxn ang="0">
                <a:pos x="3130" y="907"/>
              </a:cxn>
              <a:cxn ang="0">
                <a:pos x="3175" y="1043"/>
              </a:cxn>
              <a:cxn ang="0">
                <a:pos x="2949" y="1043"/>
              </a:cxn>
              <a:cxn ang="0">
                <a:pos x="2994" y="998"/>
              </a:cxn>
              <a:cxn ang="0">
                <a:pos x="2858" y="771"/>
              </a:cxn>
              <a:cxn ang="0">
                <a:pos x="2767" y="635"/>
              </a:cxn>
              <a:cxn ang="0">
                <a:pos x="2404" y="499"/>
              </a:cxn>
              <a:cxn ang="0">
                <a:pos x="1134" y="499"/>
              </a:cxn>
              <a:cxn ang="0">
                <a:pos x="817" y="680"/>
              </a:cxn>
              <a:cxn ang="0">
                <a:pos x="635" y="952"/>
              </a:cxn>
              <a:cxn ang="0">
                <a:pos x="544" y="1179"/>
              </a:cxn>
              <a:cxn ang="0">
                <a:pos x="499" y="1451"/>
              </a:cxn>
              <a:cxn ang="0">
                <a:pos x="454" y="1497"/>
              </a:cxn>
              <a:cxn ang="0">
                <a:pos x="499" y="1497"/>
              </a:cxn>
              <a:cxn ang="0">
                <a:pos x="227" y="1905"/>
              </a:cxn>
              <a:cxn ang="0">
                <a:pos x="318" y="2086"/>
              </a:cxn>
              <a:cxn ang="0">
                <a:pos x="363" y="2268"/>
              </a:cxn>
              <a:cxn ang="0">
                <a:pos x="771" y="2313"/>
              </a:cxn>
              <a:cxn ang="0">
                <a:pos x="862" y="2404"/>
              </a:cxn>
            </a:cxnLst>
            <a:rect l="0" t="0" r="r" b="b"/>
            <a:pathLst>
              <a:path w="3175" h="2631">
                <a:moveTo>
                  <a:pt x="862" y="2404"/>
                </a:moveTo>
                <a:lnTo>
                  <a:pt x="408" y="2631"/>
                </a:lnTo>
                <a:lnTo>
                  <a:pt x="227" y="2313"/>
                </a:lnTo>
                <a:lnTo>
                  <a:pt x="91" y="2041"/>
                </a:lnTo>
                <a:lnTo>
                  <a:pt x="0" y="1633"/>
                </a:lnTo>
                <a:lnTo>
                  <a:pt x="46" y="1270"/>
                </a:lnTo>
                <a:lnTo>
                  <a:pt x="91" y="998"/>
                </a:lnTo>
                <a:lnTo>
                  <a:pt x="227" y="726"/>
                </a:lnTo>
                <a:lnTo>
                  <a:pt x="454" y="408"/>
                </a:lnTo>
                <a:lnTo>
                  <a:pt x="681" y="227"/>
                </a:lnTo>
                <a:lnTo>
                  <a:pt x="907" y="91"/>
                </a:lnTo>
                <a:lnTo>
                  <a:pt x="1089" y="0"/>
                </a:lnTo>
                <a:lnTo>
                  <a:pt x="2177" y="0"/>
                </a:lnTo>
                <a:lnTo>
                  <a:pt x="2495" y="136"/>
                </a:lnTo>
                <a:lnTo>
                  <a:pt x="2767" y="363"/>
                </a:lnTo>
                <a:lnTo>
                  <a:pt x="2994" y="635"/>
                </a:lnTo>
                <a:lnTo>
                  <a:pt x="3130" y="907"/>
                </a:lnTo>
                <a:lnTo>
                  <a:pt x="3175" y="1043"/>
                </a:lnTo>
                <a:lnTo>
                  <a:pt x="2949" y="1043"/>
                </a:lnTo>
                <a:lnTo>
                  <a:pt x="2994" y="998"/>
                </a:lnTo>
                <a:lnTo>
                  <a:pt x="2858" y="771"/>
                </a:lnTo>
                <a:lnTo>
                  <a:pt x="2767" y="635"/>
                </a:lnTo>
                <a:lnTo>
                  <a:pt x="2404" y="499"/>
                </a:lnTo>
                <a:lnTo>
                  <a:pt x="1134" y="499"/>
                </a:lnTo>
                <a:lnTo>
                  <a:pt x="817" y="680"/>
                </a:lnTo>
                <a:lnTo>
                  <a:pt x="635" y="952"/>
                </a:lnTo>
                <a:lnTo>
                  <a:pt x="544" y="1179"/>
                </a:lnTo>
                <a:lnTo>
                  <a:pt x="499" y="1451"/>
                </a:lnTo>
                <a:lnTo>
                  <a:pt x="454" y="1497"/>
                </a:lnTo>
                <a:lnTo>
                  <a:pt x="499" y="1497"/>
                </a:lnTo>
                <a:lnTo>
                  <a:pt x="227" y="1905"/>
                </a:lnTo>
                <a:lnTo>
                  <a:pt x="318" y="2086"/>
                </a:lnTo>
                <a:lnTo>
                  <a:pt x="363" y="2268"/>
                </a:lnTo>
                <a:lnTo>
                  <a:pt x="771" y="2313"/>
                </a:lnTo>
                <a:lnTo>
                  <a:pt x="862" y="2404"/>
                </a:lnTo>
                <a:close/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367213" y="3716339"/>
            <a:ext cx="7921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1200" i="1">
              <a:latin typeface="Arial" charset="0"/>
            </a:endParaRPr>
          </a:p>
          <a:p>
            <a:endParaRPr lang="cs-CZ" sz="1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951539" y="1146855"/>
            <a:ext cx="10795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  <a:p>
            <a:endParaRPr lang="cs-CZ" dirty="0">
              <a:latin typeface="Arial" charset="0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7608888" y="2636839"/>
            <a:ext cx="1223962" cy="2016125"/>
          </a:xfrm>
          <a:custGeom>
            <a:avLst/>
            <a:gdLst/>
            <a:ahLst/>
            <a:cxnLst>
              <a:cxn ang="0">
                <a:pos x="0" y="862"/>
              </a:cxn>
              <a:cxn ang="0">
                <a:pos x="453" y="272"/>
              </a:cxn>
              <a:cxn ang="0">
                <a:pos x="499" y="0"/>
              </a:cxn>
              <a:cxn ang="0">
                <a:pos x="725" y="0"/>
              </a:cxn>
              <a:cxn ang="0">
                <a:pos x="771" y="318"/>
              </a:cxn>
              <a:cxn ang="0">
                <a:pos x="771" y="590"/>
              </a:cxn>
              <a:cxn ang="0">
                <a:pos x="725" y="862"/>
              </a:cxn>
              <a:cxn ang="0">
                <a:pos x="680" y="1089"/>
              </a:cxn>
              <a:cxn ang="0">
                <a:pos x="544" y="1270"/>
              </a:cxn>
              <a:cxn ang="0">
                <a:pos x="0" y="862"/>
              </a:cxn>
            </a:cxnLst>
            <a:rect l="0" t="0" r="r" b="b"/>
            <a:pathLst>
              <a:path w="771" h="1270">
                <a:moveTo>
                  <a:pt x="0" y="862"/>
                </a:moveTo>
                <a:lnTo>
                  <a:pt x="453" y="272"/>
                </a:lnTo>
                <a:lnTo>
                  <a:pt x="499" y="0"/>
                </a:lnTo>
                <a:lnTo>
                  <a:pt x="725" y="0"/>
                </a:lnTo>
                <a:lnTo>
                  <a:pt x="771" y="318"/>
                </a:lnTo>
                <a:lnTo>
                  <a:pt x="771" y="590"/>
                </a:lnTo>
                <a:lnTo>
                  <a:pt x="725" y="862"/>
                </a:lnTo>
                <a:lnTo>
                  <a:pt x="680" y="1089"/>
                </a:lnTo>
                <a:lnTo>
                  <a:pt x="544" y="1270"/>
                </a:lnTo>
                <a:lnTo>
                  <a:pt x="0" y="862"/>
                </a:lnTo>
                <a:close/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 rot="19592103">
            <a:off x="7703110" y="3576922"/>
            <a:ext cx="115804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200" b="1" i="1" dirty="0">
                <a:solidFill>
                  <a:srgbClr val="008000"/>
                </a:solidFill>
                <a:latin typeface="Arial" charset="0"/>
              </a:rPr>
              <a:t>2500ft AMSL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951539" y="2924175"/>
            <a:ext cx="739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600" i="1">
                <a:latin typeface="Arial" charset="0"/>
              </a:rPr>
              <a:t>GND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443788" y="3016250"/>
            <a:ext cx="102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i="1">
                <a:latin typeface="Arial" charset="0"/>
              </a:rPr>
              <a:t>GND</a:t>
            </a:r>
          </a:p>
        </p:txBody>
      </p:sp>
      <p:sp>
        <p:nvSpPr>
          <p:cNvPr id="33808" name="Freeform 16"/>
          <p:cNvSpPr>
            <a:spLocks/>
          </p:cNvSpPr>
          <p:nvPr/>
        </p:nvSpPr>
        <p:spPr bwMode="auto">
          <a:xfrm>
            <a:off x="5448301" y="2636838"/>
            <a:ext cx="1871663" cy="1439862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1179" y="227"/>
              </a:cxn>
              <a:cxn ang="0">
                <a:pos x="1179" y="272"/>
              </a:cxn>
              <a:cxn ang="0">
                <a:pos x="907" y="408"/>
              </a:cxn>
              <a:cxn ang="0">
                <a:pos x="907" y="590"/>
              </a:cxn>
              <a:cxn ang="0">
                <a:pos x="998" y="635"/>
              </a:cxn>
              <a:cxn ang="0">
                <a:pos x="952" y="771"/>
              </a:cxn>
              <a:cxn ang="0">
                <a:pos x="907" y="817"/>
              </a:cxn>
              <a:cxn ang="0">
                <a:pos x="816" y="907"/>
              </a:cxn>
              <a:cxn ang="0">
                <a:pos x="726" y="817"/>
              </a:cxn>
              <a:cxn ang="0">
                <a:pos x="589" y="862"/>
              </a:cxn>
              <a:cxn ang="0">
                <a:pos x="453" y="862"/>
              </a:cxn>
              <a:cxn ang="0">
                <a:pos x="363" y="817"/>
              </a:cxn>
              <a:cxn ang="0">
                <a:pos x="272" y="771"/>
              </a:cxn>
              <a:cxn ang="0">
                <a:pos x="227" y="726"/>
              </a:cxn>
              <a:cxn ang="0">
                <a:pos x="90" y="817"/>
              </a:cxn>
              <a:cxn ang="0">
                <a:pos x="45" y="680"/>
              </a:cxn>
              <a:cxn ang="0">
                <a:pos x="45" y="590"/>
              </a:cxn>
              <a:cxn ang="0">
                <a:pos x="0" y="499"/>
              </a:cxn>
              <a:cxn ang="0">
                <a:pos x="227" y="454"/>
              </a:cxn>
              <a:cxn ang="0">
                <a:pos x="45" y="272"/>
              </a:cxn>
              <a:cxn ang="0">
                <a:pos x="90" y="181"/>
              </a:cxn>
              <a:cxn ang="0">
                <a:pos x="181" y="91"/>
              </a:cxn>
              <a:cxn ang="0">
                <a:pos x="227" y="45"/>
              </a:cxn>
              <a:cxn ang="0">
                <a:pos x="317" y="0"/>
              </a:cxn>
            </a:cxnLst>
            <a:rect l="0" t="0" r="r" b="b"/>
            <a:pathLst>
              <a:path w="1179" h="907">
                <a:moveTo>
                  <a:pt x="317" y="0"/>
                </a:moveTo>
                <a:lnTo>
                  <a:pt x="1179" y="227"/>
                </a:lnTo>
                <a:lnTo>
                  <a:pt x="1179" y="272"/>
                </a:lnTo>
                <a:lnTo>
                  <a:pt x="907" y="408"/>
                </a:lnTo>
                <a:lnTo>
                  <a:pt x="907" y="590"/>
                </a:lnTo>
                <a:lnTo>
                  <a:pt x="998" y="635"/>
                </a:lnTo>
                <a:lnTo>
                  <a:pt x="952" y="771"/>
                </a:lnTo>
                <a:lnTo>
                  <a:pt x="907" y="817"/>
                </a:lnTo>
                <a:lnTo>
                  <a:pt x="816" y="907"/>
                </a:lnTo>
                <a:lnTo>
                  <a:pt x="726" y="817"/>
                </a:lnTo>
                <a:lnTo>
                  <a:pt x="589" y="862"/>
                </a:lnTo>
                <a:lnTo>
                  <a:pt x="453" y="862"/>
                </a:lnTo>
                <a:lnTo>
                  <a:pt x="363" y="817"/>
                </a:lnTo>
                <a:lnTo>
                  <a:pt x="272" y="771"/>
                </a:lnTo>
                <a:lnTo>
                  <a:pt x="227" y="726"/>
                </a:lnTo>
                <a:lnTo>
                  <a:pt x="90" y="817"/>
                </a:lnTo>
                <a:lnTo>
                  <a:pt x="45" y="680"/>
                </a:lnTo>
                <a:lnTo>
                  <a:pt x="45" y="590"/>
                </a:lnTo>
                <a:lnTo>
                  <a:pt x="0" y="499"/>
                </a:lnTo>
                <a:lnTo>
                  <a:pt x="227" y="454"/>
                </a:lnTo>
                <a:lnTo>
                  <a:pt x="45" y="272"/>
                </a:lnTo>
                <a:lnTo>
                  <a:pt x="90" y="181"/>
                </a:lnTo>
                <a:lnTo>
                  <a:pt x="181" y="91"/>
                </a:lnTo>
                <a:lnTo>
                  <a:pt x="227" y="45"/>
                </a:lnTo>
                <a:lnTo>
                  <a:pt x="317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gamma/>
                  <a:shade val="44314"/>
                  <a:invGamma/>
                  <a:alpha val="64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dirty="0"/>
          </a:p>
        </p:txBody>
      </p:sp>
      <p:sp>
        <p:nvSpPr>
          <p:cNvPr id="33809" name="Freeform 17"/>
          <p:cNvSpPr>
            <a:spLocks/>
          </p:cNvSpPr>
          <p:nvPr/>
        </p:nvSpPr>
        <p:spPr bwMode="auto">
          <a:xfrm>
            <a:off x="5232401" y="2492375"/>
            <a:ext cx="2087563" cy="1728788"/>
          </a:xfrm>
          <a:custGeom>
            <a:avLst/>
            <a:gdLst/>
            <a:ahLst/>
            <a:cxnLst>
              <a:cxn ang="0">
                <a:pos x="1134" y="726"/>
              </a:cxn>
              <a:cxn ang="0">
                <a:pos x="1088" y="862"/>
              </a:cxn>
              <a:cxn ang="0">
                <a:pos x="952" y="998"/>
              </a:cxn>
              <a:cxn ang="0">
                <a:pos x="862" y="908"/>
              </a:cxn>
              <a:cxn ang="0">
                <a:pos x="725" y="953"/>
              </a:cxn>
              <a:cxn ang="0">
                <a:pos x="589" y="953"/>
              </a:cxn>
              <a:cxn ang="0">
                <a:pos x="408" y="862"/>
              </a:cxn>
              <a:cxn ang="0">
                <a:pos x="363" y="817"/>
              </a:cxn>
              <a:cxn ang="0">
                <a:pos x="226" y="908"/>
              </a:cxn>
              <a:cxn ang="0">
                <a:pos x="181" y="771"/>
              </a:cxn>
              <a:cxn ang="0">
                <a:pos x="136" y="590"/>
              </a:cxn>
              <a:cxn ang="0">
                <a:pos x="363" y="545"/>
              </a:cxn>
              <a:cxn ang="0">
                <a:pos x="181" y="363"/>
              </a:cxn>
              <a:cxn ang="0">
                <a:pos x="226" y="272"/>
              </a:cxn>
              <a:cxn ang="0">
                <a:pos x="363" y="136"/>
              </a:cxn>
              <a:cxn ang="0">
                <a:pos x="453" y="91"/>
              </a:cxn>
              <a:cxn ang="0">
                <a:pos x="226" y="0"/>
              </a:cxn>
              <a:cxn ang="0">
                <a:pos x="90" y="182"/>
              </a:cxn>
              <a:cxn ang="0">
                <a:pos x="0" y="409"/>
              </a:cxn>
              <a:cxn ang="0">
                <a:pos x="0" y="499"/>
              </a:cxn>
              <a:cxn ang="0">
                <a:pos x="0" y="681"/>
              </a:cxn>
              <a:cxn ang="0">
                <a:pos x="45" y="817"/>
              </a:cxn>
              <a:cxn ang="0">
                <a:pos x="90" y="953"/>
              </a:cxn>
              <a:cxn ang="0">
                <a:pos x="1134" y="1089"/>
              </a:cxn>
              <a:cxn ang="0">
                <a:pos x="1224" y="998"/>
              </a:cxn>
              <a:cxn ang="0">
                <a:pos x="1270" y="953"/>
              </a:cxn>
              <a:cxn ang="0">
                <a:pos x="1315" y="862"/>
              </a:cxn>
              <a:cxn ang="0">
                <a:pos x="1134" y="726"/>
              </a:cxn>
            </a:cxnLst>
            <a:rect l="0" t="0" r="r" b="b"/>
            <a:pathLst>
              <a:path w="1315" h="1089">
                <a:moveTo>
                  <a:pt x="1134" y="726"/>
                </a:moveTo>
                <a:lnTo>
                  <a:pt x="1088" y="862"/>
                </a:lnTo>
                <a:lnTo>
                  <a:pt x="952" y="998"/>
                </a:lnTo>
                <a:lnTo>
                  <a:pt x="862" y="908"/>
                </a:lnTo>
                <a:lnTo>
                  <a:pt x="725" y="953"/>
                </a:lnTo>
                <a:lnTo>
                  <a:pt x="589" y="953"/>
                </a:lnTo>
                <a:lnTo>
                  <a:pt x="408" y="862"/>
                </a:lnTo>
                <a:lnTo>
                  <a:pt x="363" y="817"/>
                </a:lnTo>
                <a:lnTo>
                  <a:pt x="226" y="908"/>
                </a:lnTo>
                <a:lnTo>
                  <a:pt x="181" y="771"/>
                </a:lnTo>
                <a:lnTo>
                  <a:pt x="136" y="590"/>
                </a:lnTo>
                <a:lnTo>
                  <a:pt x="363" y="545"/>
                </a:lnTo>
                <a:lnTo>
                  <a:pt x="181" y="363"/>
                </a:lnTo>
                <a:lnTo>
                  <a:pt x="226" y="272"/>
                </a:lnTo>
                <a:lnTo>
                  <a:pt x="363" y="136"/>
                </a:lnTo>
                <a:lnTo>
                  <a:pt x="453" y="91"/>
                </a:lnTo>
                <a:lnTo>
                  <a:pt x="226" y="0"/>
                </a:lnTo>
                <a:lnTo>
                  <a:pt x="90" y="182"/>
                </a:lnTo>
                <a:lnTo>
                  <a:pt x="0" y="409"/>
                </a:lnTo>
                <a:lnTo>
                  <a:pt x="0" y="499"/>
                </a:lnTo>
                <a:lnTo>
                  <a:pt x="0" y="681"/>
                </a:lnTo>
                <a:lnTo>
                  <a:pt x="45" y="817"/>
                </a:lnTo>
                <a:lnTo>
                  <a:pt x="90" y="953"/>
                </a:lnTo>
                <a:lnTo>
                  <a:pt x="1134" y="1089"/>
                </a:lnTo>
                <a:lnTo>
                  <a:pt x="1224" y="998"/>
                </a:lnTo>
                <a:lnTo>
                  <a:pt x="1270" y="953"/>
                </a:lnTo>
                <a:lnTo>
                  <a:pt x="1315" y="862"/>
                </a:lnTo>
                <a:lnTo>
                  <a:pt x="1134" y="726"/>
                </a:lnTo>
                <a:close/>
              </a:path>
            </a:pathLst>
          </a:custGeom>
          <a:noFill/>
          <a:ln w="28575" cmpd="sng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 rot="17543823">
            <a:off x="4824164" y="2961982"/>
            <a:ext cx="1152526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100" i="1" dirty="0">
                <a:solidFill>
                  <a:srgbClr val="008000"/>
                </a:solidFill>
                <a:latin typeface="Arial" charset="0"/>
              </a:rPr>
              <a:t> 2500ft AMSL</a:t>
            </a:r>
          </a:p>
        </p:txBody>
      </p:sp>
      <p:sp>
        <p:nvSpPr>
          <p:cNvPr id="33811" name="Freeform 19"/>
          <p:cNvSpPr>
            <a:spLocks/>
          </p:cNvSpPr>
          <p:nvPr/>
        </p:nvSpPr>
        <p:spPr bwMode="auto">
          <a:xfrm>
            <a:off x="6240464" y="2205038"/>
            <a:ext cx="1150937" cy="792162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45" y="91"/>
              </a:cxn>
              <a:cxn ang="0">
                <a:pos x="181" y="0"/>
              </a:cxn>
              <a:cxn ang="0">
                <a:pos x="725" y="272"/>
              </a:cxn>
              <a:cxn ang="0">
                <a:pos x="680" y="499"/>
              </a:cxn>
              <a:cxn ang="0">
                <a:pos x="0" y="317"/>
              </a:cxn>
            </a:cxnLst>
            <a:rect l="0" t="0" r="r" b="b"/>
            <a:pathLst>
              <a:path w="725" h="499">
                <a:moveTo>
                  <a:pt x="0" y="317"/>
                </a:moveTo>
                <a:lnTo>
                  <a:pt x="45" y="91"/>
                </a:lnTo>
                <a:lnTo>
                  <a:pt x="181" y="0"/>
                </a:lnTo>
                <a:lnTo>
                  <a:pt x="725" y="272"/>
                </a:lnTo>
                <a:lnTo>
                  <a:pt x="680" y="499"/>
                </a:lnTo>
                <a:lnTo>
                  <a:pt x="0" y="317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80000"/>
                </a:schemeClr>
              </a:gs>
            </a:gsLst>
            <a:lin ang="5400000" scaled="1"/>
          </a:gradFill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6527800" y="2420939"/>
            <a:ext cx="649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i="1" dirty="0">
                <a:latin typeface="Arial" charset="0"/>
              </a:rPr>
              <a:t>VO GND</a:t>
            </a:r>
          </a:p>
        </p:txBody>
      </p:sp>
      <p:sp>
        <p:nvSpPr>
          <p:cNvPr id="33813" name="Freeform 21"/>
          <p:cNvSpPr>
            <a:spLocks/>
          </p:cNvSpPr>
          <p:nvPr/>
        </p:nvSpPr>
        <p:spPr bwMode="auto">
          <a:xfrm>
            <a:off x="4151313" y="1844676"/>
            <a:ext cx="4032250" cy="3097213"/>
          </a:xfrm>
          <a:custGeom>
            <a:avLst/>
            <a:gdLst/>
            <a:ahLst/>
            <a:cxnLst>
              <a:cxn ang="0">
                <a:pos x="1996" y="1316"/>
              </a:cxn>
              <a:cxn ang="0">
                <a:pos x="2540" y="1678"/>
              </a:cxn>
              <a:cxn ang="0">
                <a:pos x="2359" y="1951"/>
              </a:cxn>
              <a:cxn ang="0">
                <a:pos x="590" y="1814"/>
              </a:cxn>
              <a:cxn ang="0">
                <a:pos x="499" y="1724"/>
              </a:cxn>
              <a:cxn ang="0">
                <a:pos x="136" y="1678"/>
              </a:cxn>
              <a:cxn ang="0">
                <a:pos x="0" y="1361"/>
              </a:cxn>
              <a:cxn ang="0">
                <a:pos x="272" y="953"/>
              </a:cxn>
              <a:cxn ang="0">
                <a:pos x="318" y="680"/>
              </a:cxn>
              <a:cxn ang="0">
                <a:pos x="409" y="408"/>
              </a:cxn>
              <a:cxn ang="0">
                <a:pos x="590" y="182"/>
              </a:cxn>
              <a:cxn ang="0">
                <a:pos x="817" y="0"/>
              </a:cxn>
              <a:cxn ang="0">
                <a:pos x="907" y="363"/>
              </a:cxn>
              <a:cxn ang="0">
                <a:pos x="771" y="544"/>
              </a:cxn>
              <a:cxn ang="0">
                <a:pos x="681" y="726"/>
              </a:cxn>
              <a:cxn ang="0">
                <a:pos x="635" y="862"/>
              </a:cxn>
              <a:cxn ang="0">
                <a:pos x="635" y="1089"/>
              </a:cxn>
              <a:cxn ang="0">
                <a:pos x="726" y="1316"/>
              </a:cxn>
              <a:cxn ang="0">
                <a:pos x="771" y="1406"/>
              </a:cxn>
              <a:cxn ang="0">
                <a:pos x="1815" y="1542"/>
              </a:cxn>
              <a:cxn ang="0">
                <a:pos x="1951" y="1406"/>
              </a:cxn>
              <a:cxn ang="0">
                <a:pos x="1996" y="1316"/>
              </a:cxn>
            </a:cxnLst>
            <a:rect l="0" t="0" r="r" b="b"/>
            <a:pathLst>
              <a:path w="2540" h="1951">
                <a:moveTo>
                  <a:pt x="1996" y="1316"/>
                </a:moveTo>
                <a:lnTo>
                  <a:pt x="2540" y="1678"/>
                </a:lnTo>
                <a:lnTo>
                  <a:pt x="2359" y="1951"/>
                </a:lnTo>
                <a:lnTo>
                  <a:pt x="590" y="1814"/>
                </a:lnTo>
                <a:lnTo>
                  <a:pt x="499" y="1724"/>
                </a:lnTo>
                <a:lnTo>
                  <a:pt x="136" y="1678"/>
                </a:lnTo>
                <a:lnTo>
                  <a:pt x="0" y="1361"/>
                </a:lnTo>
                <a:lnTo>
                  <a:pt x="272" y="953"/>
                </a:lnTo>
                <a:lnTo>
                  <a:pt x="318" y="680"/>
                </a:lnTo>
                <a:lnTo>
                  <a:pt x="409" y="408"/>
                </a:lnTo>
                <a:lnTo>
                  <a:pt x="590" y="182"/>
                </a:lnTo>
                <a:lnTo>
                  <a:pt x="817" y="0"/>
                </a:lnTo>
                <a:lnTo>
                  <a:pt x="907" y="363"/>
                </a:lnTo>
                <a:lnTo>
                  <a:pt x="771" y="544"/>
                </a:lnTo>
                <a:lnTo>
                  <a:pt x="681" y="726"/>
                </a:lnTo>
                <a:lnTo>
                  <a:pt x="635" y="862"/>
                </a:lnTo>
                <a:lnTo>
                  <a:pt x="635" y="1089"/>
                </a:lnTo>
                <a:lnTo>
                  <a:pt x="726" y="1316"/>
                </a:lnTo>
                <a:lnTo>
                  <a:pt x="771" y="1406"/>
                </a:lnTo>
                <a:lnTo>
                  <a:pt x="1815" y="1542"/>
                </a:lnTo>
                <a:lnTo>
                  <a:pt x="1951" y="1406"/>
                </a:lnTo>
                <a:lnTo>
                  <a:pt x="1996" y="131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0001"/>
                </a:schemeClr>
              </a:gs>
              <a:gs pos="100000">
                <a:schemeClr val="tx1">
                  <a:gamma/>
                  <a:tint val="80000"/>
                  <a:invGamma/>
                  <a:alpha val="60001"/>
                </a:schemeClr>
              </a:gs>
            </a:gsLst>
            <a:lin ang="5400000" scaled="1"/>
          </a:gradFill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4" name="Freeform 22"/>
          <p:cNvSpPr>
            <a:spLocks/>
          </p:cNvSpPr>
          <p:nvPr/>
        </p:nvSpPr>
        <p:spPr bwMode="auto">
          <a:xfrm>
            <a:off x="7578271" y="1837668"/>
            <a:ext cx="792162" cy="647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1" y="136"/>
              </a:cxn>
              <a:cxn ang="0">
                <a:pos x="362" y="408"/>
              </a:cxn>
              <a:cxn ang="0">
                <a:pos x="317" y="408"/>
              </a:cxn>
              <a:cxn ang="0">
                <a:pos x="499" y="408"/>
              </a:cxn>
              <a:cxn ang="0">
                <a:pos x="317" y="136"/>
              </a:cxn>
              <a:cxn ang="0">
                <a:pos x="272" y="91"/>
              </a:cxn>
              <a:cxn ang="0">
                <a:pos x="0" y="0"/>
              </a:cxn>
            </a:cxnLst>
            <a:rect l="0" t="0" r="r" b="b"/>
            <a:pathLst>
              <a:path w="499" h="408">
                <a:moveTo>
                  <a:pt x="0" y="0"/>
                </a:moveTo>
                <a:lnTo>
                  <a:pt x="181" y="136"/>
                </a:lnTo>
                <a:lnTo>
                  <a:pt x="362" y="408"/>
                </a:lnTo>
                <a:lnTo>
                  <a:pt x="317" y="408"/>
                </a:lnTo>
                <a:lnTo>
                  <a:pt x="499" y="408"/>
                </a:lnTo>
                <a:lnTo>
                  <a:pt x="317" y="136"/>
                </a:lnTo>
                <a:lnTo>
                  <a:pt x="272" y="91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41000"/>
                </a:schemeClr>
              </a:gs>
              <a:gs pos="100000">
                <a:schemeClr val="tx1">
                  <a:gamma/>
                  <a:tint val="80000"/>
                  <a:invGamma/>
                  <a:alpha val="39999"/>
                </a:schemeClr>
              </a:gs>
            </a:gsLst>
            <a:lin ang="5400000" scaled="1"/>
          </a:gradFill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 rot="774542">
            <a:off x="4249882" y="3917848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400" b="1" i="1" dirty="0">
                <a:latin typeface="Arial" charset="0"/>
              </a:rPr>
              <a:t>3500f AMSL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1802167" y="470517"/>
            <a:ext cx="1844321" cy="1323439"/>
          </a:xfrm>
          <a:prstGeom prst="rect">
            <a:avLst/>
          </a:prstGeom>
          <a:solidFill>
            <a:srgbClr val="FFFF00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cs-CZ" dirty="0">
                <a:latin typeface="Arial" charset="0"/>
              </a:rPr>
              <a:t>CTR / TMA </a:t>
            </a:r>
          </a:p>
          <a:p>
            <a:r>
              <a:rPr lang="cs-CZ" dirty="0">
                <a:latin typeface="Arial" charset="0"/>
              </a:rPr>
              <a:t>       LKVO</a:t>
            </a:r>
          </a:p>
          <a:p>
            <a:r>
              <a:rPr lang="cs-CZ" sz="2000" dirty="0">
                <a:latin typeface="Arial" charset="0"/>
              </a:rPr>
              <a:t>   </a:t>
            </a:r>
            <a:r>
              <a:rPr lang="cs-CZ" sz="2400" b="1" i="1" u="sng" dirty="0">
                <a:latin typeface="Arial" charset="0"/>
              </a:rPr>
              <a:t>AKTIVNÍ</a:t>
            </a:r>
          </a:p>
          <a:p>
            <a:r>
              <a:rPr lang="cs-CZ" dirty="0">
                <a:latin typeface="Arial" charset="0"/>
              </a:rPr>
              <a:t>;</a:t>
            </a:r>
          </a:p>
        </p:txBody>
      </p:sp>
      <p:sp>
        <p:nvSpPr>
          <p:cNvPr id="33817" name="Freeform 25"/>
          <p:cNvSpPr>
            <a:spLocks/>
          </p:cNvSpPr>
          <p:nvPr/>
        </p:nvSpPr>
        <p:spPr bwMode="auto">
          <a:xfrm>
            <a:off x="6888164" y="2708275"/>
            <a:ext cx="1368425" cy="1296988"/>
          </a:xfrm>
          <a:custGeom>
            <a:avLst/>
            <a:gdLst/>
            <a:ahLst/>
            <a:cxnLst>
              <a:cxn ang="0">
                <a:pos x="862" y="227"/>
              </a:cxn>
              <a:cxn ang="0">
                <a:pos x="454" y="772"/>
              </a:cxn>
              <a:cxn ang="0">
                <a:pos x="408" y="817"/>
              </a:cxn>
              <a:cxn ang="0">
                <a:pos x="0" y="499"/>
              </a:cxn>
              <a:cxn ang="0">
                <a:pos x="0" y="363"/>
              </a:cxn>
              <a:cxn ang="0">
                <a:pos x="317" y="227"/>
              </a:cxn>
              <a:cxn ang="0">
                <a:pos x="272" y="182"/>
              </a:cxn>
              <a:cxn ang="0">
                <a:pos x="454" y="91"/>
              </a:cxn>
              <a:cxn ang="0">
                <a:pos x="499" y="136"/>
              </a:cxn>
              <a:cxn ang="0">
                <a:pos x="771" y="0"/>
              </a:cxn>
              <a:cxn ang="0">
                <a:pos x="862" y="227"/>
              </a:cxn>
            </a:cxnLst>
            <a:rect l="0" t="0" r="r" b="b"/>
            <a:pathLst>
              <a:path w="862" h="817">
                <a:moveTo>
                  <a:pt x="862" y="227"/>
                </a:moveTo>
                <a:lnTo>
                  <a:pt x="454" y="772"/>
                </a:lnTo>
                <a:lnTo>
                  <a:pt x="408" y="817"/>
                </a:lnTo>
                <a:lnTo>
                  <a:pt x="0" y="499"/>
                </a:lnTo>
                <a:lnTo>
                  <a:pt x="0" y="363"/>
                </a:lnTo>
                <a:lnTo>
                  <a:pt x="317" y="227"/>
                </a:lnTo>
                <a:lnTo>
                  <a:pt x="272" y="182"/>
                </a:lnTo>
                <a:lnTo>
                  <a:pt x="454" y="91"/>
                </a:lnTo>
                <a:lnTo>
                  <a:pt x="499" y="136"/>
                </a:lnTo>
                <a:lnTo>
                  <a:pt x="771" y="0"/>
                </a:lnTo>
                <a:lnTo>
                  <a:pt x="862" y="227"/>
                </a:lnTo>
                <a:close/>
              </a:path>
            </a:pathLst>
          </a:custGeom>
          <a:solidFill>
            <a:srgbClr val="00B050">
              <a:alpha val="60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8" name="Freeform 26"/>
          <p:cNvSpPr>
            <a:spLocks/>
          </p:cNvSpPr>
          <p:nvPr/>
        </p:nvSpPr>
        <p:spPr bwMode="auto">
          <a:xfrm>
            <a:off x="5448301" y="1818735"/>
            <a:ext cx="2952750" cy="1223963"/>
          </a:xfrm>
          <a:custGeom>
            <a:avLst/>
            <a:gdLst/>
            <a:ahLst/>
            <a:cxnLst>
              <a:cxn ang="0">
                <a:pos x="1769" y="771"/>
              </a:cxn>
              <a:cxn ang="0">
                <a:pos x="1678" y="544"/>
              </a:cxn>
              <a:cxn ang="0">
                <a:pos x="1406" y="680"/>
              </a:cxn>
              <a:cxn ang="0">
                <a:pos x="1361" y="635"/>
              </a:cxn>
              <a:cxn ang="0">
                <a:pos x="1179" y="726"/>
              </a:cxn>
              <a:cxn ang="0">
                <a:pos x="1224" y="499"/>
              </a:cxn>
              <a:cxn ang="0">
                <a:pos x="680" y="227"/>
              </a:cxn>
              <a:cxn ang="0">
                <a:pos x="544" y="318"/>
              </a:cxn>
              <a:cxn ang="0">
                <a:pos x="499" y="544"/>
              </a:cxn>
              <a:cxn ang="0">
                <a:pos x="90" y="408"/>
              </a:cxn>
              <a:cxn ang="0">
                <a:pos x="0" y="0"/>
              </a:cxn>
              <a:cxn ang="0">
                <a:pos x="45" y="0"/>
              </a:cxn>
              <a:cxn ang="0">
                <a:pos x="1315" y="0"/>
              </a:cxn>
              <a:cxn ang="0">
                <a:pos x="1451" y="91"/>
              </a:cxn>
              <a:cxn ang="0">
                <a:pos x="1542" y="182"/>
              </a:cxn>
              <a:cxn ang="0">
                <a:pos x="1678" y="408"/>
              </a:cxn>
              <a:cxn ang="0">
                <a:pos x="1860" y="408"/>
              </a:cxn>
              <a:cxn ang="0">
                <a:pos x="1769" y="771"/>
              </a:cxn>
            </a:cxnLst>
            <a:rect l="0" t="0" r="r" b="b"/>
            <a:pathLst>
              <a:path w="1860" h="771">
                <a:moveTo>
                  <a:pt x="1769" y="771"/>
                </a:moveTo>
                <a:lnTo>
                  <a:pt x="1678" y="544"/>
                </a:lnTo>
                <a:lnTo>
                  <a:pt x="1406" y="680"/>
                </a:lnTo>
                <a:lnTo>
                  <a:pt x="1361" y="635"/>
                </a:lnTo>
                <a:lnTo>
                  <a:pt x="1179" y="726"/>
                </a:lnTo>
                <a:lnTo>
                  <a:pt x="1224" y="499"/>
                </a:lnTo>
                <a:lnTo>
                  <a:pt x="680" y="227"/>
                </a:lnTo>
                <a:lnTo>
                  <a:pt x="544" y="318"/>
                </a:lnTo>
                <a:lnTo>
                  <a:pt x="499" y="544"/>
                </a:lnTo>
                <a:lnTo>
                  <a:pt x="90" y="408"/>
                </a:lnTo>
                <a:lnTo>
                  <a:pt x="0" y="0"/>
                </a:lnTo>
                <a:lnTo>
                  <a:pt x="45" y="0"/>
                </a:lnTo>
                <a:lnTo>
                  <a:pt x="1315" y="0"/>
                </a:lnTo>
                <a:lnTo>
                  <a:pt x="1451" y="91"/>
                </a:lnTo>
                <a:lnTo>
                  <a:pt x="1542" y="182"/>
                </a:lnTo>
                <a:lnTo>
                  <a:pt x="1678" y="408"/>
                </a:lnTo>
                <a:lnTo>
                  <a:pt x="1860" y="408"/>
                </a:lnTo>
                <a:lnTo>
                  <a:pt x="1769" y="771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6496052" y="1967935"/>
            <a:ext cx="1389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400" b="1" i="1" dirty="0">
                <a:latin typeface="Arial" charset="0"/>
              </a:rPr>
              <a:t> 2000ft AMSL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29045C0-B89C-4B44-ABA0-BB31031C2F4C}"/>
              </a:ext>
            </a:extLst>
          </p:cNvPr>
          <p:cNvSpPr txBox="1"/>
          <p:nvPr/>
        </p:nvSpPr>
        <p:spPr>
          <a:xfrm>
            <a:off x="73053" y="5057416"/>
            <a:ext cx="2781272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b="1" u="sng" dirty="0"/>
          </a:p>
          <a:p>
            <a:r>
              <a:rPr lang="cs-CZ" b="1" u="sng" dirty="0"/>
              <a:t>POZOR-</a:t>
            </a:r>
            <a:r>
              <a:rPr lang="cs-CZ" dirty="0"/>
              <a:t> </a:t>
            </a:r>
            <a:r>
              <a:rPr lang="cs-CZ" sz="1600" dirty="0"/>
              <a:t>hladiny uvedené na obr.  jsou spodní hranice </a:t>
            </a:r>
          </a:p>
          <a:p>
            <a:r>
              <a:rPr lang="cs-CZ" sz="1600" dirty="0"/>
              <a:t>TMA /</a:t>
            </a:r>
            <a:r>
              <a:rPr lang="cs-CZ" sz="1600" dirty="0">
                <a:solidFill>
                  <a:srgbClr val="00B050"/>
                </a:solidFill>
              </a:rPr>
              <a:t>MTMA</a:t>
            </a:r>
            <a:r>
              <a:rPr lang="cs-CZ" sz="1600" dirty="0"/>
              <a:t> , bez označení příslušnosti, kterému letišti patří</a:t>
            </a:r>
          </a:p>
          <a:p>
            <a:endParaRPr lang="cs-CZ" i="1" dirty="0">
              <a:highlight>
                <a:srgbClr val="FFFF00"/>
              </a:highlight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CA84F4B-4A5F-4567-AD98-408753B2786B}"/>
              </a:ext>
            </a:extLst>
          </p:cNvPr>
          <p:cNvCxnSpPr>
            <a:cxnSpLocks/>
          </p:cNvCxnSpPr>
          <p:nvPr/>
        </p:nvCxnSpPr>
        <p:spPr>
          <a:xfrm flipH="1">
            <a:off x="7722725" y="2492375"/>
            <a:ext cx="379875" cy="2119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5EF4BE9-9BD9-482B-82AA-3052C9FFD30E}"/>
              </a:ext>
            </a:extLst>
          </p:cNvPr>
          <p:cNvCxnSpPr>
            <a:cxnSpLocks/>
          </p:cNvCxnSpPr>
          <p:nvPr/>
        </p:nvCxnSpPr>
        <p:spPr>
          <a:xfrm flipH="1" flipV="1">
            <a:off x="7391401" y="2632075"/>
            <a:ext cx="331324" cy="7225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AC7FAB3-046C-444E-8DFD-E5D6AB9911D6}"/>
              </a:ext>
            </a:extLst>
          </p:cNvPr>
          <p:cNvCxnSpPr/>
          <p:nvPr/>
        </p:nvCxnSpPr>
        <p:spPr>
          <a:xfrm flipH="1" flipV="1">
            <a:off x="7722725" y="2703921"/>
            <a:ext cx="29039" cy="17868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F15B7FE3-8A0F-4DB4-9C5D-FA5A2598F34C}"/>
              </a:ext>
            </a:extLst>
          </p:cNvPr>
          <p:cNvSpPr txBox="1"/>
          <p:nvPr/>
        </p:nvSpPr>
        <p:spPr>
          <a:xfrm rot="19604819">
            <a:off x="3787262" y="2228819"/>
            <a:ext cx="1081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281226C-E48E-4E19-BFDA-74622D66D896}"/>
              </a:ext>
            </a:extLst>
          </p:cNvPr>
          <p:cNvSpPr txBox="1"/>
          <p:nvPr/>
        </p:nvSpPr>
        <p:spPr>
          <a:xfrm>
            <a:off x="4125344" y="4634112"/>
            <a:ext cx="111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1" dirty="0">
                <a:solidFill>
                  <a:srgbClr val="0033CC"/>
                </a:solidFill>
                <a:latin typeface="Arial" charset="0"/>
              </a:rPr>
              <a:t>FL 065</a:t>
            </a:r>
          </a:p>
        </p:txBody>
      </p:sp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12E4CEAE-6482-45F2-96EE-7A24E6906181}"/>
              </a:ext>
            </a:extLst>
          </p:cNvPr>
          <p:cNvSpPr/>
          <p:nvPr/>
        </p:nvSpPr>
        <p:spPr>
          <a:xfrm>
            <a:off x="9409821" y="1515199"/>
            <a:ext cx="1868211" cy="1210272"/>
          </a:xfrm>
          <a:prstGeom prst="wedgeRoundRectCallout">
            <a:avLst>
              <a:gd name="adj1" fmla="val -110742"/>
              <a:gd name="adj2" fmla="val 43162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b="1" i="1" dirty="0">
              <a:solidFill>
                <a:schemeClr val="tx1"/>
              </a:solidFill>
            </a:endParaRPr>
          </a:p>
          <a:p>
            <a:r>
              <a:rPr lang="cs-CZ" b="1" i="1" dirty="0">
                <a:solidFill>
                  <a:schemeClr val="tx1"/>
                </a:solidFill>
              </a:rPr>
              <a:t>spodní hranice TMA I, II Vodo,</a:t>
            </a:r>
          </a:p>
          <a:p>
            <a:r>
              <a:rPr lang="cs-CZ" b="1" i="1" dirty="0">
                <a:solidFill>
                  <a:schemeClr val="tx1"/>
                </a:solidFill>
              </a:rPr>
              <a:t> MTMA I Kbely</a:t>
            </a:r>
          </a:p>
          <a:p>
            <a:r>
              <a:rPr lang="cs-CZ" i="1" dirty="0">
                <a:solidFill>
                  <a:schemeClr val="tx1"/>
                </a:solidFill>
              </a:rPr>
              <a:t>(2000 AMSL)</a:t>
            </a:r>
          </a:p>
          <a:p>
            <a:endParaRPr lang="cs-CZ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                       </a:t>
            </a:r>
            <a:r>
              <a:rPr lang="cs-CZ" b="1" u="sng" dirty="0"/>
              <a:t>Kombinované lety</a:t>
            </a:r>
            <a:br>
              <a:rPr lang="cs-CZ" b="1" u="sng" dirty="0"/>
            </a:br>
            <a:endParaRPr lang="cs-CZ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29" y="1228165"/>
            <a:ext cx="11483789" cy="53429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       </a:t>
            </a:r>
            <a:r>
              <a:rPr lang="cs-CZ" sz="3600" u="sng" dirty="0"/>
              <a:t>Bod přechodu:</a:t>
            </a:r>
            <a:r>
              <a:rPr lang="cs-CZ" u="sng" dirty="0"/>
              <a:t> </a:t>
            </a:r>
          </a:p>
          <a:p>
            <a:pPr>
              <a:buNone/>
            </a:pPr>
            <a:endParaRPr lang="cs-CZ" u="sng" dirty="0"/>
          </a:p>
          <a:p>
            <a:pPr>
              <a:buNone/>
            </a:pPr>
            <a:r>
              <a:rPr lang="cs-CZ" dirty="0"/>
              <a:t>      </a:t>
            </a:r>
            <a:r>
              <a:rPr lang="cs-CZ" u="sng" dirty="0"/>
              <a:t>na IFR let: </a:t>
            </a:r>
          </a:p>
          <a:p>
            <a:pPr>
              <a:buNone/>
            </a:pPr>
            <a:r>
              <a:rPr lang="cs-CZ" dirty="0"/>
              <a:t>         a)  plánovaný bod na trati</a:t>
            </a:r>
          </a:p>
          <a:p>
            <a:pPr>
              <a:buNone/>
            </a:pPr>
            <a:r>
              <a:rPr lang="cs-CZ" dirty="0"/>
              <a:t>         b) </a:t>
            </a:r>
            <a:r>
              <a:rPr lang="cs-CZ" b="1" i="1" dirty="0">
                <a:solidFill>
                  <a:srgbClr val="FF0000"/>
                </a:solidFill>
              </a:rPr>
              <a:t>ATC SMA </a:t>
            </a:r>
            <a:r>
              <a:rPr lang="cs-CZ" i="1" dirty="0">
                <a:solidFill>
                  <a:srgbClr val="FF0000"/>
                </a:solidFill>
              </a:rPr>
              <a:t>– přechod na IFR, není-li to z provozních důvodů</a:t>
            </a:r>
          </a:p>
          <a:p>
            <a:pPr>
              <a:buNone/>
            </a:pPr>
            <a:r>
              <a:rPr lang="cs-CZ" i="1" dirty="0">
                <a:solidFill>
                  <a:srgbClr val="FF0000"/>
                </a:solidFill>
              </a:rPr>
              <a:t>                                  možné,  nemusí být povolen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      </a:t>
            </a:r>
            <a:r>
              <a:rPr lang="cs-CZ" u="sng" dirty="0"/>
              <a:t>na VFR let:</a:t>
            </a:r>
          </a:p>
          <a:p>
            <a:pPr>
              <a:buNone/>
            </a:pPr>
            <a:r>
              <a:rPr lang="cs-CZ" dirty="0"/>
              <a:t>          a)  </a:t>
            </a:r>
            <a:r>
              <a:rPr lang="cs-CZ" dirty="0">
                <a:highlight>
                  <a:srgbClr val="FFFF00"/>
                </a:highlight>
              </a:rPr>
              <a:t>plánovaný bod na trati</a:t>
            </a:r>
          </a:p>
          <a:p>
            <a:pPr>
              <a:buNone/>
            </a:pPr>
            <a:r>
              <a:rPr lang="cs-CZ" dirty="0"/>
              <a:t>          b) </a:t>
            </a:r>
            <a:r>
              <a:rPr lang="cs-CZ" b="1" i="1" dirty="0">
                <a:solidFill>
                  <a:srgbClr val="FF0000"/>
                </a:solidFill>
              </a:rPr>
              <a:t>ATC SMA –</a:t>
            </a:r>
            <a:r>
              <a:rPr lang="cs-CZ" i="1" dirty="0">
                <a:solidFill>
                  <a:srgbClr val="FF0000"/>
                </a:solidFill>
              </a:rPr>
              <a:t> letu IFR nelze povolit klesání pod tuto Alt</a:t>
            </a:r>
            <a:endParaRPr lang="cs-CZ" b="1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i="1" dirty="0">
                <a:solidFill>
                  <a:srgbClr val="FF0000"/>
                </a:solidFill>
              </a:rPr>
              <a:t>          </a:t>
            </a:r>
            <a:r>
              <a:rPr lang="cs-CZ" dirty="0"/>
              <a:t>c)  provedení  přístrojového APP na k tomu účelu vybaveném AD</a:t>
            </a:r>
          </a:p>
          <a:p>
            <a:pPr>
              <a:buNone/>
            </a:pPr>
            <a:r>
              <a:rPr lang="cs-CZ" dirty="0"/>
              <a:t>               </a:t>
            </a:r>
            <a:r>
              <a:rPr lang="cs-CZ" i="1" dirty="0"/>
              <a:t>(po navázání VMC pokračovat  VFR na ADES)</a:t>
            </a:r>
          </a:p>
          <a:p>
            <a:pPr marL="1079500" indent="-1079500">
              <a:buNone/>
            </a:pPr>
            <a:r>
              <a:rPr lang="cs-CZ" dirty="0"/>
              <a:t>          d)  pokračovat v IFR letu na ALTN</a:t>
            </a:r>
          </a:p>
          <a:p>
            <a:pPr>
              <a:buNone/>
            </a:pPr>
            <a:r>
              <a:rPr lang="cs-CZ" dirty="0"/>
              <a:t>            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7E3FAF-1068-4387-9380-DD4C01EFBC39}"/>
              </a:ext>
            </a:extLst>
          </p:cNvPr>
          <p:cNvSpPr txBox="1"/>
          <p:nvPr/>
        </p:nvSpPr>
        <p:spPr>
          <a:xfrm>
            <a:off x="367553" y="251012"/>
            <a:ext cx="47064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7.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550" y="1738312"/>
            <a:ext cx="89344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88777" y="74609"/>
            <a:ext cx="11852211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55713" indent="-1255713"/>
            <a:r>
              <a:rPr lang="cs-CZ" altLang="cs-CZ" sz="3200" dirty="0">
                <a:solidFill>
                  <a:srgbClr val="0070C0"/>
                </a:solidFill>
              </a:rPr>
              <a:t>                                               </a:t>
            </a:r>
            <a:r>
              <a:rPr lang="cs-CZ" altLang="cs-CZ" sz="3200" u="sng" dirty="0">
                <a:solidFill>
                  <a:srgbClr val="0070C0"/>
                </a:solidFill>
              </a:rPr>
              <a:t>ATC SMA </a:t>
            </a:r>
          </a:p>
          <a:p>
            <a:pPr marL="1255713" indent="-1255713"/>
            <a:r>
              <a:rPr lang="cs-CZ" altLang="cs-CZ" sz="3200" dirty="0"/>
              <a:t>              „</a:t>
            </a:r>
            <a:r>
              <a:rPr lang="cs-CZ" altLang="cs-CZ" sz="3200" u="sng" dirty="0"/>
              <a:t>min. nadmořské výšky pro radarové </a:t>
            </a:r>
            <a:r>
              <a:rPr lang="cs-CZ" altLang="cs-CZ" sz="3200" u="sng" dirty="0" err="1"/>
              <a:t>vektorování</a:t>
            </a:r>
            <a:r>
              <a:rPr lang="cs-CZ" altLang="cs-CZ" sz="3200" u="sng" dirty="0"/>
              <a:t>“</a:t>
            </a:r>
          </a:p>
          <a:p>
            <a:pPr marL="1255713" indent="-1255713"/>
            <a:endParaRPr lang="cs-CZ" altLang="cs-CZ" sz="2400" i="1" dirty="0">
              <a:solidFill>
                <a:srgbClr val="0070C0"/>
              </a:solidFill>
            </a:endParaRPr>
          </a:p>
          <a:p>
            <a:pPr marL="1255713" indent="-1255713"/>
            <a:r>
              <a:rPr lang="cs-CZ" altLang="cs-CZ" sz="2400" i="1" dirty="0">
                <a:solidFill>
                  <a:srgbClr val="0070C0"/>
                </a:solidFill>
              </a:rPr>
              <a:t>             </a:t>
            </a:r>
          </a:p>
          <a:p>
            <a:r>
              <a:rPr lang="cs-CZ" altLang="cs-CZ" sz="2400" i="1" dirty="0">
                <a:solidFill>
                  <a:srgbClr val="FF0000"/>
                </a:solidFill>
              </a:rPr>
              <a:t>                       </a:t>
            </a:r>
          </a:p>
          <a:p>
            <a:r>
              <a:rPr lang="cs-CZ" altLang="cs-CZ" sz="2400" i="1" dirty="0">
                <a:solidFill>
                  <a:srgbClr val="FF0000"/>
                </a:solidFill>
              </a:rPr>
              <a:t> </a:t>
            </a:r>
            <a:endParaRPr lang="cs-CZ" altLang="cs-CZ" sz="2400" i="1" u="sng" dirty="0">
              <a:solidFill>
                <a:srgbClr val="FF0000"/>
              </a:solidFill>
            </a:endParaRPr>
          </a:p>
          <a:p>
            <a:endParaRPr lang="cs-CZ" altLang="cs-CZ" sz="2400" dirty="0">
              <a:solidFill>
                <a:srgbClr val="FF0000"/>
              </a:solidFill>
            </a:endParaRPr>
          </a:p>
          <a:p>
            <a:endParaRPr lang="cs-CZ" altLang="cs-CZ" sz="2400" i="1" dirty="0">
              <a:solidFill>
                <a:srgbClr val="0070C0"/>
              </a:solidFill>
            </a:endParaRPr>
          </a:p>
          <a:p>
            <a:endParaRPr lang="cs-CZ" altLang="cs-CZ" sz="2000" u="sng" dirty="0">
              <a:solidFill>
                <a:srgbClr val="FF0000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5044141" y="3111823"/>
            <a:ext cx="555812" cy="4392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5128904" y="5339297"/>
            <a:ext cx="653331" cy="538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FAE3E5-B4DF-4957-B3F6-B8E8C6D3E27D}"/>
              </a:ext>
            </a:extLst>
          </p:cNvPr>
          <p:cNvSpPr txBox="1"/>
          <p:nvPr/>
        </p:nvSpPr>
        <p:spPr>
          <a:xfrm>
            <a:off x="4239828" y="980003"/>
            <a:ext cx="1856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600" i="1" dirty="0"/>
          </a:p>
          <a:p>
            <a:r>
              <a:rPr lang="cs-CZ" sz="1600" i="1" dirty="0"/>
              <a:t>  </a:t>
            </a:r>
            <a:r>
              <a:rPr lang="cs-CZ" sz="1600" i="1" dirty="0">
                <a:highlight>
                  <a:srgbClr val="FFFF00"/>
                </a:highlight>
              </a:rPr>
              <a:t>(ENR 6.9-ATCSMA)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45CDDEF-B187-4326-8DF5-47A1BDD1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201400" cy="1747520"/>
          </a:xfrm>
        </p:spPr>
        <p:txBody>
          <a:bodyPr/>
          <a:lstStyle/>
          <a:p>
            <a:r>
              <a:rPr lang="cs-CZ" altLang="cs-CZ" sz="3200" b="1" dirty="0"/>
              <a:t>                       </a:t>
            </a:r>
            <a:r>
              <a:rPr lang="cs-CZ" altLang="cs-CZ" sz="3200" b="1" u="sng" dirty="0">
                <a:solidFill>
                  <a:srgbClr val="00B0F0"/>
                </a:solidFill>
              </a:rPr>
              <a:t>VYJADŘOVÁNÍ HLADIN LETU</a:t>
            </a:r>
            <a:r>
              <a:rPr lang="cs-CZ" altLang="cs-CZ" sz="3200" b="1" dirty="0"/>
              <a:t/>
            </a:r>
            <a:br>
              <a:rPr lang="cs-CZ" altLang="cs-CZ" sz="3200" b="1" dirty="0"/>
            </a:br>
            <a:r>
              <a:rPr lang="cs-CZ" sz="2000" b="1" u="sng" dirty="0"/>
              <a:t>Hladina (Level</a:t>
            </a:r>
            <a:r>
              <a:rPr lang="cs-CZ" sz="2000" dirty="0"/>
              <a:t>) </a:t>
            </a:r>
            <a:r>
              <a:rPr lang="cs-CZ" sz="1800" dirty="0"/>
              <a:t> - všeobecný výraz používaný k vyjádření vertikální polohy letadla znamenající buď: </a:t>
            </a:r>
            <a:br>
              <a:rPr lang="cs-CZ" sz="1800" dirty="0"/>
            </a:br>
            <a:r>
              <a:rPr lang="cs-CZ" sz="1800" dirty="0"/>
              <a:t>                             </a:t>
            </a:r>
            <a:r>
              <a:rPr lang="cs-CZ" sz="1800" b="1" dirty="0"/>
              <a:t>1.  výšku </a:t>
            </a:r>
            <a:br>
              <a:rPr lang="cs-CZ" sz="1800" b="1" dirty="0"/>
            </a:br>
            <a:r>
              <a:rPr lang="cs-CZ" sz="1800" b="1" dirty="0"/>
              <a:t>                              </a:t>
            </a:r>
            <a:r>
              <a:rPr lang="cs-CZ" sz="1800" b="1" dirty="0">
                <a:solidFill>
                  <a:srgbClr val="FF0000"/>
                </a:solidFill>
              </a:rPr>
              <a:t>2.  nadmořskou výšku </a:t>
            </a:r>
            <a:r>
              <a:rPr lang="cs-CZ" sz="1800" b="1" dirty="0"/>
              <a:t/>
            </a:r>
            <a:br>
              <a:rPr lang="cs-CZ" sz="1800" b="1" dirty="0"/>
            </a:br>
            <a:r>
              <a:rPr lang="cs-CZ" sz="1800" b="1" dirty="0"/>
              <a:t>                              3.  letovou hladinu.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655D26-D4AE-412A-87B0-2E765D0E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1676400"/>
            <a:ext cx="11797553" cy="4998720"/>
          </a:xfrm>
          <a:ln w="57150">
            <a:solidFill>
              <a:srgbClr val="FF0000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dirty="0"/>
              <a:t>    </a:t>
            </a:r>
          </a:p>
          <a:p>
            <a:pPr marL="0" indent="0">
              <a:buNone/>
            </a:pPr>
            <a:r>
              <a:rPr lang="cs-CZ" altLang="cs-CZ" sz="6000" dirty="0"/>
              <a:t>        </a:t>
            </a:r>
            <a:r>
              <a:rPr lang="cs-CZ" altLang="cs-CZ" sz="6000" u="sng" dirty="0"/>
              <a:t>Při letu na QNH vyjadřuji vertikální polohu letadla :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                                                                                                                                  </a:t>
            </a:r>
            <a:r>
              <a:rPr lang="cs-CZ" altLang="cs-CZ" sz="6000" b="1" i="1" dirty="0">
                <a:solidFill>
                  <a:srgbClr val="0070C0"/>
                </a:solidFill>
              </a:rPr>
              <a:t>v nadmořských výškách = </a:t>
            </a:r>
            <a:r>
              <a:rPr lang="cs-CZ" altLang="cs-CZ" sz="6000" b="1" i="1" dirty="0" err="1">
                <a:solidFill>
                  <a:srgbClr val="0070C0"/>
                </a:solidFill>
              </a:rPr>
              <a:t>altitude</a:t>
            </a:r>
            <a:r>
              <a:rPr lang="cs-CZ" altLang="cs-CZ" sz="6000" b="1" i="1" dirty="0">
                <a:solidFill>
                  <a:srgbClr val="0070C0"/>
                </a:solidFill>
              </a:rPr>
              <a:t> (ALT)</a:t>
            </a:r>
          </a:p>
          <a:p>
            <a:pPr marL="0" indent="0">
              <a:buNone/>
            </a:pPr>
            <a:r>
              <a:rPr lang="cs-CZ" altLang="cs-CZ" b="1" i="1" u="sng" dirty="0"/>
              <a:t>                                                                                               </a:t>
            </a:r>
            <a:endParaRPr lang="cs-CZ" altLang="cs-CZ" sz="2800" b="1" i="1" u="sng" dirty="0"/>
          </a:p>
          <a:p>
            <a:pPr marL="0" indent="0">
              <a:buNone/>
            </a:pPr>
            <a:r>
              <a:rPr lang="cs-CZ" altLang="cs-CZ" sz="2800" b="1" i="1" dirty="0"/>
              <a:t>                       </a:t>
            </a:r>
            <a:r>
              <a:rPr lang="cs-CZ" altLang="cs-CZ" sz="6000" b="1" i="1" u="sng" dirty="0"/>
              <a:t>Frazeologie:</a:t>
            </a:r>
            <a:r>
              <a:rPr lang="cs-CZ" altLang="cs-CZ" sz="6000" b="1" i="1" dirty="0"/>
              <a:t>            </a:t>
            </a:r>
            <a:r>
              <a:rPr lang="cs-CZ" altLang="cs-CZ" sz="5100" b="1" i="1" dirty="0"/>
              <a:t>udržuji  3500ft  (stop)  QNH / </a:t>
            </a:r>
            <a:r>
              <a:rPr lang="cs-CZ" altLang="cs-CZ" sz="5100" b="1" i="1" dirty="0">
                <a:solidFill>
                  <a:schemeClr val="bg1">
                    <a:lumMod val="50000"/>
                  </a:schemeClr>
                </a:solidFill>
              </a:rPr>
              <a:t>REG QNH </a:t>
            </a:r>
          </a:p>
          <a:p>
            <a:pPr marL="0" indent="0">
              <a:buNone/>
            </a:pPr>
            <a:r>
              <a:rPr lang="cs-CZ" altLang="cs-CZ" sz="2800" i="1" dirty="0">
                <a:solidFill>
                  <a:srgbClr val="FF0000"/>
                </a:solidFill>
              </a:rPr>
              <a:t>                                                                                                   </a:t>
            </a:r>
            <a:r>
              <a:rPr lang="cs-CZ" altLang="cs-CZ" sz="5100" i="1" dirty="0"/>
              <a:t>udržuji  </a:t>
            </a:r>
            <a:r>
              <a:rPr lang="cs-CZ" altLang="cs-CZ" sz="5100" b="1" i="1" u="sng" dirty="0" err="1">
                <a:solidFill>
                  <a:srgbClr val="0070C0"/>
                </a:solidFill>
              </a:rPr>
              <a:t>altitude</a:t>
            </a:r>
            <a:r>
              <a:rPr lang="cs-CZ" altLang="cs-CZ" sz="5100" i="1" dirty="0"/>
              <a:t>  3500 ft  (stop) QNH / </a:t>
            </a:r>
            <a:r>
              <a:rPr lang="cs-CZ" altLang="cs-CZ" sz="5100" i="1" dirty="0">
                <a:solidFill>
                  <a:schemeClr val="bg1">
                    <a:lumMod val="50000"/>
                  </a:schemeClr>
                </a:solidFill>
              </a:rPr>
              <a:t>REG  QNH</a:t>
            </a:r>
          </a:p>
          <a:p>
            <a:pPr marL="0" indent="0">
              <a:buNone/>
            </a:pPr>
            <a:r>
              <a:rPr lang="cs-CZ" altLang="cs-CZ" sz="5100" i="1" dirty="0">
                <a:solidFill>
                  <a:schemeClr val="bg1">
                    <a:lumMod val="50000"/>
                  </a:schemeClr>
                </a:solidFill>
              </a:rPr>
              <a:t>            </a:t>
            </a:r>
            <a:r>
              <a:rPr lang="cs-CZ" altLang="cs-CZ" sz="4500" dirty="0"/>
              <a:t>Poznámka:     „</a:t>
            </a:r>
            <a:r>
              <a:rPr lang="cs-CZ" altLang="cs-CZ" sz="4800" i="1" dirty="0" err="1"/>
              <a:t>altitude</a:t>
            </a:r>
            <a:r>
              <a:rPr lang="cs-CZ" altLang="cs-CZ" sz="4800" i="1" dirty="0"/>
              <a:t>“  lze použít i </a:t>
            </a:r>
            <a:r>
              <a:rPr lang="cs-CZ" altLang="cs-CZ" sz="4800" b="1" i="1" dirty="0"/>
              <a:t>česky</a:t>
            </a:r>
            <a:endParaRPr lang="cs-CZ" sz="4800" dirty="0"/>
          </a:p>
          <a:p>
            <a:pPr marL="0" indent="0">
              <a:buNone/>
            </a:pPr>
            <a:endParaRPr lang="cs-CZ" altLang="cs-CZ" sz="4500" dirty="0"/>
          </a:p>
          <a:p>
            <a:pPr marL="0" indent="0">
              <a:buNone/>
            </a:pPr>
            <a:r>
              <a:rPr lang="cs-CZ" altLang="cs-CZ" sz="6700" i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6700" b="1" u="sng" dirty="0">
                <a:solidFill>
                  <a:srgbClr val="FF0000"/>
                </a:solidFill>
              </a:rPr>
              <a:t>NELZE POUŽÍT </a:t>
            </a:r>
            <a:r>
              <a:rPr lang="cs-CZ" altLang="cs-CZ" sz="6700" dirty="0">
                <a:solidFill>
                  <a:srgbClr val="FF0000"/>
                </a:solidFill>
              </a:rPr>
              <a:t>:     </a:t>
            </a:r>
            <a:r>
              <a:rPr lang="cs-CZ" altLang="cs-CZ" sz="6700" dirty="0"/>
              <a:t>-</a:t>
            </a:r>
            <a:r>
              <a:rPr lang="cs-CZ" altLang="cs-CZ" sz="6700" dirty="0">
                <a:solidFill>
                  <a:srgbClr val="FF0000"/>
                </a:solidFill>
              </a:rPr>
              <a:t> </a:t>
            </a:r>
            <a:r>
              <a:rPr lang="cs-CZ" altLang="cs-CZ" sz="6700" dirty="0"/>
              <a:t>udržuji </a:t>
            </a:r>
            <a:r>
              <a:rPr lang="cs-CZ" altLang="cs-CZ" sz="6700" b="1" u="sng" dirty="0">
                <a:solidFill>
                  <a:srgbClr val="FF0000"/>
                </a:solidFill>
              </a:rPr>
              <a:t>VÝŠKU</a:t>
            </a:r>
            <a:r>
              <a:rPr lang="cs-CZ" altLang="cs-CZ" sz="6700" dirty="0">
                <a:solidFill>
                  <a:srgbClr val="FF0000"/>
                </a:solidFill>
              </a:rPr>
              <a:t> </a:t>
            </a:r>
            <a:r>
              <a:rPr lang="cs-CZ" altLang="cs-CZ" sz="6700" dirty="0"/>
              <a:t> 3500 ft (stop)  QNH</a:t>
            </a:r>
          </a:p>
          <a:p>
            <a:pPr marL="0" indent="0">
              <a:buNone/>
            </a:pPr>
            <a:endParaRPr lang="cs-CZ" altLang="cs-CZ" sz="6700" dirty="0"/>
          </a:p>
          <a:p>
            <a:pPr marL="0" indent="0">
              <a:buNone/>
            </a:pPr>
            <a:r>
              <a:rPr lang="cs-CZ" altLang="cs-CZ" sz="6700" dirty="0"/>
              <a:t>                                  - v dokumentaci: např.    okruh max.  </a:t>
            </a:r>
            <a:r>
              <a:rPr lang="cs-CZ" altLang="cs-CZ" sz="7400" b="1" u="sng" dirty="0">
                <a:solidFill>
                  <a:srgbClr val="FF0000"/>
                </a:solidFill>
              </a:rPr>
              <a:t>výška</a:t>
            </a:r>
            <a:r>
              <a:rPr lang="cs-CZ" altLang="cs-CZ" sz="6700" dirty="0"/>
              <a:t>  2000 ft AMSL</a:t>
            </a:r>
          </a:p>
          <a:p>
            <a:pPr marL="0" indent="0">
              <a:buNone/>
            </a:pPr>
            <a:endParaRPr lang="cs-CZ" altLang="cs-CZ" sz="6700" dirty="0"/>
          </a:p>
          <a:p>
            <a:pPr marL="0" indent="0">
              <a:buNone/>
            </a:pPr>
            <a:r>
              <a:rPr lang="cs-CZ" altLang="cs-CZ" sz="6700" dirty="0"/>
              <a:t>       </a:t>
            </a:r>
            <a:endParaRPr lang="cs-CZ" altLang="cs-CZ" sz="6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cs-CZ" sz="6000" i="1" dirty="0"/>
              <a:t>                               při vyjádření hladiny letu na AMSL, připoj  za číslovky ve ft (stopách) QNH</a:t>
            </a:r>
          </a:p>
          <a:p>
            <a:pPr marL="0" indent="0">
              <a:buNone/>
            </a:pPr>
            <a:r>
              <a:rPr lang="cs-CZ" altLang="cs-CZ" sz="2800" i="1" dirty="0">
                <a:solidFill>
                  <a:schemeClr val="bg1">
                    <a:lumMod val="50000"/>
                  </a:schemeClr>
                </a:solidFill>
              </a:rPr>
              <a:t>                                </a:t>
            </a:r>
          </a:p>
          <a:p>
            <a:pPr marL="0" indent="0">
              <a:buNone/>
            </a:pPr>
            <a:r>
              <a:rPr lang="cs-CZ" altLang="cs-CZ" sz="2800" i="1" dirty="0">
                <a:solidFill>
                  <a:schemeClr val="bg1">
                    <a:lumMod val="50000"/>
                  </a:schemeClr>
                </a:solidFill>
              </a:rPr>
              <a:t>               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493C6B80-C877-4D77-8381-64F5659C1C6A}"/>
              </a:ext>
            </a:extLst>
          </p:cNvPr>
          <p:cNvCxnSpPr>
            <a:cxnSpLocks/>
          </p:cNvCxnSpPr>
          <p:nvPr/>
        </p:nvCxnSpPr>
        <p:spPr>
          <a:xfrm flipV="1">
            <a:off x="4644839" y="3937896"/>
            <a:ext cx="860612" cy="5468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351EBCC-D7A6-4B80-9672-88EB420597E8}"/>
              </a:ext>
            </a:extLst>
          </p:cNvPr>
          <p:cNvCxnSpPr>
            <a:cxnSpLocks/>
          </p:cNvCxnSpPr>
          <p:nvPr/>
        </p:nvCxnSpPr>
        <p:spPr>
          <a:xfrm>
            <a:off x="4712072" y="3937896"/>
            <a:ext cx="688042" cy="5468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06FAEF06-D60D-45B6-AA6B-7174F9C6F5D4}"/>
              </a:ext>
            </a:extLst>
          </p:cNvPr>
          <p:cNvCxnSpPr>
            <a:cxnSpLocks/>
          </p:cNvCxnSpPr>
          <p:nvPr/>
        </p:nvCxnSpPr>
        <p:spPr>
          <a:xfrm flipV="1">
            <a:off x="6488208" y="4634753"/>
            <a:ext cx="860612" cy="5468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3491B17-E782-4A2F-8EAC-4CD1CF85F21C}"/>
              </a:ext>
            </a:extLst>
          </p:cNvPr>
          <p:cNvCxnSpPr>
            <a:cxnSpLocks/>
          </p:cNvCxnSpPr>
          <p:nvPr/>
        </p:nvCxnSpPr>
        <p:spPr>
          <a:xfrm>
            <a:off x="6555441" y="4634753"/>
            <a:ext cx="688042" cy="5468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BBFCF-80E0-40FF-9EB4-010BC852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3" y="170329"/>
            <a:ext cx="11932024" cy="6875929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</a:t>
            </a:r>
            <a:r>
              <a:rPr lang="cs-CZ" sz="5400" b="1" u="sng" dirty="0"/>
              <a:t>ŘÍZENÁ LETIŠTĚ  </a:t>
            </a:r>
            <a:br>
              <a:rPr lang="cs-CZ" sz="5400" b="1" u="sng" dirty="0"/>
            </a:br>
            <a:r>
              <a:rPr lang="cs-CZ" sz="5400" b="1" dirty="0"/>
              <a:t/>
            </a:r>
            <a:br>
              <a:rPr lang="cs-CZ" sz="5400" b="1" dirty="0"/>
            </a:br>
            <a:r>
              <a:rPr lang="cs-CZ" sz="2700" b="1" u="sng" dirty="0"/>
              <a:t>Řízené letiště </a:t>
            </a:r>
            <a:r>
              <a:rPr lang="cs-CZ" sz="2400" dirty="0"/>
              <a:t>-      letiště, na kterém je letištnímu provozu poskytována služba řízení</a:t>
            </a:r>
            <a:br>
              <a:rPr lang="cs-CZ" sz="2400" dirty="0"/>
            </a:br>
            <a:r>
              <a:rPr lang="cs-CZ" sz="2400" dirty="0"/>
              <a:t>                                letového provozu</a:t>
            </a:r>
            <a:r>
              <a:rPr lang="cs-CZ" sz="2400" dirty="0" smtClean="0"/>
              <a:t>.</a:t>
            </a:r>
            <a:br>
              <a:rPr lang="cs-CZ" sz="2400" dirty="0" smtClean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800" b="1" dirty="0"/>
              <a:t> </a:t>
            </a:r>
            <a:r>
              <a:rPr lang="cs-CZ" sz="2000" b="1" i="1" u="sng" dirty="0"/>
              <a:t>Letištní provoz </a:t>
            </a:r>
            <a:r>
              <a:rPr lang="cs-CZ" sz="2000" b="1" i="1" dirty="0"/>
              <a:t>  -   </a:t>
            </a:r>
            <a:r>
              <a:rPr lang="cs-CZ" sz="2000" i="1" dirty="0"/>
              <a:t>veškerý provoz </a:t>
            </a:r>
            <a:r>
              <a:rPr lang="cs-CZ" sz="2000" b="1" i="1" dirty="0"/>
              <a:t>na provozní ploše letiště </a:t>
            </a:r>
            <a:r>
              <a:rPr lang="cs-CZ" sz="2000" i="1" dirty="0"/>
              <a:t>a všechna </a:t>
            </a:r>
            <a:r>
              <a:rPr lang="cs-CZ" sz="2000" b="1" i="1" dirty="0"/>
              <a:t>letadla letící v blízkosti letiště</a:t>
            </a:r>
            <a:r>
              <a:rPr lang="cs-CZ" sz="2000" i="1" dirty="0"/>
              <a:t>. </a:t>
            </a:r>
            <a:br>
              <a:rPr lang="cs-CZ" sz="2000" i="1" dirty="0"/>
            </a:br>
            <a:r>
              <a:rPr lang="cs-CZ" sz="2000" i="1" dirty="0"/>
              <a:t/>
            </a:r>
            <a:br>
              <a:rPr lang="cs-CZ" sz="2000" i="1" dirty="0"/>
            </a:br>
            <a:r>
              <a:rPr lang="cs-CZ" sz="2000" i="1" dirty="0"/>
              <a:t>                                   </a:t>
            </a:r>
            <a:r>
              <a:rPr lang="cs-CZ" sz="2000" i="1" u="sng" dirty="0"/>
              <a:t>Poznámka: </a:t>
            </a:r>
            <a:r>
              <a:rPr lang="cs-CZ" sz="2000" i="1" dirty="0"/>
              <a:t>Letadlo je v blízkosti letiště, když je na letištním okruhu, vstupuje do něj nebo jej opouští.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 </a:t>
            </a:r>
            <a:r>
              <a:rPr lang="cs-CZ" altLang="cs-CZ" sz="2400" b="1" i="1" u="sng" dirty="0"/>
              <a:t>ŘÍZENÝM LETEM</a:t>
            </a:r>
            <a:r>
              <a:rPr lang="cs-CZ" altLang="cs-CZ" sz="2400" b="1" i="1" dirty="0"/>
              <a:t>   </a:t>
            </a:r>
            <a:r>
              <a:rPr lang="cs-CZ" altLang="cs-CZ" sz="2400" b="1" i="1" dirty="0">
                <a:solidFill>
                  <a:srgbClr val="FF0000"/>
                </a:solidFill>
              </a:rPr>
              <a:t>-  </a:t>
            </a:r>
            <a:r>
              <a:rPr lang="cs-CZ" sz="2400" dirty="0"/>
              <a:t>let jemuž bylo vydáno </a:t>
            </a:r>
            <a:r>
              <a:rPr lang="cs-CZ" sz="2400" dirty="0">
                <a:highlight>
                  <a:srgbClr val="FFFF00"/>
                </a:highlight>
              </a:rPr>
              <a:t>letové povolení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                 </a:t>
            </a:r>
            <a:r>
              <a:rPr lang="cs-CZ" sz="1800" b="1" i="1" dirty="0" smtClean="0">
                <a:highlight>
                  <a:srgbClr val="FFFF00"/>
                </a:highlight>
              </a:rPr>
              <a:t> </a:t>
            </a:r>
            <a:r>
              <a:rPr lang="cs-CZ" sz="1800" b="1" i="1" dirty="0">
                <a:highlight>
                  <a:srgbClr val="FFFF00"/>
                </a:highlight>
              </a:rPr>
              <a:t>(</a:t>
            </a:r>
            <a:r>
              <a:rPr lang="cs-CZ" sz="2000" b="1" i="1" dirty="0">
                <a:highlight>
                  <a:srgbClr val="FFFF00"/>
                </a:highlight>
              </a:rPr>
              <a:t>na rozdíl od neřízených letišť,  podléhá jakákoliv činnost  letovému povolení vydávaného řídícím let. provozu</a:t>
            </a:r>
            <a:r>
              <a:rPr lang="cs-CZ" sz="1800" b="1" i="1" dirty="0">
                <a:highlight>
                  <a:srgbClr val="FFFF00"/>
                </a:highlight>
              </a:rPr>
              <a:t>)</a:t>
            </a:r>
            <a:r>
              <a:rPr lang="cs-CZ" sz="1800" i="1" dirty="0">
                <a:highlight>
                  <a:srgbClr val="FFFF00"/>
                </a:highlight>
              </a:rPr>
              <a:t> </a:t>
            </a:r>
            <a:br>
              <a:rPr lang="cs-CZ" sz="1800" i="1" dirty="0">
                <a:highlight>
                  <a:srgbClr val="FFFF00"/>
                </a:highlight>
              </a:rPr>
            </a:br>
            <a:r>
              <a:rPr lang="cs-CZ" sz="1800" i="1" dirty="0"/>
              <a:t>                                                               </a:t>
            </a:r>
            <a:r>
              <a:rPr lang="cs-CZ" sz="2700" b="1" i="1" dirty="0"/>
              <a:t>( </a:t>
            </a:r>
            <a:r>
              <a:rPr lang="cs-CZ" sz="2700" b="1" dirty="0"/>
              <a:t>NEOHLAŠUJI , ALE ŽÁDÁM )</a:t>
            </a:r>
            <a:r>
              <a:rPr lang="cs-CZ" sz="2000" b="1" dirty="0"/>
              <a:t> </a:t>
            </a:r>
            <a:br>
              <a:rPr lang="cs-CZ" sz="2000" b="1" dirty="0"/>
            </a:br>
            <a:r>
              <a:rPr lang="cs-CZ" sz="2000" b="1" dirty="0"/>
              <a:t>  </a:t>
            </a:r>
            <a:br>
              <a:rPr lang="cs-CZ" sz="2000" b="1" dirty="0"/>
            </a:br>
            <a:r>
              <a:rPr lang="cs-CZ" sz="1000" i="1" dirty="0" smtClean="0"/>
              <a:t>. </a:t>
            </a:r>
            <a:r>
              <a:rPr lang="cs-CZ" sz="2000" b="1" i="1" dirty="0" smtClean="0"/>
              <a:t>        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2700" b="1" u="sng" dirty="0"/>
              <a:t>ATC traťové povolení </a:t>
            </a:r>
            <a:r>
              <a:rPr lang="cs-CZ" sz="2700" b="1" dirty="0"/>
              <a:t> -  </a:t>
            </a:r>
            <a:r>
              <a:rPr lang="cs-CZ" sz="2200" dirty="0">
                <a:highlight>
                  <a:srgbClr val="FFFF00"/>
                </a:highlight>
              </a:rPr>
              <a:t>povolení letu letadla  </a:t>
            </a:r>
            <a:r>
              <a:rPr lang="cs-CZ" sz="2200" b="1" dirty="0">
                <a:highlight>
                  <a:srgbClr val="FFFF00"/>
                </a:highlight>
              </a:rPr>
              <a:t>PO VZLETU</a:t>
            </a:r>
            <a:r>
              <a:rPr lang="cs-CZ" sz="2700" b="1" dirty="0"/>
              <a:t>.  </a:t>
            </a:r>
            <a:r>
              <a:rPr lang="cs-CZ" sz="2000" dirty="0"/>
              <a:t>(toto povolení pilot obdrží obvykle před pojížděním</a:t>
            </a:r>
            <a:br>
              <a:rPr lang="cs-CZ" sz="2000" dirty="0"/>
            </a:br>
            <a:r>
              <a:rPr lang="cs-CZ" sz="2000" dirty="0"/>
              <a:t>                                                      ke vzletu na vyčkávací místo ) 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700" b="1" dirty="0"/>
              <a:t>           </a:t>
            </a:r>
            <a:r>
              <a:rPr lang="cs-CZ" sz="2200" b="1" dirty="0"/>
              <a:t>( RWY pro vzlet, zatáčka po vzletu, trať letu, hladina letu, individuální kód odpovídače SSR)</a:t>
            </a: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                                                 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/>
            </a:r>
            <a:br>
              <a:rPr lang="cs-CZ" sz="1800" dirty="0"/>
            </a:br>
            <a:endParaRPr lang="cs-CZ" sz="1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03361B-E527-43D4-B809-E4C98200C12A}"/>
              </a:ext>
            </a:extLst>
          </p:cNvPr>
          <p:cNvSpPr txBox="1"/>
          <p:nvPr/>
        </p:nvSpPr>
        <p:spPr>
          <a:xfrm>
            <a:off x="197223" y="170329"/>
            <a:ext cx="385483" cy="36755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7574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13DF2-A99B-427E-8793-788BB478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4" y="35024"/>
            <a:ext cx="11770659" cy="1079812"/>
          </a:xfrm>
        </p:spPr>
        <p:txBody>
          <a:bodyPr>
            <a:normAutofit fontScale="90000"/>
          </a:bodyPr>
          <a:lstStyle/>
          <a:p>
            <a:r>
              <a:rPr lang="cs-CZ" sz="2800" b="1" u="sng" dirty="0">
                <a:latin typeface="+mn-lt"/>
              </a:rPr>
              <a:t>VYČKÁVACÍ MÍSTO DRÁHY </a:t>
            </a:r>
            <a:r>
              <a:rPr lang="cs-CZ" sz="2000" dirty="0"/>
              <a:t>(Runway-holding point) - </a:t>
            </a:r>
            <a:r>
              <a:rPr lang="cs-CZ" sz="2000" b="1" dirty="0">
                <a:solidFill>
                  <a:srgbClr val="FF0000"/>
                </a:solidFill>
              </a:rPr>
              <a:t>stanovené místo </a:t>
            </a:r>
            <a:r>
              <a:rPr lang="cs-CZ" sz="2000" dirty="0">
                <a:solidFill>
                  <a:srgbClr val="FF0000"/>
                </a:solidFill>
              </a:rPr>
              <a:t>určené k ochraně dráhy, </a:t>
            </a:r>
            <a:r>
              <a:rPr lang="cs-CZ" sz="2000" b="1" dirty="0">
                <a:solidFill>
                  <a:srgbClr val="FF0000"/>
                </a:solidFill>
              </a:rPr>
              <a:t>ve kterém  </a:t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dirty="0">
                <a:solidFill>
                  <a:srgbClr val="FF0000"/>
                </a:solidFill>
              </a:rPr>
              <a:t>                  pojíždějící letadla </a:t>
            </a:r>
            <a:r>
              <a:rPr lang="cs-CZ" sz="2000" dirty="0">
                <a:solidFill>
                  <a:srgbClr val="FF0000"/>
                </a:solidFill>
              </a:rPr>
              <a:t>a mobilní prostředky </a:t>
            </a:r>
            <a:r>
              <a:rPr lang="cs-CZ" sz="2000" b="1" dirty="0">
                <a:solidFill>
                  <a:srgbClr val="FF0000"/>
                </a:solidFill>
              </a:rPr>
              <a:t>musí zastavit a vyčkávat</a:t>
            </a:r>
            <a:r>
              <a:rPr lang="cs-CZ" sz="2000" dirty="0">
                <a:solidFill>
                  <a:srgbClr val="FF0000"/>
                </a:solidFill>
              </a:rPr>
              <a:t>, pokud jim není letištní řídící věží povoleno jinak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050" dirty="0"/>
              <a:t/>
            </a:r>
            <a:br>
              <a:rPr lang="cs-CZ" sz="1050" dirty="0"/>
            </a:br>
            <a:r>
              <a:rPr lang="cs-CZ" sz="1800" dirty="0"/>
              <a:t>                  </a:t>
            </a:r>
            <a:endParaRPr lang="cs-CZ" sz="1800" b="1" i="1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DE73F5C-72E5-4566-982D-EF4B14346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267158"/>
              </p:ext>
            </p:extLst>
          </p:nvPr>
        </p:nvGraphicFramePr>
        <p:xfrm>
          <a:off x="277907" y="4079220"/>
          <a:ext cx="5015865" cy="2509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4" name="Rastrový obrázek" r:id="rId3" imgW="2088000" imgH="1044000" progId="Paint.Picture">
                  <p:embed/>
                </p:oleObj>
              </mc:Choice>
              <mc:Fallback>
                <p:oleObj name="Rastrový obrázek" r:id="rId3" imgW="2088000" imgH="1044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907" y="4079220"/>
                        <a:ext cx="5015865" cy="2509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AC24032-E903-4C5F-9FA8-B6EA521DE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249939"/>
              </p:ext>
            </p:extLst>
          </p:nvPr>
        </p:nvGraphicFramePr>
        <p:xfrm>
          <a:off x="5719481" y="3869722"/>
          <a:ext cx="6194612" cy="2928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5" name="Rastrový obrázek" r:id="rId5" imgW="9105840" imgH="4305240" progId="Paint.Picture">
                  <p:embed/>
                </p:oleObj>
              </mc:Choice>
              <mc:Fallback>
                <p:oleObj name="Rastrový obrázek" r:id="rId5" imgW="9105840" imgH="4305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9481" y="3869722"/>
                        <a:ext cx="6194612" cy="2928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771A6F6B-4920-4680-B3DF-D6594282599C}"/>
              </a:ext>
            </a:extLst>
          </p:cNvPr>
          <p:cNvSpPr txBox="1"/>
          <p:nvPr/>
        </p:nvSpPr>
        <p:spPr>
          <a:xfrm>
            <a:off x="4410114" y="2511239"/>
            <a:ext cx="7513764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dirty="0"/>
              <a:t> </a:t>
            </a:r>
            <a:r>
              <a:rPr lang="cs-CZ" sz="2400" b="1" dirty="0"/>
              <a:t>ATC TRAŤOVÉ POVOLENÍ </a:t>
            </a:r>
            <a:r>
              <a:rPr lang="cs-CZ" sz="2400" dirty="0">
                <a:solidFill>
                  <a:srgbClr val="FF0000"/>
                </a:solidFill>
              </a:rPr>
              <a:t>-  </a:t>
            </a:r>
            <a:r>
              <a:rPr lang="cs-CZ" sz="2400" b="1" dirty="0">
                <a:solidFill>
                  <a:srgbClr val="FF0000"/>
                </a:solidFill>
              </a:rPr>
              <a:t>NENÍ POKYN PRO VZLET NEBO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                                                  PRO VSTUP NA DRÁHU</a:t>
            </a:r>
          </a:p>
          <a:p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FDDBDC-409E-42CC-89B8-2A9A675905EB}"/>
              </a:ext>
            </a:extLst>
          </p:cNvPr>
          <p:cNvSpPr txBox="1"/>
          <p:nvPr/>
        </p:nvSpPr>
        <p:spPr>
          <a:xfrm>
            <a:off x="171295" y="1272989"/>
            <a:ext cx="117706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+mj-lt"/>
              </a:rPr>
              <a:t> </a:t>
            </a:r>
            <a:r>
              <a:rPr lang="cs-CZ" sz="2800" b="1" u="sng" dirty="0">
                <a:latin typeface="+mj-lt"/>
              </a:rPr>
              <a:t>frazeologie:</a:t>
            </a:r>
            <a:r>
              <a:rPr lang="cs-CZ" sz="2800" b="1" dirty="0">
                <a:latin typeface="+mj-lt"/>
              </a:rPr>
              <a:t>       </a:t>
            </a:r>
            <a:r>
              <a:rPr lang="cs-CZ" sz="2400" b="1" dirty="0">
                <a:latin typeface="+mj-lt"/>
              </a:rPr>
              <a:t>POJÍŽDĚJTE</a:t>
            </a:r>
            <a:r>
              <a:rPr lang="cs-CZ" sz="2800" b="1" dirty="0">
                <a:latin typeface="+mj-lt"/>
              </a:rPr>
              <a:t>  </a:t>
            </a:r>
            <a:r>
              <a:rPr lang="cs-CZ" sz="2400" b="1" dirty="0">
                <a:latin typeface="+mj-lt"/>
              </a:rPr>
              <a:t>NA VYČKÁVACÍ MÍSTO DRÁHA 24 po TWY...</a:t>
            </a:r>
          </a:p>
          <a:p>
            <a:r>
              <a:rPr lang="cs-CZ" sz="2400" b="1" dirty="0"/>
              <a:t>                                </a:t>
            </a:r>
            <a:r>
              <a:rPr lang="cs-CZ" sz="2000" b="1" dirty="0"/>
              <a:t> </a:t>
            </a:r>
            <a:r>
              <a:rPr lang="cs-CZ" sz="2000" dirty="0"/>
              <a:t> </a:t>
            </a:r>
            <a:r>
              <a:rPr lang="cs-CZ" sz="2400" dirty="0"/>
              <a:t>VYČKÁVEJTE V BLÍZKOSTI DRÁHY 28 </a:t>
            </a:r>
            <a:r>
              <a:rPr lang="cs-CZ" sz="1600" i="1" dirty="0"/>
              <a:t>(tam, kde vyčkávací místo není vyznačeno, nebo před </a:t>
            </a:r>
          </a:p>
          <a:p>
            <a:r>
              <a:rPr lang="cs-CZ" sz="1600" i="1" dirty="0"/>
              <a:t>                                                                                                                                                   křižováním RWY, která není určena pro vzlet)</a:t>
            </a:r>
            <a:endParaRPr lang="cs-CZ" sz="2800" b="1" dirty="0"/>
          </a:p>
          <a:p>
            <a:r>
              <a:rPr lang="cs-CZ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VSTUPTE NA DRÁHU 24              </a:t>
            </a:r>
          </a:p>
          <a:p>
            <a:endParaRPr lang="cs-CZ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KŘIŽUJTE DRÁHU  12</a:t>
            </a:r>
          </a:p>
          <a:p>
            <a:endParaRPr lang="cs-CZ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43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812" y="286871"/>
            <a:ext cx="11179988" cy="1403817"/>
          </a:xfrm>
        </p:spPr>
        <p:txBody>
          <a:bodyPr>
            <a:normAutofit fontScale="90000"/>
          </a:bodyPr>
          <a:lstStyle/>
          <a:p>
            <a:r>
              <a:rPr lang="cs-CZ" sz="3600" b="1" u="sng" dirty="0">
                <a:solidFill>
                  <a:srgbClr val="0070C0"/>
                </a:solidFill>
              </a:rPr>
              <a:t>ŘÍZENÉ VZDUŠNÉ PROSTORY-</a:t>
            </a:r>
            <a:r>
              <a:rPr lang="cs-CZ" sz="7200" b="1" u="sng" dirty="0">
                <a:solidFill>
                  <a:srgbClr val="0070C0"/>
                </a:solidFill>
              </a:rPr>
              <a:t/>
            </a:r>
            <a:br>
              <a:rPr lang="cs-CZ" sz="7200" b="1" u="sng" dirty="0">
                <a:solidFill>
                  <a:srgbClr val="0070C0"/>
                </a:solidFill>
              </a:rPr>
            </a:br>
            <a:r>
              <a:rPr lang="cs-CZ" sz="2200" dirty="0"/>
              <a:t>vymezené vzdušné prostory, ve kterých se </a:t>
            </a:r>
            <a:r>
              <a:rPr lang="cs-CZ" sz="2200" dirty="0">
                <a:highlight>
                  <a:srgbClr val="FFFF00"/>
                </a:highlight>
              </a:rPr>
              <a:t>poskytuje služba řízení letového provozu </a:t>
            </a:r>
            <a:r>
              <a:rPr lang="cs-CZ" sz="2200" dirty="0"/>
              <a:t>v  souladu  klasifikací vzdušného prostoru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799" y="1458506"/>
            <a:ext cx="12023226" cy="5320145"/>
          </a:xfrm>
        </p:spPr>
        <p:txBody>
          <a:bodyPr>
            <a:normAutofit fontScale="25000" lnSpcReduction="20000"/>
          </a:bodyPr>
          <a:lstStyle/>
          <a:p>
            <a:r>
              <a:rPr lang="cs-CZ" sz="9600" dirty="0"/>
              <a:t>„D“</a:t>
            </a:r>
            <a:r>
              <a:rPr lang="cs-CZ" sz="5500" dirty="0"/>
              <a:t>   </a:t>
            </a:r>
            <a:r>
              <a:rPr lang="cs-CZ" sz="6400" dirty="0"/>
              <a:t>- CTR/</a:t>
            </a:r>
            <a:r>
              <a:rPr lang="cs-CZ" sz="6400" dirty="0">
                <a:solidFill>
                  <a:srgbClr val="00B050"/>
                </a:solidFill>
              </a:rPr>
              <a:t>MCTR</a:t>
            </a:r>
            <a:r>
              <a:rPr lang="cs-CZ" sz="6400" dirty="0"/>
              <a:t>, TMA/</a:t>
            </a:r>
            <a:r>
              <a:rPr lang="cs-CZ" sz="6400" dirty="0">
                <a:solidFill>
                  <a:srgbClr val="00B050"/>
                </a:solidFill>
              </a:rPr>
              <a:t>MTMA </a:t>
            </a:r>
            <a:r>
              <a:rPr lang="cs-CZ" sz="6400" dirty="0"/>
              <a:t> </a:t>
            </a:r>
            <a:r>
              <a:rPr lang="cs-CZ" sz="6400" dirty="0">
                <a:solidFill>
                  <a:srgbClr val="00B0F0"/>
                </a:solidFill>
              </a:rPr>
              <a:t>(s výjimkou TMA Praha = „C“)</a:t>
            </a:r>
          </a:p>
          <a:p>
            <a:pPr marL="0" indent="0">
              <a:buNone/>
            </a:pPr>
            <a:r>
              <a:rPr lang="cs-CZ" sz="6400" dirty="0"/>
              <a:t>              -  </a:t>
            </a:r>
            <a:r>
              <a:rPr lang="cs-CZ" sz="6400" i="1" dirty="0"/>
              <a:t>služba řízení – všem letům</a:t>
            </a:r>
          </a:p>
          <a:p>
            <a:pPr marL="0" indent="0">
              <a:buNone/>
            </a:pPr>
            <a:r>
              <a:rPr lang="cs-CZ" sz="6400" i="1" dirty="0"/>
              <a:t>               </a:t>
            </a:r>
            <a:r>
              <a:rPr lang="cs-CZ" sz="6400" i="1" u="sng" dirty="0"/>
              <a:t>-  </a:t>
            </a:r>
            <a:r>
              <a:rPr lang="cs-CZ" sz="6400" b="1" i="1" u="sng" dirty="0"/>
              <a:t>rozstupy - mezi IFR navzájem/ informace o provozu mezi IFR a VFR, mezi VFR navzájem </a:t>
            </a:r>
            <a:r>
              <a:rPr lang="cs-CZ" sz="6400" i="1" dirty="0"/>
              <a:t>/  </a:t>
            </a:r>
            <a:r>
              <a:rPr lang="cs-CZ" sz="6400" b="1" dirty="0">
                <a:highlight>
                  <a:srgbClr val="FFFF00"/>
                </a:highlight>
              </a:rPr>
              <a:t>na žádost se poskytují rady k vyhnutí</a:t>
            </a:r>
            <a:endParaRPr lang="cs-CZ" sz="6400" i="1" dirty="0"/>
          </a:p>
          <a:p>
            <a:pPr marL="0" indent="0">
              <a:buNone/>
            </a:pPr>
            <a:r>
              <a:rPr lang="cs-CZ" sz="6400" i="1" dirty="0"/>
              <a:t>              -  letový plán pro VFR není vyžadován</a:t>
            </a:r>
          </a:p>
          <a:p>
            <a:pPr marL="0" indent="0">
              <a:buNone/>
            </a:pPr>
            <a:endParaRPr lang="cs-CZ" sz="4200" i="1" dirty="0"/>
          </a:p>
          <a:p>
            <a:pPr marL="0" indent="0">
              <a:buNone/>
            </a:pPr>
            <a:r>
              <a:rPr lang="cs-CZ" sz="4200" b="1" dirty="0">
                <a:solidFill>
                  <a:srgbClr val="00B0F0"/>
                </a:solidFill>
              </a:rPr>
              <a:t>     </a:t>
            </a:r>
            <a:r>
              <a:rPr lang="cs-CZ" sz="9600" b="1" dirty="0">
                <a:solidFill>
                  <a:srgbClr val="00B0F0"/>
                </a:solidFill>
              </a:rPr>
              <a:t>„C“</a:t>
            </a:r>
            <a:r>
              <a:rPr lang="cs-CZ" sz="6000" b="1" dirty="0">
                <a:solidFill>
                  <a:srgbClr val="00B0F0"/>
                </a:solidFill>
              </a:rPr>
              <a:t>  </a:t>
            </a:r>
            <a:r>
              <a:rPr lang="cs-CZ" sz="4200" b="1" dirty="0">
                <a:solidFill>
                  <a:srgbClr val="00B0F0"/>
                </a:solidFill>
              </a:rPr>
              <a:t>-    </a:t>
            </a:r>
            <a:r>
              <a:rPr lang="cs-CZ" sz="6400" b="1" dirty="0">
                <a:solidFill>
                  <a:srgbClr val="00B0F0"/>
                </a:solidFill>
              </a:rPr>
              <a:t>nad</a:t>
            </a:r>
            <a:r>
              <a:rPr lang="cs-CZ" sz="6400" dirty="0">
                <a:solidFill>
                  <a:srgbClr val="00B0F0"/>
                </a:solidFill>
              </a:rPr>
              <a:t> FL 95  </a:t>
            </a:r>
            <a:r>
              <a:rPr lang="cs-CZ" sz="6400" i="1" dirty="0">
                <a:solidFill>
                  <a:srgbClr val="00B050"/>
                </a:solidFill>
              </a:rPr>
              <a:t>( mimo TRA, TSA)</a:t>
            </a:r>
          </a:p>
          <a:p>
            <a:pPr marL="0" indent="0">
              <a:buNone/>
            </a:pPr>
            <a:r>
              <a:rPr lang="cs-CZ" sz="6400" i="1" dirty="0">
                <a:solidFill>
                  <a:srgbClr val="00B050"/>
                </a:solidFill>
              </a:rPr>
              <a:t>                 </a:t>
            </a:r>
            <a:r>
              <a:rPr lang="cs-CZ" sz="6400" dirty="0"/>
              <a:t>-  </a:t>
            </a:r>
            <a:r>
              <a:rPr lang="cs-CZ" sz="6400" i="1" dirty="0"/>
              <a:t>služba řízení – všem letům</a:t>
            </a:r>
          </a:p>
          <a:p>
            <a:pPr marL="0" indent="0">
              <a:buNone/>
            </a:pPr>
            <a:r>
              <a:rPr lang="cs-CZ" sz="6400" i="1" dirty="0"/>
              <a:t>                 - rozstupy - mezi IFR navzájem/ mezi IFR a VFR a  informace o VFR navzájem</a:t>
            </a:r>
          </a:p>
          <a:p>
            <a:pPr marL="0" indent="0">
              <a:buNone/>
            </a:pPr>
            <a:r>
              <a:rPr lang="cs-CZ" sz="6400" i="1" dirty="0">
                <a:solidFill>
                  <a:srgbClr val="00B050"/>
                </a:solidFill>
              </a:rPr>
              <a:t>                 - </a:t>
            </a:r>
            <a:r>
              <a:rPr lang="cs-CZ" sz="6400" i="1" dirty="0"/>
              <a:t>letový plán je vyžadován</a:t>
            </a:r>
            <a:endParaRPr lang="cs-CZ" sz="6400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sz="5500" dirty="0">
              <a:solidFill>
                <a:srgbClr val="00B0F0"/>
              </a:solidFill>
            </a:endParaRPr>
          </a:p>
          <a:p>
            <a:r>
              <a:rPr lang="cs-CZ" sz="4200" dirty="0">
                <a:solidFill>
                  <a:srgbClr val="00B0F0"/>
                </a:solidFill>
              </a:rPr>
              <a:t>                        </a:t>
            </a:r>
            <a:r>
              <a:rPr lang="cs-CZ" sz="4200" i="1" dirty="0">
                <a:solidFill>
                  <a:srgbClr val="00B0F0"/>
                </a:solidFill>
              </a:rPr>
              <a:t> </a:t>
            </a:r>
          </a:p>
          <a:p>
            <a:r>
              <a:rPr lang="cs-CZ" sz="9600" b="1" dirty="0">
                <a:solidFill>
                  <a:schemeClr val="bg1">
                    <a:lumMod val="50000"/>
                  </a:schemeClr>
                </a:solidFill>
              </a:rPr>
              <a:t>„E“</a:t>
            </a:r>
            <a:r>
              <a:rPr lang="cs-CZ" sz="4200" b="1" dirty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cs-CZ" sz="6400" b="1" dirty="0">
                <a:solidFill>
                  <a:schemeClr val="bg1">
                    <a:lumMod val="50000"/>
                  </a:schemeClr>
                </a:solidFill>
              </a:rPr>
              <a:t>nad</a:t>
            </a:r>
            <a:r>
              <a:rPr lang="cs-CZ" sz="6400" dirty="0">
                <a:solidFill>
                  <a:schemeClr val="bg1">
                    <a:lumMod val="50000"/>
                  </a:schemeClr>
                </a:solidFill>
              </a:rPr>
              <a:t> 1000ft  AGL- FL 95</a:t>
            </a:r>
            <a:r>
              <a:rPr lang="cs-CZ" sz="6400" i="1" dirty="0">
                <a:solidFill>
                  <a:schemeClr val="bg1">
                    <a:lumMod val="50000"/>
                  </a:schemeClr>
                </a:solidFill>
              </a:rPr>
              <a:t>   (</a:t>
            </a:r>
            <a:r>
              <a:rPr lang="cs-CZ" sz="6400" i="1" dirty="0"/>
              <a:t>mimo CTR / TMA ,</a:t>
            </a:r>
            <a:r>
              <a:rPr lang="cs-CZ" sz="6400" i="1" dirty="0">
                <a:solidFill>
                  <a:srgbClr val="00B050"/>
                </a:solidFill>
              </a:rPr>
              <a:t>MCTR /MTMA, LKP, TRA, TSA)</a:t>
            </a:r>
            <a:r>
              <a:rPr lang="cs-CZ" sz="6400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6400" dirty="0">
                <a:solidFill>
                  <a:srgbClr val="00B0F0"/>
                </a:solidFill>
              </a:rPr>
              <a:t>                 </a:t>
            </a:r>
            <a:r>
              <a:rPr lang="cs-CZ" sz="6400" dirty="0"/>
              <a:t>-  </a:t>
            </a:r>
            <a:r>
              <a:rPr lang="cs-CZ" sz="6400" i="1" dirty="0"/>
              <a:t>služba řízení –  letům IFR</a:t>
            </a:r>
          </a:p>
          <a:p>
            <a:pPr marL="0" indent="0">
              <a:buNone/>
            </a:pPr>
            <a:r>
              <a:rPr lang="cs-CZ" sz="6400" i="1" dirty="0"/>
              <a:t>                 - rozstupy - mezi IFR navzájem/ </a:t>
            </a:r>
            <a:r>
              <a:rPr lang="cs-CZ" sz="5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VFR letům se  </a:t>
            </a:r>
            <a:r>
              <a:rPr lang="cs-CZ" sz="56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NEZAJIŠŤUJÍ , </a:t>
            </a:r>
            <a:r>
              <a:rPr lang="cs-CZ" sz="5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ale </a:t>
            </a:r>
            <a:r>
              <a:rPr lang="cs-CZ" sz="6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všem letům se poskytují informace o provozu, pokud je   to proveditelné</a:t>
            </a:r>
            <a:endParaRPr lang="cs-CZ" sz="64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6400" i="1" dirty="0"/>
              <a:t>                 - </a:t>
            </a:r>
            <a:r>
              <a:rPr lang="cs-CZ" sz="6400" b="1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lety VFR nepotřebují letové povolení </a:t>
            </a:r>
            <a:r>
              <a:rPr lang="cs-CZ" sz="6400" i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a nemají zde ani povinnost udržovat stálé obousměrné spojení se stanovištěm ATS</a:t>
            </a:r>
            <a:r>
              <a:rPr lang="cs-CZ" sz="6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6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5600" b="1" i="1" dirty="0">
                <a:solidFill>
                  <a:schemeClr val="bg1">
                    <a:lumMod val="50000"/>
                  </a:schemeClr>
                </a:solidFill>
              </a:rPr>
              <a:t>                   -   l</a:t>
            </a:r>
            <a:r>
              <a:rPr lang="cs-CZ" sz="6000" i="1" dirty="0"/>
              <a:t>etový plán pro VFR lety není vyžadován</a:t>
            </a:r>
            <a:endParaRPr lang="cs-CZ" sz="5600" b="1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cs-CZ" sz="55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900" i="1" dirty="0"/>
          </a:p>
          <a:p>
            <a:pPr marL="0" indent="0">
              <a:buNone/>
            </a:pPr>
            <a:endParaRPr lang="cs-CZ" sz="2900" i="1" dirty="0"/>
          </a:p>
          <a:p>
            <a:pPr marL="0" indent="0">
              <a:buNone/>
            </a:pPr>
            <a:endParaRPr lang="cs-CZ" sz="2900" i="1" dirty="0"/>
          </a:p>
          <a:p>
            <a:pPr marL="0" indent="0">
              <a:buNone/>
            </a:pPr>
            <a:r>
              <a:rPr lang="cs-CZ" dirty="0"/>
              <a:t>  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                                           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CA6E64B-5B3D-4578-87CB-DBBEABAD2EA1}"/>
              </a:ext>
            </a:extLst>
          </p:cNvPr>
          <p:cNvSpPr/>
          <p:nvPr/>
        </p:nvSpPr>
        <p:spPr>
          <a:xfrm>
            <a:off x="173812" y="1299882"/>
            <a:ext cx="11480306" cy="1562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7569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2966</Words>
  <Application>Microsoft Office PowerPoint</Application>
  <PresentationFormat>Širokoúhlá obrazovka</PresentationFormat>
  <Paragraphs>498</Paragraphs>
  <Slides>55</Slides>
  <Notes>2</Notes>
  <HiddenSlides>2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55</vt:i4>
      </vt:variant>
    </vt:vector>
  </HeadingPairs>
  <TitlesOfParts>
    <vt:vector size="65" baseType="lpstr">
      <vt:lpstr>Arial</vt:lpstr>
      <vt:lpstr>Arial Black</vt:lpstr>
      <vt:lpstr>Arial Narrow</vt:lpstr>
      <vt:lpstr>AT*Switzerland-Condensed</vt:lpstr>
      <vt:lpstr>Calibri</vt:lpstr>
      <vt:lpstr>Calibri Light</vt:lpstr>
      <vt:lpstr>Times New Roman</vt:lpstr>
      <vt:lpstr>Motiv Office</vt:lpstr>
      <vt:lpstr>Rastrový obrázek</vt:lpstr>
      <vt:lpstr>Acrobat Document</vt:lpstr>
      <vt:lpstr>PROVOZNÍ POHLED ŘÍDÍCÍHO NA VFR PROVOZ </vt:lpstr>
      <vt:lpstr>                 O čem to dnes bude ?</vt:lpstr>
      <vt:lpstr>OBLASTI PRO NASTAVENÍ VÝŠKOMĚRU</vt:lpstr>
      <vt:lpstr>Prezentace aplikace PowerPoint</vt:lpstr>
      <vt:lpstr>Prezentace aplikace PowerPoint</vt:lpstr>
      <vt:lpstr>                       VYJADŘOVÁNÍ HLADIN LETU Hladina (Level)  - všeobecný výraz používaný k vyjádření vertikální polohy letadla znamenající buď:                               1.  výšku                                2.  nadmořskou výšku                                3.  letovou hladinu.</vt:lpstr>
      <vt:lpstr>                    ŘÍZENÁ LETIŠTĚ    Řízené letiště -      letiště, na kterém je letištnímu provozu poskytována služba řízení                                 letového provozu.   Letištní provoz   -   veškerý provoz na provozní ploše letiště a všechna letadla letící v blízkosti letiště.                                      Poznámka: Letadlo je v blízkosti letiště, když je na letištním okruhu, vstupuje do něj nebo jej opouští.    ŘÍZENÝM LETEM   -  let jemuž bylo vydáno letové povolení                     (na rozdíl od neřízených letišť,  podléhá jakákoliv činnost  letovému povolení vydávaného řídícím let. provozu)                                                                 ( NEOHLAŠUJI , ALE ŽÁDÁM )     .          ATC traťové povolení  -  povolení letu letadla  PO VZLETU.  (toto povolení pilot obdrží obvykle před pojížděním                                                       ke vzletu na vyčkávací místo )             ( RWY pro vzlet, zatáčka po vzletu, trať letu, hladina letu, individuální kód odpovídače SSR)                                                      </vt:lpstr>
      <vt:lpstr>VYČKÁVACÍ MÍSTO DRÁHY (Runway-holding point) - stanovené místo určené k ochraně dráhy, ve kterém                     pojíždějící letadla a mobilní prostředky musí zastavit a vyčkávat, pokud jim není letištní řídící věží povoleno jinak                    </vt:lpstr>
      <vt:lpstr>ŘÍZENÉ VZDUŠNÉ PROSTORY- vymezené vzdušné prostory, ve kterých se poskytuje služba řízení letového provozu v  souladu  klasifikací vzdušného prostoru   </vt:lpstr>
      <vt:lpstr>     POSTUPY PRO VSTUP DO ŘÍZENÝCH VZDUŠNÝCH PROSTORŮ</vt:lpstr>
      <vt:lpstr>Rozuměl jsem tomu co potvrzuji ???</vt:lpstr>
      <vt:lpstr>Jak se chovat k     - řízeným vzdušným prostorům                                           - omezeným/zakázaným  vzdušným prostorům</vt:lpstr>
      <vt:lpstr>                                             </vt:lpstr>
      <vt:lpstr>PROČ, … nelétat ve spodní hranici - TMA/MTMA (AMSL, FL), FL 095                                                                                                                                         </vt:lpstr>
      <vt:lpstr>Prezentace aplikace PowerPoint</vt:lpstr>
      <vt:lpstr>PROČ :   nelétat po horizontální hranici   - CTR/ TMA, MCTR /MTMA- TRA/TSA / LKP                              </vt:lpstr>
      <vt:lpstr>       Neohrožuj ostatní, kteří se, na rozdíl od tebe, snaží dostat na zem bezpečně</vt:lpstr>
      <vt:lpstr>Prezentace aplikace PowerPoint</vt:lpstr>
      <vt:lpstr>                 ODPOVÍDAČ SSR</vt:lpstr>
      <vt:lpstr>                </vt:lpstr>
      <vt:lpstr>Odpovídač   S - mód</vt:lpstr>
      <vt:lpstr>Odpovídač  A/C mód</vt:lpstr>
      <vt:lpstr>Odpovídač  S - mód  (bez  „C“éčka) </vt:lpstr>
      <vt:lpstr>Odpovídač  A/C mód - bez  „C“éčka </vt:lpstr>
      <vt:lpstr>              Nezapnutý odpovídač</vt:lpstr>
      <vt:lpstr>Odpovídač S-mód (IDNT)</vt:lpstr>
      <vt:lpstr>                         RADIOSTANICE  -  frq</vt:lpstr>
      <vt:lpstr>Prezentace aplikace PowerPoint</vt:lpstr>
      <vt:lpstr>Prezentace aplikace PowerPoint</vt:lpstr>
      <vt:lpstr>           </vt:lpstr>
      <vt:lpstr>                   CTR Ruzyně  - narušení</vt:lpstr>
      <vt:lpstr> NARUŠENÍ CTR Ruzyně FIN RWY 06 - (OKWUU10) </vt:lpstr>
      <vt:lpstr>  </vt:lpstr>
      <vt:lpstr>                 TMA I Praha (2500 AMSL)  - narušení</vt:lpstr>
      <vt:lpstr>             TMA II Praha (3500 AMSL) -  narušení</vt:lpstr>
      <vt:lpstr>   TMA II Praha (3500 AMSL) -  narušení</vt:lpstr>
      <vt:lpstr>          Seriál o bezstarostné a přípravou nepolíbené pilotce či pilotovi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DĚLAT KDYŽ UŽ SE TO STANE  …</vt:lpstr>
      <vt:lpstr>                               LKPR</vt:lpstr>
      <vt:lpstr>Prostudovat si VFR mapu  LKPR – i RUB</vt:lpstr>
      <vt:lpstr>POZOR na:</vt:lpstr>
      <vt:lpstr>Prezentace aplikace PowerPoint</vt:lpstr>
      <vt:lpstr>                 PROVOZNÍ DOBA CTR / TMA  LKVO                            není specifikována          </vt:lpstr>
      <vt:lpstr>Prezentace aplikace PowerPoint</vt:lpstr>
      <vt:lpstr>           Narušení aktivovaného TMA I Vodo (2000 AMSL)</vt:lpstr>
      <vt:lpstr>Prezentace aplikace PowerPoint</vt:lpstr>
      <vt:lpstr>Prezentace aplikace PowerPoint</vt:lpstr>
      <vt:lpstr>                       Kombinované lety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Borek Kop</dc:creator>
  <cp:lastModifiedBy>CURIK Lukas</cp:lastModifiedBy>
  <cp:revision>387</cp:revision>
  <dcterms:created xsi:type="dcterms:W3CDTF">2021-12-05T15:51:57Z</dcterms:created>
  <dcterms:modified xsi:type="dcterms:W3CDTF">2022-01-13T08:09:08Z</dcterms:modified>
</cp:coreProperties>
</file>