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1" r:id="rId3"/>
    <p:sldId id="272" r:id="rId4"/>
    <p:sldId id="260" r:id="rId5"/>
    <p:sldId id="268" r:id="rId6"/>
    <p:sldId id="269" r:id="rId7"/>
    <p:sldId id="270" r:id="rId8"/>
    <p:sldId id="263" r:id="rId9"/>
    <p:sldId id="262" r:id="rId10"/>
    <p:sldId id="261" r:id="rId11"/>
    <p:sldId id="265" r:id="rId12"/>
    <p:sldId id="266" r:id="rId13"/>
    <p:sldId id="267" r:id="rId14"/>
    <p:sldId id="259" r:id="rId15"/>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5A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1" d="100"/>
          <a:sy n="101" d="100"/>
        </p:scale>
        <p:origin x="126" y="2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C220A46-F1E5-489B-92A2-841934303770}" type="datetimeFigureOut">
              <a:rPr lang="cs-CZ"/>
              <a:pPr>
                <a:defRPr/>
              </a:pPr>
              <a:t>18.01.2022</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noProof="0" smtClean="0"/>
              <a:t>Kliknutím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B3FECD8-9E99-494C-BE36-6116E6D6FD55}" type="slidenum">
              <a:rPr lang="cs-CZ"/>
              <a:pPr>
                <a:defRPr/>
              </a:pPr>
              <a:t>‹#›</a:t>
            </a:fld>
            <a:endParaRPr lang="cs-CZ"/>
          </a:p>
        </p:txBody>
      </p:sp>
    </p:spTree>
    <p:extLst>
      <p:ext uri="{BB962C8B-B14F-4D97-AF65-F5344CB8AC3E}">
        <p14:creationId xmlns:p14="http://schemas.microsoft.com/office/powerpoint/2010/main" val="8656043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4" name="Obrázek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dpis 1"/>
          <p:cNvSpPr>
            <a:spLocks noGrp="1"/>
          </p:cNvSpPr>
          <p:nvPr>
            <p:ph type="ctrTitle"/>
          </p:nvPr>
        </p:nvSpPr>
        <p:spPr>
          <a:xfrm>
            <a:off x="281940" y="268923"/>
            <a:ext cx="6858000" cy="1376997"/>
          </a:xfrm>
        </p:spPr>
        <p:txBody>
          <a:bodyPr>
            <a:normAutofit/>
          </a:bodyPr>
          <a:lstStyle>
            <a:lvl1pPr algn="l">
              <a:defRPr sz="4100">
                <a:solidFill>
                  <a:schemeClr val="bg1"/>
                </a:solidFill>
              </a:defRPr>
            </a:lvl1pPr>
          </a:lstStyle>
          <a:p>
            <a:r>
              <a:rPr lang="cs-CZ" smtClean="0"/>
              <a:t>Kliknutím lze upravit styl.</a:t>
            </a:r>
            <a:endParaRPr lang="cs-CZ"/>
          </a:p>
        </p:txBody>
      </p:sp>
      <p:sp>
        <p:nvSpPr>
          <p:cNvPr id="3" name="Podnadpis 2"/>
          <p:cNvSpPr>
            <a:spLocks noGrp="1"/>
          </p:cNvSpPr>
          <p:nvPr>
            <p:ph type="subTitle" idx="1"/>
          </p:nvPr>
        </p:nvSpPr>
        <p:spPr>
          <a:xfrm>
            <a:off x="281940" y="1768317"/>
            <a:ext cx="6858000" cy="1655762"/>
          </a:xfrm>
        </p:spPr>
        <p:txBody>
          <a:bodyPr/>
          <a:lstStyle>
            <a:lvl1pPr marL="0" indent="0" algn="l">
              <a:buNone/>
              <a:defRPr sz="22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5" name="Zástupný symbol pro datum 3"/>
          <p:cNvSpPr>
            <a:spLocks noGrp="1"/>
          </p:cNvSpPr>
          <p:nvPr>
            <p:ph type="dt" sz="half" idx="10"/>
          </p:nvPr>
        </p:nvSpPr>
        <p:spPr>
          <a:xfrm>
            <a:off x="628650" y="6356350"/>
            <a:ext cx="2057400" cy="365125"/>
          </a:xfrm>
          <a:prstGeom prst="rect">
            <a:avLst/>
          </a:prstGeom>
        </p:spPr>
        <p:txBody>
          <a:bodyPr/>
          <a:lstStyle>
            <a:lvl1pPr fontAlgn="auto">
              <a:spcBef>
                <a:spcPts val="0"/>
              </a:spcBef>
              <a:spcAft>
                <a:spcPts val="0"/>
              </a:spcAft>
              <a:defRPr>
                <a:latin typeface="+mn-lt"/>
                <a:cs typeface="+mn-cs"/>
              </a:defRPr>
            </a:lvl1pPr>
          </a:lstStyle>
          <a:p>
            <a:pPr>
              <a:defRPr/>
            </a:pPr>
            <a:fld id="{969DCA9E-1358-4F01-BCB1-0ECABC53521B}" type="datetimeFigureOut">
              <a:rPr lang="cs-CZ"/>
              <a:pPr>
                <a:defRPr/>
              </a:pPr>
              <a:t>18.01.2022</a:t>
            </a:fld>
            <a:endParaRPr lang="cs-CZ"/>
          </a:p>
        </p:txBody>
      </p:sp>
      <p:sp>
        <p:nvSpPr>
          <p:cNvPr id="6" name="Zástupný symbol pro zápatí 4"/>
          <p:cNvSpPr>
            <a:spLocks noGrp="1"/>
          </p:cNvSpPr>
          <p:nvPr>
            <p:ph type="ftr" sz="quarter" idx="11"/>
          </p:nvPr>
        </p:nvSpPr>
        <p:spPr>
          <a:xfrm>
            <a:off x="3028950" y="6356350"/>
            <a:ext cx="3086100" cy="365125"/>
          </a:xfrm>
          <a:prstGeom prst="rect">
            <a:avLst/>
          </a:prstGeom>
        </p:spPr>
        <p:txBody>
          <a:bodyPr/>
          <a:lstStyle>
            <a:lvl1pPr fontAlgn="auto">
              <a:spcBef>
                <a:spcPts val="0"/>
              </a:spcBef>
              <a:spcAft>
                <a:spcPts val="0"/>
              </a:spcAft>
              <a:defRPr>
                <a:latin typeface="+mn-lt"/>
                <a:cs typeface="+mn-cs"/>
              </a:defRPr>
            </a:lvl1pPr>
          </a:lstStyle>
          <a:p>
            <a:pPr>
              <a:defRPr/>
            </a:pPr>
            <a:endParaRPr lang="cs-CZ"/>
          </a:p>
        </p:txBody>
      </p:sp>
      <p:sp>
        <p:nvSpPr>
          <p:cNvPr id="7" name="Zástupný symbol pro číslo snímku 5"/>
          <p:cNvSpPr>
            <a:spLocks noGrp="1"/>
          </p:cNvSpPr>
          <p:nvPr>
            <p:ph type="sldNum" sz="quarter" idx="12"/>
          </p:nvPr>
        </p:nvSpPr>
        <p:spPr>
          <a:xfrm>
            <a:off x="6457950" y="6356350"/>
            <a:ext cx="2057400" cy="365125"/>
          </a:xfrm>
          <a:prstGeom prst="rect">
            <a:avLst/>
          </a:prstGeom>
        </p:spPr>
        <p:txBody>
          <a:bodyPr/>
          <a:lstStyle>
            <a:lvl1pPr fontAlgn="auto">
              <a:spcBef>
                <a:spcPts val="0"/>
              </a:spcBef>
              <a:spcAft>
                <a:spcPts val="0"/>
              </a:spcAft>
              <a:defRPr>
                <a:latin typeface="+mn-lt"/>
                <a:cs typeface="+mn-cs"/>
              </a:defRPr>
            </a:lvl1pPr>
          </a:lstStyle>
          <a:p>
            <a:pPr>
              <a:defRPr/>
            </a:pPr>
            <a:fld id="{B99A3DC7-7D9F-4359-99EA-6694FEB497E2}" type="slidenum">
              <a:rPr lang="cs-CZ"/>
              <a:pPr>
                <a:defRPr/>
              </a:pPr>
              <a:t>‹#›</a:t>
            </a:fld>
            <a:endParaRPr lang="cs-CZ"/>
          </a:p>
        </p:txBody>
      </p:sp>
    </p:spTree>
    <p:extLst>
      <p:ext uri="{BB962C8B-B14F-4D97-AF65-F5344CB8AC3E}">
        <p14:creationId xmlns:p14="http://schemas.microsoft.com/office/powerpoint/2010/main" val="3863374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4225328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290145" y="2039815"/>
            <a:ext cx="4140000" cy="365760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789356" y="2039815"/>
            <a:ext cx="4140000" cy="365760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374158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obrázky">
    <p:spTree>
      <p:nvGrpSpPr>
        <p:cNvPr id="1" name=""/>
        <p:cNvGrpSpPr/>
        <p:nvPr/>
      </p:nvGrpSpPr>
      <p:grpSpPr>
        <a:xfrm>
          <a:off x="0" y="0"/>
          <a:ext cx="0" cy="0"/>
          <a:chOff x="0" y="0"/>
          <a:chExt cx="0" cy="0"/>
        </a:xfrm>
      </p:grpSpPr>
      <p:sp>
        <p:nvSpPr>
          <p:cNvPr id="2" name="Nadpis 1"/>
          <p:cNvSpPr>
            <a:spLocks noGrp="1"/>
          </p:cNvSpPr>
          <p:nvPr>
            <p:ph type="title"/>
          </p:nvPr>
        </p:nvSpPr>
        <p:spPr>
          <a:xfrm>
            <a:off x="290146" y="793749"/>
            <a:ext cx="8607668" cy="712762"/>
          </a:xfrm>
        </p:spPr>
        <p:txBody>
          <a:bodyPr/>
          <a:lstStyle/>
          <a:p>
            <a:r>
              <a:rPr lang="cs-CZ" smtClean="0"/>
              <a:t>Kliknutím lze upravit styl.</a:t>
            </a:r>
            <a:endParaRPr lang="cs-CZ"/>
          </a:p>
        </p:txBody>
      </p:sp>
      <p:sp>
        <p:nvSpPr>
          <p:cNvPr id="9" name="Zástupný symbol pro obrázek 8"/>
          <p:cNvSpPr>
            <a:spLocks noGrp="1"/>
          </p:cNvSpPr>
          <p:nvPr>
            <p:ph type="pic" sz="quarter" idx="10"/>
          </p:nvPr>
        </p:nvSpPr>
        <p:spPr>
          <a:xfrm>
            <a:off x="404813" y="1597025"/>
            <a:ext cx="3417887" cy="2908300"/>
          </a:xfrm>
        </p:spPr>
        <p:txBody>
          <a:bodyPr rtlCol="0">
            <a:normAutofit/>
          </a:bodyPr>
          <a:lstStyle/>
          <a:p>
            <a:pPr lvl="0"/>
            <a:r>
              <a:rPr lang="cs-CZ" noProof="0" smtClean="0"/>
              <a:t>Kliknutím na ikonu přidáte obrázek.</a:t>
            </a:r>
            <a:endParaRPr lang="cs-CZ" noProof="0"/>
          </a:p>
        </p:txBody>
      </p:sp>
      <p:sp>
        <p:nvSpPr>
          <p:cNvPr id="11" name="Zástupný symbol pro obrázek 10"/>
          <p:cNvSpPr>
            <a:spLocks noGrp="1"/>
          </p:cNvSpPr>
          <p:nvPr>
            <p:ph type="pic" sz="quarter" idx="11"/>
          </p:nvPr>
        </p:nvSpPr>
        <p:spPr>
          <a:xfrm>
            <a:off x="4114800" y="1597025"/>
            <a:ext cx="2833688" cy="3538538"/>
          </a:xfrm>
        </p:spPr>
        <p:txBody>
          <a:bodyPr rtlCol="0">
            <a:normAutofit/>
          </a:bodyPr>
          <a:lstStyle/>
          <a:p>
            <a:pPr lvl="0"/>
            <a:r>
              <a:rPr lang="cs-CZ" noProof="0" smtClean="0"/>
              <a:t>Kliknutím na ikonu přidáte obrázek.</a:t>
            </a:r>
            <a:endParaRPr lang="cs-CZ" noProof="0"/>
          </a:p>
        </p:txBody>
      </p:sp>
      <p:sp>
        <p:nvSpPr>
          <p:cNvPr id="16" name="Zástupný symbol pro text 14"/>
          <p:cNvSpPr>
            <a:spLocks noGrp="1"/>
          </p:cNvSpPr>
          <p:nvPr>
            <p:ph type="body" sz="quarter" idx="12"/>
          </p:nvPr>
        </p:nvSpPr>
        <p:spPr>
          <a:xfrm>
            <a:off x="404813" y="4505325"/>
            <a:ext cx="3417887" cy="1190625"/>
          </a:xfrm>
        </p:spPr>
        <p:txBody>
          <a:bodyPr lIns="0" tIns="72000" rIns="0"/>
          <a:lstStyle>
            <a:lvl1pPr>
              <a:defRPr sz="1800"/>
            </a:lvl1pPr>
          </a:lstStyle>
          <a:p>
            <a:pPr lvl="0"/>
            <a:r>
              <a:rPr lang="cs-CZ" smtClean="0"/>
              <a:t>Upravte styly předlohy textu.</a:t>
            </a:r>
          </a:p>
        </p:txBody>
      </p:sp>
      <p:sp>
        <p:nvSpPr>
          <p:cNvPr id="17" name="Zástupný symbol pro text 14"/>
          <p:cNvSpPr>
            <a:spLocks noGrp="1"/>
          </p:cNvSpPr>
          <p:nvPr>
            <p:ph type="body" sz="quarter" idx="13"/>
          </p:nvPr>
        </p:nvSpPr>
        <p:spPr>
          <a:xfrm>
            <a:off x="4114801" y="5135563"/>
            <a:ext cx="2833688" cy="560387"/>
          </a:xfrm>
        </p:spPr>
        <p:txBody>
          <a:bodyPr lIns="0" tIns="72000" rIns="0"/>
          <a:lstStyle>
            <a:lvl1pPr>
              <a:defRPr sz="1800"/>
            </a:lvl1pPr>
          </a:lstStyle>
          <a:p>
            <a:pPr lvl="0"/>
            <a:r>
              <a:rPr lang="cs-CZ" smtClean="0"/>
              <a:t>Upravte styly předlohy textu.</a:t>
            </a:r>
          </a:p>
        </p:txBody>
      </p:sp>
    </p:spTree>
    <p:extLst>
      <p:ext uri="{BB962C8B-B14F-4D97-AF65-F5344CB8AC3E}">
        <p14:creationId xmlns:p14="http://schemas.microsoft.com/office/powerpoint/2010/main" val="1580816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eden obrázek">
    <p:spTree>
      <p:nvGrpSpPr>
        <p:cNvPr id="1" name=""/>
        <p:cNvGrpSpPr/>
        <p:nvPr/>
      </p:nvGrpSpPr>
      <p:grpSpPr>
        <a:xfrm>
          <a:off x="0" y="0"/>
          <a:ext cx="0" cy="0"/>
          <a:chOff x="0" y="0"/>
          <a:chExt cx="0" cy="0"/>
        </a:xfrm>
      </p:grpSpPr>
      <p:sp>
        <p:nvSpPr>
          <p:cNvPr id="2" name="Nadpis 1"/>
          <p:cNvSpPr>
            <a:spLocks noGrp="1"/>
          </p:cNvSpPr>
          <p:nvPr>
            <p:ph type="title"/>
          </p:nvPr>
        </p:nvSpPr>
        <p:spPr>
          <a:xfrm>
            <a:off x="290146" y="793749"/>
            <a:ext cx="8607668" cy="712762"/>
          </a:xfrm>
        </p:spPr>
        <p:txBody>
          <a:bodyPr/>
          <a:lstStyle/>
          <a:p>
            <a:r>
              <a:rPr lang="cs-CZ" smtClean="0"/>
              <a:t>Kliknutím lze upravit styl.</a:t>
            </a:r>
            <a:endParaRPr lang="cs-CZ"/>
          </a:p>
        </p:txBody>
      </p:sp>
      <p:sp>
        <p:nvSpPr>
          <p:cNvPr id="9" name="Zástupný symbol pro obrázek 8"/>
          <p:cNvSpPr>
            <a:spLocks noGrp="1"/>
          </p:cNvSpPr>
          <p:nvPr>
            <p:ph type="pic" sz="quarter" idx="10"/>
          </p:nvPr>
        </p:nvSpPr>
        <p:spPr>
          <a:xfrm>
            <a:off x="404813" y="1597025"/>
            <a:ext cx="5939426" cy="3822700"/>
          </a:xfrm>
        </p:spPr>
        <p:txBody>
          <a:bodyPr rtlCol="0">
            <a:normAutofit/>
          </a:bodyPr>
          <a:lstStyle/>
          <a:p>
            <a:pPr lvl="0"/>
            <a:r>
              <a:rPr lang="cs-CZ" noProof="0" smtClean="0"/>
              <a:t>Kliknutím na ikonu přidáte obrázek.</a:t>
            </a:r>
            <a:endParaRPr lang="cs-CZ" noProof="0"/>
          </a:p>
        </p:txBody>
      </p:sp>
      <p:sp>
        <p:nvSpPr>
          <p:cNvPr id="16" name="Zástupný symbol pro text 14"/>
          <p:cNvSpPr>
            <a:spLocks noGrp="1"/>
          </p:cNvSpPr>
          <p:nvPr>
            <p:ph type="body" sz="quarter" idx="12"/>
          </p:nvPr>
        </p:nvSpPr>
        <p:spPr>
          <a:xfrm>
            <a:off x="6353127" y="1597025"/>
            <a:ext cx="2544688" cy="1190625"/>
          </a:xfrm>
        </p:spPr>
        <p:txBody>
          <a:bodyPr lIns="108000" tIns="0" rIns="0"/>
          <a:lstStyle>
            <a:lvl1pPr marL="266700" indent="-266700">
              <a:defRPr sz="1800"/>
            </a:lvl1pPr>
          </a:lstStyle>
          <a:p>
            <a:pPr lvl="0"/>
            <a:r>
              <a:rPr lang="cs-CZ" smtClean="0"/>
              <a:t>Upravte styly předlohy textu.</a:t>
            </a:r>
          </a:p>
        </p:txBody>
      </p:sp>
    </p:spTree>
    <p:extLst>
      <p:ext uri="{BB962C8B-B14F-4D97-AF65-F5344CB8AC3E}">
        <p14:creationId xmlns:p14="http://schemas.microsoft.com/office/powerpoint/2010/main" val="2302560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Jeden obrázek">
    <p:spTree>
      <p:nvGrpSpPr>
        <p:cNvPr id="1" name=""/>
        <p:cNvGrpSpPr/>
        <p:nvPr/>
      </p:nvGrpSpPr>
      <p:grpSpPr>
        <a:xfrm>
          <a:off x="0" y="0"/>
          <a:ext cx="0" cy="0"/>
          <a:chOff x="0" y="0"/>
          <a:chExt cx="0" cy="0"/>
        </a:xfrm>
      </p:grpSpPr>
      <p:sp>
        <p:nvSpPr>
          <p:cNvPr id="4" name="Obdélník 3"/>
          <p:cNvSpPr/>
          <p:nvPr userDrawn="1"/>
        </p:nvSpPr>
        <p:spPr>
          <a:xfrm>
            <a:off x="290513" y="257175"/>
            <a:ext cx="8607425"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9" name="Zástupný symbol pro obrázek 8"/>
          <p:cNvSpPr>
            <a:spLocks noGrp="1"/>
          </p:cNvSpPr>
          <p:nvPr>
            <p:ph type="pic" sz="quarter" idx="10"/>
          </p:nvPr>
        </p:nvSpPr>
        <p:spPr>
          <a:xfrm>
            <a:off x="0" y="0"/>
            <a:ext cx="9144000" cy="5829300"/>
          </a:xfrm>
        </p:spPr>
        <p:txBody>
          <a:bodyPr rtlCol="0">
            <a:normAutofit/>
          </a:bodyPr>
          <a:lstStyle/>
          <a:p>
            <a:pPr lvl="0"/>
            <a:r>
              <a:rPr lang="cs-CZ" noProof="0" smtClean="0"/>
              <a:t>Kliknutím na ikonu přidáte obrázek.</a:t>
            </a:r>
            <a:endParaRPr lang="cs-CZ" noProof="0"/>
          </a:p>
        </p:txBody>
      </p:sp>
      <p:sp>
        <p:nvSpPr>
          <p:cNvPr id="16" name="Zástupný symbol pro text 14"/>
          <p:cNvSpPr>
            <a:spLocks noGrp="1"/>
          </p:cNvSpPr>
          <p:nvPr>
            <p:ph type="body" sz="quarter" idx="12"/>
          </p:nvPr>
        </p:nvSpPr>
        <p:spPr>
          <a:xfrm>
            <a:off x="299622" y="447675"/>
            <a:ext cx="8598192" cy="1190625"/>
          </a:xfrm>
        </p:spPr>
        <p:txBody>
          <a:bodyPr lIns="108000" tIns="0" rIns="0"/>
          <a:lstStyle>
            <a:lvl1pPr marL="266700" indent="-266700">
              <a:defRPr sz="1800">
                <a:solidFill>
                  <a:schemeClr val="bg1"/>
                </a:solidFill>
              </a:defRPr>
            </a:lvl1pPr>
          </a:lstStyle>
          <a:p>
            <a:pPr lvl="0"/>
            <a:r>
              <a:rPr lang="cs-CZ" smtClean="0"/>
              <a:t>Upravte styly předlohy textu.</a:t>
            </a:r>
          </a:p>
        </p:txBody>
      </p:sp>
    </p:spTree>
    <p:extLst>
      <p:ext uri="{BB962C8B-B14F-4D97-AF65-F5344CB8AC3E}">
        <p14:creationId xmlns:p14="http://schemas.microsoft.com/office/powerpoint/2010/main" val="1144443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Tree>
    <p:extLst>
      <p:ext uri="{BB962C8B-B14F-4D97-AF65-F5344CB8AC3E}">
        <p14:creationId xmlns:p14="http://schemas.microsoft.com/office/powerpoint/2010/main" val="2182277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6973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290513" y="793750"/>
            <a:ext cx="8607425" cy="124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a:t>
            </a:r>
          </a:p>
        </p:txBody>
      </p:sp>
      <p:sp>
        <p:nvSpPr>
          <p:cNvPr id="1027" name="Zástupný symbol pro text 2"/>
          <p:cNvSpPr>
            <a:spLocks noGrp="1"/>
          </p:cNvSpPr>
          <p:nvPr>
            <p:ph type="body" idx="1"/>
          </p:nvPr>
        </p:nvSpPr>
        <p:spPr bwMode="auto">
          <a:xfrm>
            <a:off x="290513" y="2039938"/>
            <a:ext cx="8607425"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pic>
        <p:nvPicPr>
          <p:cNvPr id="1028" name="Obrázek 10"/>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0" y="5818188"/>
            <a:ext cx="9144000"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ovéPole 11"/>
          <p:cNvSpPr txBox="1">
            <a:spLocks noChangeArrowheads="1"/>
          </p:cNvSpPr>
          <p:nvPr/>
        </p:nvSpPr>
        <p:spPr bwMode="auto">
          <a:xfrm>
            <a:off x="8515350" y="311150"/>
            <a:ext cx="38258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endParaRPr lang="cs-CZ" sz="1100" smtClean="0">
              <a:solidFill>
                <a:srgbClr val="5A5A5A"/>
              </a:solidFill>
            </a:endParaRPr>
          </a:p>
        </p:txBody>
      </p:sp>
      <p:sp>
        <p:nvSpPr>
          <p:cNvPr id="1030" name="TextovéPole 12"/>
          <p:cNvSpPr txBox="1">
            <a:spLocks noChangeArrowheads="1"/>
          </p:cNvSpPr>
          <p:nvPr/>
        </p:nvSpPr>
        <p:spPr bwMode="auto">
          <a:xfrm>
            <a:off x="8515350" y="311150"/>
            <a:ext cx="5810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fld id="{879271D1-4194-4090-A343-88AF75FACECE}" type="slidenum">
              <a:rPr lang="cs-CZ" sz="1000" smtClean="0">
                <a:solidFill>
                  <a:srgbClr val="5A5A5A"/>
                </a:solidFill>
              </a:rPr>
              <a:pPr>
                <a:defRPr/>
              </a:pPr>
              <a:t>‹#›</a:t>
            </a:fld>
            <a:endParaRPr lang="cs-CZ" sz="1000" smtClean="0">
              <a:solidFill>
                <a:srgbClr val="5A5A5A"/>
              </a:solidFill>
            </a:endParaRPr>
          </a:p>
        </p:txBody>
      </p:sp>
    </p:spTree>
  </p:cSld>
  <p:clrMap bg1="lt1" tx1="dk1" bg2="lt2" tx2="dk2" accent1="accent1" accent2="accent2" accent3="accent3" accent4="accent4" accent5="accent5" accent6="accent6" hlink="hlink" folHlink="folHlink"/>
  <p:sldLayoutIdLst>
    <p:sldLayoutId id="2147483677" r:id="rId1"/>
    <p:sldLayoutId id="2147483671" r:id="rId2"/>
    <p:sldLayoutId id="2147483672" r:id="rId3"/>
    <p:sldLayoutId id="2147483673" r:id="rId4"/>
    <p:sldLayoutId id="2147483674" r:id="rId5"/>
    <p:sldLayoutId id="2147483678" r:id="rId6"/>
    <p:sldLayoutId id="2147483675" r:id="rId7"/>
    <p:sldLayoutId id="2147483676" r:id="rId8"/>
  </p:sldLayoutIdLst>
  <p:timing>
    <p:tnLst>
      <p:par>
        <p:cTn id="1" dur="indefinite" restart="never" nodeType="tmRoot"/>
      </p:par>
    </p:tnLst>
  </p:timing>
  <p:hf hdr="0" ftr="0" dt="0"/>
  <p:txStyles>
    <p:titleStyle>
      <a:lvl1pPr algn="l" defTabSz="685800" rtl="0" eaLnBrk="1" fontAlgn="base" hangingPunct="1">
        <a:lnSpc>
          <a:spcPct val="90000"/>
        </a:lnSpc>
        <a:spcBef>
          <a:spcPct val="0"/>
        </a:spcBef>
        <a:spcAft>
          <a:spcPct val="0"/>
        </a:spcAft>
        <a:defRPr sz="4100" b="1" kern="1200">
          <a:solidFill>
            <a:schemeClr val="tx2"/>
          </a:solidFill>
          <a:latin typeface="Arial" panose="020B0604020202020204" pitchFamily="34" charset="0"/>
          <a:ea typeface="+mj-ea"/>
          <a:cs typeface="Arial" panose="020B0604020202020204" pitchFamily="34" charset="0"/>
        </a:defRPr>
      </a:lvl1pPr>
      <a:lvl2pPr algn="l" defTabSz="685800" rtl="0" eaLnBrk="1" fontAlgn="base" hangingPunct="1">
        <a:lnSpc>
          <a:spcPct val="90000"/>
        </a:lnSpc>
        <a:spcBef>
          <a:spcPct val="0"/>
        </a:spcBef>
        <a:spcAft>
          <a:spcPct val="0"/>
        </a:spcAft>
        <a:defRPr sz="4100" b="1">
          <a:solidFill>
            <a:schemeClr val="tx2"/>
          </a:solidFill>
          <a:latin typeface="Arial" charset="0"/>
          <a:cs typeface="Arial" charset="0"/>
        </a:defRPr>
      </a:lvl2pPr>
      <a:lvl3pPr algn="l" defTabSz="685800" rtl="0" eaLnBrk="1" fontAlgn="base" hangingPunct="1">
        <a:lnSpc>
          <a:spcPct val="90000"/>
        </a:lnSpc>
        <a:spcBef>
          <a:spcPct val="0"/>
        </a:spcBef>
        <a:spcAft>
          <a:spcPct val="0"/>
        </a:spcAft>
        <a:defRPr sz="4100" b="1">
          <a:solidFill>
            <a:schemeClr val="tx2"/>
          </a:solidFill>
          <a:latin typeface="Arial" charset="0"/>
          <a:cs typeface="Arial" charset="0"/>
        </a:defRPr>
      </a:lvl3pPr>
      <a:lvl4pPr algn="l" defTabSz="685800" rtl="0" eaLnBrk="1" fontAlgn="base" hangingPunct="1">
        <a:lnSpc>
          <a:spcPct val="90000"/>
        </a:lnSpc>
        <a:spcBef>
          <a:spcPct val="0"/>
        </a:spcBef>
        <a:spcAft>
          <a:spcPct val="0"/>
        </a:spcAft>
        <a:defRPr sz="4100" b="1">
          <a:solidFill>
            <a:schemeClr val="tx2"/>
          </a:solidFill>
          <a:latin typeface="Arial" charset="0"/>
          <a:cs typeface="Arial" charset="0"/>
        </a:defRPr>
      </a:lvl4pPr>
      <a:lvl5pPr algn="l" defTabSz="685800" rtl="0" eaLnBrk="1" fontAlgn="base" hangingPunct="1">
        <a:lnSpc>
          <a:spcPct val="90000"/>
        </a:lnSpc>
        <a:spcBef>
          <a:spcPct val="0"/>
        </a:spcBef>
        <a:spcAft>
          <a:spcPct val="0"/>
        </a:spcAft>
        <a:defRPr sz="4100" b="1">
          <a:solidFill>
            <a:schemeClr val="tx2"/>
          </a:solidFill>
          <a:latin typeface="Arial" charset="0"/>
          <a:cs typeface="Arial" charset="0"/>
        </a:defRPr>
      </a:lvl5pPr>
      <a:lvl6pPr marL="457200" algn="l" defTabSz="685800" rtl="0" eaLnBrk="1" fontAlgn="base" hangingPunct="1">
        <a:lnSpc>
          <a:spcPct val="90000"/>
        </a:lnSpc>
        <a:spcBef>
          <a:spcPct val="0"/>
        </a:spcBef>
        <a:spcAft>
          <a:spcPct val="0"/>
        </a:spcAft>
        <a:defRPr sz="4100" b="1">
          <a:solidFill>
            <a:schemeClr val="tx2"/>
          </a:solidFill>
          <a:latin typeface="Arial" charset="0"/>
          <a:cs typeface="Arial" charset="0"/>
        </a:defRPr>
      </a:lvl6pPr>
      <a:lvl7pPr marL="914400" algn="l" defTabSz="685800" rtl="0" eaLnBrk="1" fontAlgn="base" hangingPunct="1">
        <a:lnSpc>
          <a:spcPct val="90000"/>
        </a:lnSpc>
        <a:spcBef>
          <a:spcPct val="0"/>
        </a:spcBef>
        <a:spcAft>
          <a:spcPct val="0"/>
        </a:spcAft>
        <a:defRPr sz="4100" b="1">
          <a:solidFill>
            <a:schemeClr val="tx2"/>
          </a:solidFill>
          <a:latin typeface="Arial" charset="0"/>
          <a:cs typeface="Arial" charset="0"/>
        </a:defRPr>
      </a:lvl7pPr>
      <a:lvl8pPr marL="1371600" algn="l" defTabSz="685800" rtl="0" eaLnBrk="1" fontAlgn="base" hangingPunct="1">
        <a:lnSpc>
          <a:spcPct val="90000"/>
        </a:lnSpc>
        <a:spcBef>
          <a:spcPct val="0"/>
        </a:spcBef>
        <a:spcAft>
          <a:spcPct val="0"/>
        </a:spcAft>
        <a:defRPr sz="4100" b="1">
          <a:solidFill>
            <a:schemeClr val="tx2"/>
          </a:solidFill>
          <a:latin typeface="Arial" charset="0"/>
          <a:cs typeface="Arial" charset="0"/>
        </a:defRPr>
      </a:lvl8pPr>
      <a:lvl9pPr marL="1828800" algn="l" defTabSz="685800" rtl="0" eaLnBrk="1" fontAlgn="base" hangingPunct="1">
        <a:lnSpc>
          <a:spcPct val="90000"/>
        </a:lnSpc>
        <a:spcBef>
          <a:spcPct val="0"/>
        </a:spcBef>
        <a:spcAft>
          <a:spcPct val="0"/>
        </a:spcAft>
        <a:defRPr sz="4100" b="1">
          <a:solidFill>
            <a:schemeClr val="tx2"/>
          </a:solidFill>
          <a:latin typeface="Arial" charset="0"/>
          <a:cs typeface="Arial" charset="0"/>
        </a:defRPr>
      </a:lvl9pPr>
    </p:titleStyle>
    <p:bodyStyle>
      <a:lvl1pPr marL="361950" indent="-361950" algn="l" defTabSz="685800" rtl="0" eaLnBrk="1" fontAlgn="base" hangingPunct="1">
        <a:lnSpc>
          <a:spcPct val="90000"/>
        </a:lnSpc>
        <a:spcBef>
          <a:spcPts val="750"/>
        </a:spcBef>
        <a:spcAft>
          <a:spcPct val="0"/>
        </a:spcAft>
        <a:buFont typeface="Georgia" pitchFamily="18" charset="0"/>
        <a:buChar char="―"/>
        <a:defRPr sz="2100" kern="1200">
          <a:solidFill>
            <a:srgbClr val="5A5A5A"/>
          </a:solidFill>
          <a:latin typeface="+mn-lt"/>
          <a:ea typeface="+mn-ea"/>
          <a:cs typeface="+mn-cs"/>
        </a:defRPr>
      </a:lvl1pPr>
      <a:lvl2pPr marL="628650" indent="-285750" algn="l" defTabSz="685800" rtl="0" eaLnBrk="1" fontAlgn="base" hangingPunct="1">
        <a:lnSpc>
          <a:spcPct val="90000"/>
        </a:lnSpc>
        <a:spcBef>
          <a:spcPts val="375"/>
        </a:spcBef>
        <a:spcAft>
          <a:spcPct val="0"/>
        </a:spcAft>
        <a:buFont typeface="Georgia" pitchFamily="18" charset="0"/>
        <a:buChar char="―"/>
        <a:defRPr kern="1200">
          <a:solidFill>
            <a:srgbClr val="5A5A5A"/>
          </a:solidFill>
          <a:latin typeface="+mn-lt"/>
          <a:ea typeface="+mn-ea"/>
          <a:cs typeface="+mn-cs"/>
        </a:defRPr>
      </a:lvl2pPr>
      <a:lvl3pPr marL="857250" indent="-228600" algn="l" defTabSz="685800" rtl="0" eaLnBrk="1" fontAlgn="base" hangingPunct="1">
        <a:lnSpc>
          <a:spcPct val="90000"/>
        </a:lnSpc>
        <a:spcBef>
          <a:spcPts val="375"/>
        </a:spcBef>
        <a:spcAft>
          <a:spcPct val="0"/>
        </a:spcAft>
        <a:buFont typeface="Georgia" pitchFamily="18" charset="0"/>
        <a:buChar char="―"/>
        <a:defRPr sz="1500" kern="1200">
          <a:solidFill>
            <a:srgbClr val="5A5A5A"/>
          </a:solidFill>
          <a:latin typeface="+mn-lt"/>
          <a:ea typeface="+mn-ea"/>
          <a:cs typeface="+mn-cs"/>
        </a:defRPr>
      </a:lvl3pPr>
      <a:lvl4pPr marL="1123950" indent="-260350" algn="l" defTabSz="685800" rtl="0" eaLnBrk="1" fontAlgn="base" hangingPunct="1">
        <a:lnSpc>
          <a:spcPct val="90000"/>
        </a:lnSpc>
        <a:spcBef>
          <a:spcPts val="375"/>
        </a:spcBef>
        <a:spcAft>
          <a:spcPct val="0"/>
        </a:spcAft>
        <a:buFont typeface="Georgia" pitchFamily="18" charset="0"/>
        <a:buChar char="―"/>
        <a:tabLst>
          <a:tab pos="857250" algn="l"/>
        </a:tabLst>
        <a:defRPr sz="1300" kern="1200">
          <a:solidFill>
            <a:srgbClr val="5A5A5A"/>
          </a:solidFill>
          <a:latin typeface="+mn-lt"/>
          <a:ea typeface="+mn-ea"/>
          <a:cs typeface="+mn-cs"/>
        </a:defRPr>
      </a:lvl4pPr>
      <a:lvl5pPr marL="1358900" indent="-234950" algn="l" defTabSz="685800" rtl="0" eaLnBrk="1" fontAlgn="base" hangingPunct="1">
        <a:lnSpc>
          <a:spcPct val="90000"/>
        </a:lnSpc>
        <a:spcBef>
          <a:spcPts val="375"/>
        </a:spcBef>
        <a:spcAft>
          <a:spcPct val="0"/>
        </a:spcAft>
        <a:buFont typeface="Georgia" pitchFamily="18" charset="0"/>
        <a:buChar char="―"/>
        <a:defRPr sz="1300" kern="1200">
          <a:solidFill>
            <a:srgbClr val="5A5A5A"/>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98462" y="503238"/>
            <a:ext cx="7678737" cy="1376362"/>
          </a:xfrm>
        </p:spPr>
        <p:txBody>
          <a:bodyPr rtlCol="0">
            <a:normAutofit/>
          </a:bodyPr>
          <a:lstStyle/>
          <a:p>
            <a:pPr eaLnBrk="1" fontAlgn="auto" hangingPunct="1">
              <a:spcAft>
                <a:spcPts val="0"/>
              </a:spcAft>
              <a:defRPr/>
            </a:pPr>
            <a:r>
              <a:rPr lang="cs-CZ" sz="3200" dirty="0" smtClean="0"/>
              <a:t>Změny v nastavení skupinových kódů A2000/A7000</a:t>
            </a:r>
            <a:endParaRPr lang="cs-CZ" dirty="0"/>
          </a:p>
        </p:txBody>
      </p:sp>
      <p:sp>
        <p:nvSpPr>
          <p:cNvPr id="4099" name="Podnadpis 2"/>
          <p:cNvSpPr>
            <a:spLocks noGrp="1"/>
          </p:cNvSpPr>
          <p:nvPr>
            <p:ph type="subTitle" idx="1"/>
          </p:nvPr>
        </p:nvSpPr>
        <p:spPr>
          <a:xfrm>
            <a:off x="454025" y="1776412"/>
            <a:ext cx="6858000" cy="2211387"/>
          </a:xfrm>
        </p:spPr>
        <p:txBody>
          <a:bodyPr/>
          <a:lstStyle/>
          <a:p>
            <a:r>
              <a:rPr lang="cs-CZ" altLang="cs-CZ" dirty="0" smtClean="0"/>
              <a:t>Seminář </a:t>
            </a:r>
            <a:r>
              <a:rPr lang="cs-CZ" altLang="cs-CZ" dirty="0"/>
              <a:t>pro všeobecné letectví 2022</a:t>
            </a:r>
            <a:endParaRPr lang="cs-CZ" altLang="cs-CZ" dirty="0" smtClean="0"/>
          </a:p>
          <a:p>
            <a:pPr eaLnBrk="1" hangingPunct="1"/>
            <a:endParaRPr lang="cs-CZ" altLang="cs-CZ" sz="800" dirty="0" smtClean="0"/>
          </a:p>
          <a:p>
            <a:pPr eaLnBrk="1" hangingPunct="1"/>
            <a:r>
              <a:rPr lang="cs-CZ" altLang="cs-CZ" dirty="0" smtClean="0"/>
              <a:t>Pavel Běleš</a:t>
            </a:r>
          </a:p>
          <a:p>
            <a:pPr eaLnBrk="1" hangingPunct="1"/>
            <a:r>
              <a:rPr lang="cs-CZ" altLang="cs-CZ" dirty="0" smtClean="0"/>
              <a:t>Oddělení postupů </a:t>
            </a:r>
          </a:p>
          <a:p>
            <a:pPr eaLnBrk="1" hangingPunct="1"/>
            <a:r>
              <a:rPr lang="cs-CZ" altLang="cs-CZ" dirty="0" smtClean="0"/>
              <a:t>letových navigačních služeb </a:t>
            </a:r>
          </a:p>
          <a:p>
            <a:pPr eaLnBrk="1" hangingPunct="1"/>
            <a:r>
              <a:rPr lang="cs-CZ" altLang="cs-CZ" dirty="0" smtClean="0"/>
              <a:t>(OPANS)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AIP ČR – plánovaná změna</a:t>
            </a:r>
            <a:br>
              <a:rPr lang="cs-CZ" dirty="0" smtClean="0"/>
            </a:br>
            <a:r>
              <a:rPr lang="cs-CZ" sz="1000" dirty="0" smtClean="0"/>
              <a:t/>
            </a:r>
            <a:br>
              <a:rPr lang="cs-CZ" sz="1000" dirty="0" smtClean="0"/>
            </a:br>
            <a:r>
              <a:rPr lang="cs-CZ" sz="2400" dirty="0"/>
              <a:t>ENR 1.6 PŘEHLEDOVÉ SLUŽBY A POSTUPY ATS</a:t>
            </a:r>
          </a:p>
        </p:txBody>
      </p:sp>
      <p:sp>
        <p:nvSpPr>
          <p:cNvPr id="3" name="Zástupný symbol pro obsah 2"/>
          <p:cNvSpPr>
            <a:spLocks noGrp="1"/>
          </p:cNvSpPr>
          <p:nvPr>
            <p:ph sz="half" idx="1"/>
          </p:nvPr>
        </p:nvSpPr>
        <p:spPr>
          <a:xfrm>
            <a:off x="290144" y="2039815"/>
            <a:ext cx="4224705" cy="1117818"/>
          </a:xfrm>
        </p:spPr>
        <p:txBody>
          <a:bodyPr/>
          <a:lstStyle/>
          <a:p>
            <a:pPr marL="0" indent="0">
              <a:buNone/>
            </a:pPr>
            <a:r>
              <a:rPr lang="cs-CZ" sz="1500" b="1" dirty="0" smtClean="0">
                <a:solidFill>
                  <a:schemeClr val="tx1"/>
                </a:solidFill>
              </a:rPr>
              <a:t>1.6.2.4 </a:t>
            </a:r>
            <a:r>
              <a:rPr lang="cs-CZ" sz="1500" b="1" dirty="0">
                <a:solidFill>
                  <a:schemeClr val="tx1"/>
                </a:solidFill>
              </a:rPr>
              <a:t>Rozdělení a přidělování </a:t>
            </a:r>
            <a:r>
              <a:rPr lang="cs-CZ" sz="1500" b="1" dirty="0" smtClean="0">
                <a:solidFill>
                  <a:schemeClr val="tx1"/>
                </a:solidFill>
              </a:rPr>
              <a:t>kódů </a:t>
            </a:r>
            <a:r>
              <a:rPr lang="cs-CZ" sz="1500" b="1" dirty="0">
                <a:solidFill>
                  <a:schemeClr val="tx1"/>
                </a:solidFill>
              </a:rPr>
              <a:t>SSR</a:t>
            </a:r>
            <a:endParaRPr lang="cs-CZ" sz="1500" b="1" dirty="0" smtClean="0">
              <a:solidFill>
                <a:schemeClr val="tx1"/>
              </a:solidFill>
            </a:endParaRPr>
          </a:p>
          <a:p>
            <a:pPr marL="0" indent="0">
              <a:buNone/>
            </a:pPr>
            <a:r>
              <a:rPr lang="cs-CZ" sz="1400" b="1" dirty="0">
                <a:solidFill>
                  <a:schemeClr val="tx1"/>
                </a:solidFill>
              </a:rPr>
              <a:t>1.6.2.4.3 Kódy SSR pro zvláštní účely</a:t>
            </a:r>
            <a:endParaRPr lang="cs-CZ" sz="1400" b="1" dirty="0" smtClean="0">
              <a:solidFill>
                <a:schemeClr val="tx1"/>
              </a:solidFill>
            </a:endParaRPr>
          </a:p>
          <a:p>
            <a:pPr marL="0" indent="0">
              <a:buNone/>
            </a:pPr>
            <a:r>
              <a:rPr lang="cs-CZ" sz="1400" dirty="0">
                <a:solidFill>
                  <a:schemeClr val="tx1"/>
                </a:solidFill>
              </a:rPr>
              <a:t>Pro stanovené účely letu se používají následující kódy:</a:t>
            </a:r>
            <a:endParaRPr lang="cs-CZ" sz="1400" dirty="0" smtClean="0">
              <a:solidFill>
                <a:schemeClr val="tx1"/>
              </a:solidFill>
            </a:endParaRPr>
          </a:p>
        </p:txBody>
      </p:sp>
      <p:sp>
        <p:nvSpPr>
          <p:cNvPr id="16" name="Zástupný symbol pro obsah 15"/>
          <p:cNvSpPr>
            <a:spLocks noGrp="1"/>
          </p:cNvSpPr>
          <p:nvPr>
            <p:ph sz="half" idx="2"/>
          </p:nvPr>
        </p:nvSpPr>
        <p:spPr>
          <a:xfrm>
            <a:off x="4686300" y="2039815"/>
            <a:ext cx="4243056" cy="1117818"/>
          </a:xfrm>
        </p:spPr>
        <p:txBody>
          <a:bodyPr/>
          <a:lstStyle/>
          <a:p>
            <a:pPr marL="0" indent="0">
              <a:buNone/>
            </a:pPr>
            <a:r>
              <a:rPr lang="en-US" sz="1500" b="1" dirty="0">
                <a:solidFill>
                  <a:schemeClr val="tx1"/>
                </a:solidFill>
              </a:rPr>
              <a:t>1.6.2.4 Allocation and Assignment of the SSR </a:t>
            </a:r>
            <a:r>
              <a:rPr lang="en-US" sz="1500" b="1" dirty="0" smtClean="0">
                <a:solidFill>
                  <a:schemeClr val="tx1"/>
                </a:solidFill>
              </a:rPr>
              <a:t>Codes</a:t>
            </a:r>
            <a:endParaRPr lang="cs-CZ" sz="1500" b="1" dirty="0" smtClean="0">
              <a:solidFill>
                <a:schemeClr val="tx1"/>
              </a:solidFill>
            </a:endParaRPr>
          </a:p>
          <a:p>
            <a:pPr marL="0" indent="0">
              <a:buNone/>
            </a:pPr>
            <a:r>
              <a:rPr lang="en-US" sz="1400" b="1" dirty="0" smtClean="0">
                <a:solidFill>
                  <a:schemeClr val="tx1"/>
                </a:solidFill>
              </a:rPr>
              <a:t>1.6.2.4.3 </a:t>
            </a:r>
            <a:r>
              <a:rPr lang="en-US" sz="1400" b="1" dirty="0">
                <a:solidFill>
                  <a:schemeClr val="tx1"/>
                </a:solidFill>
              </a:rPr>
              <a:t>SSR codes for special purposes </a:t>
            </a:r>
            <a:endParaRPr lang="cs-CZ" sz="1400" b="1" dirty="0" smtClean="0">
              <a:solidFill>
                <a:schemeClr val="tx1"/>
              </a:solidFill>
            </a:endParaRPr>
          </a:p>
          <a:p>
            <a:pPr marL="0" indent="0">
              <a:buNone/>
            </a:pPr>
            <a:r>
              <a:rPr lang="en-US" sz="1400" dirty="0" smtClean="0">
                <a:solidFill>
                  <a:schemeClr val="tx1"/>
                </a:solidFill>
              </a:rPr>
              <a:t>The </a:t>
            </a:r>
            <a:r>
              <a:rPr lang="en-US" sz="1400" dirty="0">
                <a:solidFill>
                  <a:schemeClr val="tx1"/>
                </a:solidFill>
              </a:rPr>
              <a:t>following SSR codes are used for designated flight </a:t>
            </a:r>
            <a:r>
              <a:rPr lang="en-US" sz="1400" dirty="0" smtClean="0">
                <a:solidFill>
                  <a:schemeClr val="tx1"/>
                </a:solidFill>
              </a:rPr>
              <a:t>purposes</a:t>
            </a:r>
            <a:r>
              <a:rPr lang="cs-CZ" sz="1400" dirty="0" smtClean="0">
                <a:solidFill>
                  <a:schemeClr val="tx1"/>
                </a:solidFill>
              </a:rPr>
              <a:t>:</a:t>
            </a:r>
            <a:endParaRPr lang="en-US" sz="1400" dirty="0">
              <a:solidFill>
                <a:schemeClr val="tx1"/>
              </a:solidFill>
            </a:endParaRPr>
          </a:p>
        </p:txBody>
      </p:sp>
      <p:graphicFrame>
        <p:nvGraphicFramePr>
          <p:cNvPr id="27" name="Tabulka 26"/>
          <p:cNvGraphicFramePr>
            <a:graphicFrameLocks noGrp="1"/>
          </p:cNvGraphicFramePr>
          <p:nvPr>
            <p:extLst>
              <p:ext uri="{D42A27DB-BD31-4B8C-83A1-F6EECF244321}">
                <p14:modId xmlns:p14="http://schemas.microsoft.com/office/powerpoint/2010/main" val="3239761524"/>
              </p:ext>
            </p:extLst>
          </p:nvPr>
        </p:nvGraphicFramePr>
        <p:xfrm>
          <a:off x="290144" y="3157633"/>
          <a:ext cx="8607795" cy="2514600"/>
        </p:xfrm>
        <a:graphic>
          <a:graphicData uri="http://schemas.openxmlformats.org/drawingml/2006/table">
            <a:tbl>
              <a:tblPr firstRow="1" bandRow="1">
                <a:tableStyleId>{5C22544A-7EE6-4342-B048-85BDC9FD1C3A}</a:tableStyleId>
              </a:tblPr>
              <a:tblGrid>
                <a:gridCol w="1208456">
                  <a:extLst>
                    <a:ext uri="{9D8B030D-6E8A-4147-A177-3AD203B41FA5}">
                      <a16:colId xmlns:a16="http://schemas.microsoft.com/office/drawing/2014/main" val="1518542864"/>
                    </a:ext>
                  </a:extLst>
                </a:gridCol>
                <a:gridCol w="1714500">
                  <a:extLst>
                    <a:ext uri="{9D8B030D-6E8A-4147-A177-3AD203B41FA5}">
                      <a16:colId xmlns:a16="http://schemas.microsoft.com/office/drawing/2014/main" val="1208073332"/>
                    </a:ext>
                  </a:extLst>
                </a:gridCol>
                <a:gridCol w="5684839">
                  <a:extLst>
                    <a:ext uri="{9D8B030D-6E8A-4147-A177-3AD203B41FA5}">
                      <a16:colId xmlns:a16="http://schemas.microsoft.com/office/drawing/2014/main" val="3708446151"/>
                    </a:ext>
                  </a:extLst>
                </a:gridCol>
              </a:tblGrid>
              <a:tr h="370840">
                <a:tc>
                  <a:txBody>
                    <a:bodyPr/>
                    <a:lstStyle/>
                    <a:p>
                      <a:r>
                        <a:rPr lang="fr-FR" dirty="0" smtClean="0"/>
                        <a:t>Kód módu A</a:t>
                      </a:r>
                    </a:p>
                    <a:p>
                      <a:r>
                        <a:rPr lang="fr-FR" dirty="0" smtClean="0"/>
                        <a:t>Mode A Code</a:t>
                      </a:r>
                      <a:endParaRPr lang="cs-CZ" dirty="0"/>
                    </a:p>
                  </a:txBody>
                  <a:tcPr/>
                </a:tc>
                <a:tc>
                  <a:txBody>
                    <a:bodyPr/>
                    <a:lstStyle/>
                    <a:p>
                      <a:r>
                        <a:rPr lang="cs-CZ" sz="1350" b="1" kern="1200" dirty="0" smtClean="0">
                          <a:solidFill>
                            <a:schemeClr val="lt1"/>
                          </a:solidFill>
                          <a:effectLst/>
                          <a:latin typeface="+mn-lt"/>
                          <a:ea typeface="+mn-ea"/>
                          <a:cs typeface="+mn-cs"/>
                        </a:rPr>
                        <a:t>Přiděluje/nastavuje</a:t>
                      </a:r>
                    </a:p>
                    <a:p>
                      <a:r>
                        <a:rPr lang="en-GB" sz="1350" b="1" kern="1200" dirty="0" err="1" smtClean="0">
                          <a:solidFill>
                            <a:schemeClr val="lt1"/>
                          </a:solidFill>
                          <a:effectLst/>
                          <a:latin typeface="+mn-lt"/>
                          <a:ea typeface="+mn-ea"/>
                          <a:cs typeface="+mn-cs"/>
                        </a:rPr>
                        <a:t>Assignes</a:t>
                      </a:r>
                      <a:r>
                        <a:rPr lang="en-GB" sz="1350" b="1" kern="1200" dirty="0" smtClean="0">
                          <a:solidFill>
                            <a:schemeClr val="lt1"/>
                          </a:solidFill>
                          <a:effectLst/>
                          <a:latin typeface="+mn-lt"/>
                          <a:ea typeface="+mn-ea"/>
                          <a:cs typeface="+mn-cs"/>
                        </a:rPr>
                        <a:t>/sets</a:t>
                      </a:r>
                      <a:endParaRPr lang="cs-CZ" dirty="0"/>
                    </a:p>
                  </a:txBody>
                  <a:tcPr/>
                </a:tc>
                <a:tc>
                  <a:txBody>
                    <a:bodyPr/>
                    <a:lstStyle/>
                    <a:p>
                      <a:r>
                        <a:rPr lang="cs-CZ" sz="1350" b="1" kern="1200" dirty="0" smtClean="0">
                          <a:solidFill>
                            <a:schemeClr val="lt1"/>
                          </a:solidFill>
                          <a:effectLst/>
                          <a:latin typeface="+mn-lt"/>
                          <a:ea typeface="+mn-ea"/>
                          <a:cs typeface="+mn-cs"/>
                        </a:rPr>
                        <a:t>Účel</a:t>
                      </a:r>
                    </a:p>
                    <a:p>
                      <a:r>
                        <a:rPr lang="en-GB" sz="1350" b="1" kern="1200" dirty="0" smtClean="0">
                          <a:solidFill>
                            <a:schemeClr val="lt1"/>
                          </a:solidFill>
                          <a:effectLst/>
                          <a:latin typeface="+mn-lt"/>
                          <a:ea typeface="+mn-ea"/>
                          <a:cs typeface="+mn-cs"/>
                        </a:rPr>
                        <a:t>Purpose</a:t>
                      </a:r>
                      <a:endParaRPr lang="cs-CZ" dirty="0"/>
                    </a:p>
                  </a:txBody>
                  <a:tcPr/>
                </a:tc>
                <a:extLst>
                  <a:ext uri="{0D108BD9-81ED-4DB2-BD59-A6C34878D82A}">
                    <a16:rowId xmlns:a16="http://schemas.microsoft.com/office/drawing/2014/main" val="1426347025"/>
                  </a:ext>
                </a:extLst>
              </a:tr>
              <a:tr h="454247">
                <a:tc rowSpan="2">
                  <a:txBody>
                    <a:bodyPr/>
                    <a:lstStyle/>
                    <a:p>
                      <a:r>
                        <a:rPr lang="cs-CZ" sz="1350" b="1" kern="1200" dirty="0" smtClean="0">
                          <a:solidFill>
                            <a:srgbClr val="C00000"/>
                          </a:solidFill>
                          <a:effectLst/>
                          <a:latin typeface="+mn-lt"/>
                          <a:ea typeface="+mn-ea"/>
                          <a:cs typeface="+mn-cs"/>
                        </a:rPr>
                        <a:t>2000</a:t>
                      </a:r>
                      <a:endParaRPr lang="cs-CZ" b="1" dirty="0">
                        <a:solidFill>
                          <a:srgbClr val="C00000"/>
                        </a:solidFill>
                      </a:endParaRPr>
                    </a:p>
                  </a:txBody>
                  <a:tcPr/>
                </a:tc>
                <a:tc>
                  <a:txBody>
                    <a:bodyPr/>
                    <a:lstStyle/>
                    <a:p>
                      <a:r>
                        <a:rPr lang="cs-CZ" sz="1350" kern="1200" dirty="0" smtClean="0">
                          <a:solidFill>
                            <a:schemeClr val="dk1"/>
                          </a:solidFill>
                          <a:effectLst/>
                          <a:latin typeface="+mn-lt"/>
                          <a:ea typeface="+mn-ea"/>
                          <a:cs typeface="+mn-cs"/>
                        </a:rPr>
                        <a:t>pilot / stanoviště ATS</a:t>
                      </a:r>
                      <a:endParaRPr lang="cs-CZ" dirty="0"/>
                    </a:p>
                  </a:txBody>
                  <a:tcPr/>
                </a:tc>
                <a:tc>
                  <a:txBody>
                    <a:bodyPr/>
                    <a:lstStyle/>
                    <a:p>
                      <a:r>
                        <a:rPr lang="cs-CZ" sz="1350" kern="1200" dirty="0" smtClean="0">
                          <a:solidFill>
                            <a:schemeClr val="dk1"/>
                          </a:solidFill>
                          <a:effectLst/>
                          <a:latin typeface="+mn-lt"/>
                          <a:ea typeface="+mn-ea"/>
                          <a:cs typeface="+mn-cs"/>
                        </a:rPr>
                        <a:t>lety, které jsou předmětem poskytování ATS v případě, že stanoviště ATS pokyny týkající se nastavení kódu nevydalo </a:t>
                      </a:r>
                      <a:r>
                        <a:rPr lang="cs-CZ" sz="1350" i="1" kern="1200" dirty="0" smtClean="0">
                          <a:solidFill>
                            <a:schemeClr val="dk1"/>
                          </a:solidFill>
                          <a:effectLst/>
                          <a:latin typeface="+mn-lt"/>
                          <a:ea typeface="+mn-ea"/>
                          <a:cs typeface="+mn-cs"/>
                        </a:rPr>
                        <a:t>(viz AIP ENR 1.6.2.4.5)</a:t>
                      </a:r>
                      <a:endParaRPr lang="cs-CZ" dirty="0"/>
                    </a:p>
                  </a:txBody>
                  <a:tcPr/>
                </a:tc>
                <a:extLst>
                  <a:ext uri="{0D108BD9-81ED-4DB2-BD59-A6C34878D82A}">
                    <a16:rowId xmlns:a16="http://schemas.microsoft.com/office/drawing/2014/main" val="3221932089"/>
                  </a:ext>
                </a:extLst>
              </a:tr>
              <a:tr h="370840">
                <a:tc vMerge="1">
                  <a:txBody>
                    <a:bodyPr/>
                    <a:lstStyle/>
                    <a:p>
                      <a:endParaRPr lang="cs-CZ" dirty="0"/>
                    </a:p>
                  </a:txBody>
                  <a:tcPr/>
                </a:tc>
                <a:tc>
                  <a:txBody>
                    <a:bodyPr/>
                    <a:lstStyle/>
                    <a:p>
                      <a:r>
                        <a:rPr lang="en-GB" sz="1350" kern="1200" dirty="0" smtClean="0">
                          <a:solidFill>
                            <a:schemeClr val="dk1"/>
                          </a:solidFill>
                          <a:effectLst/>
                          <a:latin typeface="+mn-lt"/>
                          <a:ea typeface="+mn-ea"/>
                          <a:cs typeface="+mn-cs"/>
                        </a:rPr>
                        <a:t>pilot  / ATS unit</a:t>
                      </a:r>
                      <a:endParaRPr lang="cs-CZ" dirty="0"/>
                    </a:p>
                  </a:txBody>
                  <a:tcPr/>
                </a:tc>
                <a:tc>
                  <a:txBody>
                    <a:bodyPr/>
                    <a:lstStyle/>
                    <a:p>
                      <a:r>
                        <a:rPr lang="en-GB" sz="1350" kern="1200" dirty="0" smtClean="0">
                          <a:solidFill>
                            <a:schemeClr val="dk1"/>
                          </a:solidFill>
                          <a:effectLst/>
                          <a:latin typeface="+mn-lt"/>
                          <a:ea typeface="+mn-ea"/>
                          <a:cs typeface="+mn-cs"/>
                        </a:rPr>
                        <a:t>flights which are subject to ATS provision</a:t>
                      </a:r>
                      <a:r>
                        <a:rPr lang="cs-CZ" sz="1350" kern="1200" dirty="0" smtClean="0">
                          <a:solidFill>
                            <a:schemeClr val="dk1"/>
                          </a:solidFill>
                          <a:effectLst/>
                          <a:latin typeface="+mn-lt"/>
                          <a:ea typeface="+mn-ea"/>
                          <a:cs typeface="+mn-cs"/>
                        </a:rPr>
                        <a:t>,</a:t>
                      </a:r>
                      <a:r>
                        <a:rPr lang="en-GB" sz="1350" kern="1200" dirty="0" smtClean="0">
                          <a:solidFill>
                            <a:schemeClr val="dk1"/>
                          </a:solidFill>
                          <a:effectLst/>
                          <a:latin typeface="+mn-lt"/>
                          <a:ea typeface="+mn-ea"/>
                          <a:cs typeface="+mn-cs"/>
                        </a:rPr>
                        <a:t> in the absence of ATS instructions related to code setting  </a:t>
                      </a:r>
                      <a:r>
                        <a:rPr lang="en-GB" sz="1350" i="1" kern="1200" dirty="0" smtClean="0">
                          <a:solidFill>
                            <a:schemeClr val="dk1"/>
                          </a:solidFill>
                          <a:effectLst/>
                          <a:latin typeface="+mn-lt"/>
                          <a:ea typeface="+mn-ea"/>
                          <a:cs typeface="+mn-cs"/>
                        </a:rPr>
                        <a:t>(see AIP ENR 1.6.2.4.5)</a:t>
                      </a:r>
                      <a:endParaRPr lang="cs-CZ" dirty="0"/>
                    </a:p>
                  </a:txBody>
                  <a:tcPr/>
                </a:tc>
                <a:extLst>
                  <a:ext uri="{0D108BD9-81ED-4DB2-BD59-A6C34878D82A}">
                    <a16:rowId xmlns:a16="http://schemas.microsoft.com/office/drawing/2014/main" val="4142688462"/>
                  </a:ext>
                </a:extLst>
              </a:tr>
              <a:tr h="370840">
                <a:tc rowSpan="2">
                  <a:txBody>
                    <a:bodyPr/>
                    <a:lstStyle/>
                    <a:p>
                      <a:r>
                        <a:rPr lang="cs-CZ" b="1" dirty="0" smtClean="0">
                          <a:solidFill>
                            <a:srgbClr val="C00000"/>
                          </a:solidFill>
                        </a:rPr>
                        <a:t>7000</a:t>
                      </a:r>
                      <a:endParaRPr lang="cs-CZ" b="1" dirty="0">
                        <a:solidFill>
                          <a:srgbClr val="C00000"/>
                        </a:solidFill>
                      </a:endParaRPr>
                    </a:p>
                  </a:txBody>
                  <a:tcPr/>
                </a:tc>
                <a:tc>
                  <a:txBody>
                    <a:bodyPr/>
                    <a:lstStyle/>
                    <a:p>
                      <a:r>
                        <a:rPr lang="cs-CZ" sz="1350" kern="1200" dirty="0" smtClean="0">
                          <a:solidFill>
                            <a:schemeClr val="dk1"/>
                          </a:solidFill>
                          <a:effectLst/>
                          <a:latin typeface="+mn-lt"/>
                          <a:ea typeface="+mn-ea"/>
                          <a:cs typeface="+mn-cs"/>
                        </a:rPr>
                        <a:t>pilot / stanoviště ATS</a:t>
                      </a:r>
                      <a:endParaRPr lang="cs-CZ" dirty="0"/>
                    </a:p>
                  </a:txBody>
                  <a:tcPr/>
                </a:tc>
                <a:tc>
                  <a:txBody>
                    <a:bodyPr/>
                    <a:lstStyle/>
                    <a:p>
                      <a:r>
                        <a:rPr lang="cs-CZ" sz="1350" kern="1200" dirty="0" smtClean="0">
                          <a:solidFill>
                            <a:schemeClr val="dk1"/>
                          </a:solidFill>
                          <a:effectLst/>
                          <a:latin typeface="+mn-lt"/>
                          <a:ea typeface="+mn-ea"/>
                          <a:cs typeface="+mn-cs"/>
                        </a:rPr>
                        <a:t>lety, které nevyužívají ATS, za účelem zlepšení detekce vhodně vybaveného letadla </a:t>
                      </a:r>
                      <a:r>
                        <a:rPr lang="cs-CZ" sz="1350" i="1" kern="1200" dirty="0" smtClean="0">
                          <a:solidFill>
                            <a:schemeClr val="dk1"/>
                          </a:solidFill>
                          <a:effectLst/>
                          <a:latin typeface="+mn-lt"/>
                          <a:ea typeface="+mn-ea"/>
                          <a:cs typeface="+mn-cs"/>
                        </a:rPr>
                        <a:t>(viz AIP ENR 1.6.2.4.6)</a:t>
                      </a:r>
                      <a:endParaRPr lang="cs-CZ" dirty="0"/>
                    </a:p>
                  </a:txBody>
                  <a:tcPr/>
                </a:tc>
                <a:extLst>
                  <a:ext uri="{0D108BD9-81ED-4DB2-BD59-A6C34878D82A}">
                    <a16:rowId xmlns:a16="http://schemas.microsoft.com/office/drawing/2014/main" val="2591760980"/>
                  </a:ext>
                </a:extLst>
              </a:tr>
              <a:tr h="370840">
                <a:tc vMerge="1">
                  <a:txBody>
                    <a:bodyPr/>
                    <a:lstStyle/>
                    <a:p>
                      <a:endParaRPr lang="cs-CZ" dirty="0"/>
                    </a:p>
                  </a:txBody>
                  <a:tcPr/>
                </a:tc>
                <a:tc>
                  <a:txBody>
                    <a:bodyPr/>
                    <a:lstStyle/>
                    <a:p>
                      <a:r>
                        <a:rPr lang="en-GB" sz="1350" kern="1200" dirty="0" smtClean="0">
                          <a:solidFill>
                            <a:schemeClr val="dk1"/>
                          </a:solidFill>
                          <a:effectLst/>
                          <a:latin typeface="+mn-lt"/>
                          <a:ea typeface="+mn-ea"/>
                          <a:cs typeface="+mn-cs"/>
                        </a:rPr>
                        <a:t>pilot  / ATS unit</a:t>
                      </a:r>
                      <a:endParaRPr lang="cs-CZ" dirty="0"/>
                    </a:p>
                  </a:txBody>
                  <a:tcPr/>
                </a:tc>
                <a:tc>
                  <a:txBody>
                    <a:bodyPr/>
                    <a:lstStyle/>
                    <a:p>
                      <a:r>
                        <a:rPr lang="en-GB" sz="1350" kern="1200" dirty="0" smtClean="0">
                          <a:solidFill>
                            <a:schemeClr val="dk1"/>
                          </a:solidFill>
                          <a:effectLst/>
                          <a:latin typeface="+mn-lt"/>
                          <a:ea typeface="+mn-ea"/>
                          <a:cs typeface="+mn-cs"/>
                        </a:rPr>
                        <a:t>flights not receiving ATS, in order to improve the detection of suitably equipped aircraft  </a:t>
                      </a:r>
                      <a:r>
                        <a:rPr lang="en-GB" sz="1350" i="1" kern="1200" dirty="0" smtClean="0">
                          <a:solidFill>
                            <a:schemeClr val="dk1"/>
                          </a:solidFill>
                          <a:effectLst/>
                          <a:latin typeface="+mn-lt"/>
                          <a:ea typeface="+mn-ea"/>
                          <a:cs typeface="+mn-cs"/>
                        </a:rPr>
                        <a:t>(see AIP ENR 1.6.2.4.</a:t>
                      </a:r>
                      <a:r>
                        <a:rPr lang="cs-CZ" sz="1350" i="1" kern="1200" dirty="0" smtClean="0">
                          <a:solidFill>
                            <a:schemeClr val="dk1"/>
                          </a:solidFill>
                          <a:effectLst/>
                          <a:latin typeface="+mn-lt"/>
                          <a:ea typeface="+mn-ea"/>
                          <a:cs typeface="+mn-cs"/>
                        </a:rPr>
                        <a:t>6</a:t>
                      </a:r>
                      <a:r>
                        <a:rPr lang="en-GB" sz="1350" i="1" kern="1200" dirty="0" smtClean="0">
                          <a:solidFill>
                            <a:schemeClr val="dk1"/>
                          </a:solidFill>
                          <a:effectLst/>
                          <a:latin typeface="+mn-lt"/>
                          <a:ea typeface="+mn-ea"/>
                          <a:cs typeface="+mn-cs"/>
                        </a:rPr>
                        <a:t>)</a:t>
                      </a:r>
                      <a:endParaRPr lang="cs-CZ" dirty="0"/>
                    </a:p>
                  </a:txBody>
                  <a:tcPr/>
                </a:tc>
                <a:extLst>
                  <a:ext uri="{0D108BD9-81ED-4DB2-BD59-A6C34878D82A}">
                    <a16:rowId xmlns:a16="http://schemas.microsoft.com/office/drawing/2014/main" val="2887675626"/>
                  </a:ext>
                </a:extLst>
              </a:tr>
            </a:tbl>
          </a:graphicData>
        </a:graphic>
      </p:graphicFrame>
    </p:spTree>
    <p:extLst>
      <p:ext uri="{BB962C8B-B14F-4D97-AF65-F5344CB8AC3E}">
        <p14:creationId xmlns:p14="http://schemas.microsoft.com/office/powerpoint/2010/main" val="3209599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AIP ČR – </a:t>
            </a:r>
            <a:r>
              <a:rPr lang="cs-CZ" dirty="0"/>
              <a:t>plánovaná </a:t>
            </a:r>
            <a:r>
              <a:rPr lang="cs-CZ" dirty="0" smtClean="0"/>
              <a:t>změna</a:t>
            </a:r>
            <a:br>
              <a:rPr lang="cs-CZ" dirty="0" smtClean="0"/>
            </a:br>
            <a:r>
              <a:rPr lang="cs-CZ" sz="1000" dirty="0" smtClean="0"/>
              <a:t/>
            </a:r>
            <a:br>
              <a:rPr lang="cs-CZ" sz="1000" dirty="0" smtClean="0"/>
            </a:br>
            <a:r>
              <a:rPr lang="cs-CZ" sz="2400" dirty="0"/>
              <a:t>ENR 1.6 PŘEHLEDOVÉ SLUŽBY A POSTUPY ATS</a:t>
            </a:r>
          </a:p>
        </p:txBody>
      </p:sp>
      <p:sp>
        <p:nvSpPr>
          <p:cNvPr id="3" name="Zástupný symbol pro obsah 2"/>
          <p:cNvSpPr>
            <a:spLocks noGrp="1"/>
          </p:cNvSpPr>
          <p:nvPr>
            <p:ph sz="half" idx="1"/>
          </p:nvPr>
        </p:nvSpPr>
        <p:spPr>
          <a:xfrm>
            <a:off x="290144" y="2039815"/>
            <a:ext cx="4224705" cy="563685"/>
          </a:xfrm>
        </p:spPr>
        <p:txBody>
          <a:bodyPr/>
          <a:lstStyle/>
          <a:p>
            <a:pPr marL="0" indent="0">
              <a:buNone/>
            </a:pPr>
            <a:r>
              <a:rPr lang="cs-CZ" sz="1500" b="1" dirty="0" smtClean="0">
                <a:solidFill>
                  <a:schemeClr val="tx1"/>
                </a:solidFill>
              </a:rPr>
              <a:t>1.6.2.4 </a:t>
            </a:r>
            <a:r>
              <a:rPr lang="cs-CZ" sz="1500" b="1" dirty="0">
                <a:solidFill>
                  <a:schemeClr val="tx1"/>
                </a:solidFill>
              </a:rPr>
              <a:t>Rozdělení a přidělování </a:t>
            </a:r>
            <a:r>
              <a:rPr lang="cs-CZ" sz="1500" b="1" dirty="0" smtClean="0">
                <a:solidFill>
                  <a:schemeClr val="tx1"/>
                </a:solidFill>
              </a:rPr>
              <a:t>kódů </a:t>
            </a:r>
            <a:r>
              <a:rPr lang="cs-CZ" sz="1500" b="1" dirty="0">
                <a:solidFill>
                  <a:schemeClr val="tx1"/>
                </a:solidFill>
              </a:rPr>
              <a:t>SSR</a:t>
            </a:r>
            <a:endParaRPr lang="cs-CZ" sz="1500" b="1" dirty="0" smtClean="0">
              <a:solidFill>
                <a:schemeClr val="tx1"/>
              </a:solidFill>
            </a:endParaRPr>
          </a:p>
          <a:p>
            <a:pPr marL="0" indent="0">
              <a:buNone/>
            </a:pPr>
            <a:r>
              <a:rPr lang="cs-CZ" sz="1400" dirty="0" smtClean="0">
                <a:solidFill>
                  <a:schemeClr val="tx1"/>
                </a:solidFill>
              </a:rPr>
              <a:t>...</a:t>
            </a:r>
          </a:p>
        </p:txBody>
      </p:sp>
      <p:sp>
        <p:nvSpPr>
          <p:cNvPr id="16" name="Zástupný symbol pro obsah 15"/>
          <p:cNvSpPr>
            <a:spLocks noGrp="1"/>
          </p:cNvSpPr>
          <p:nvPr>
            <p:ph sz="half" idx="2"/>
          </p:nvPr>
        </p:nvSpPr>
        <p:spPr>
          <a:xfrm>
            <a:off x="4686300" y="2039815"/>
            <a:ext cx="4243056" cy="563685"/>
          </a:xfrm>
        </p:spPr>
        <p:txBody>
          <a:bodyPr/>
          <a:lstStyle/>
          <a:p>
            <a:pPr marL="0" indent="0">
              <a:buNone/>
            </a:pPr>
            <a:r>
              <a:rPr lang="en-US" sz="1500" b="1" dirty="0">
                <a:solidFill>
                  <a:schemeClr val="tx1"/>
                </a:solidFill>
              </a:rPr>
              <a:t>1.6.2.4 Allocation and Assignment of the SSR </a:t>
            </a:r>
            <a:r>
              <a:rPr lang="en-US" sz="1500" b="1" dirty="0" smtClean="0">
                <a:solidFill>
                  <a:schemeClr val="tx1"/>
                </a:solidFill>
              </a:rPr>
              <a:t>Codes</a:t>
            </a:r>
            <a:endParaRPr lang="cs-CZ" sz="1500" b="1" dirty="0" smtClean="0">
              <a:solidFill>
                <a:schemeClr val="tx1"/>
              </a:solidFill>
            </a:endParaRPr>
          </a:p>
          <a:p>
            <a:pPr marL="0" indent="0">
              <a:buNone/>
            </a:pPr>
            <a:r>
              <a:rPr lang="cs-CZ" sz="1400" b="1" dirty="0" smtClean="0">
                <a:solidFill>
                  <a:schemeClr val="tx1"/>
                </a:solidFill>
              </a:rPr>
              <a:t>...</a:t>
            </a:r>
            <a:endParaRPr lang="en-US" sz="1400" dirty="0">
              <a:solidFill>
                <a:schemeClr val="tx1"/>
              </a:solidFill>
            </a:endParaRPr>
          </a:p>
        </p:txBody>
      </p:sp>
      <p:grpSp>
        <p:nvGrpSpPr>
          <p:cNvPr id="6" name="Skupina 5"/>
          <p:cNvGrpSpPr/>
          <p:nvPr/>
        </p:nvGrpSpPr>
        <p:grpSpPr>
          <a:xfrm>
            <a:off x="290144" y="2603500"/>
            <a:ext cx="8639580" cy="2500685"/>
            <a:chOff x="289776" y="2802033"/>
            <a:chExt cx="8639580" cy="2500685"/>
          </a:xfrm>
        </p:grpSpPr>
        <p:sp>
          <p:nvSpPr>
            <p:cNvPr id="17" name="TextovéPole 16"/>
            <p:cNvSpPr txBox="1"/>
            <p:nvPr/>
          </p:nvSpPr>
          <p:spPr>
            <a:xfrm>
              <a:off x="290144" y="2802033"/>
              <a:ext cx="4224337" cy="1762021"/>
            </a:xfrm>
            <a:prstGeom prst="rect">
              <a:avLst/>
            </a:prstGeom>
            <a:noFill/>
          </p:spPr>
          <p:txBody>
            <a:bodyPr wrap="square" rtlCol="0">
              <a:spAutoFit/>
            </a:bodyPr>
            <a:lstStyle/>
            <a:p>
              <a:r>
                <a:rPr lang="cs-CZ" sz="1400" dirty="0" smtClean="0">
                  <a:latin typeface="+mn-lt"/>
                  <a:cs typeface="+mn-cs"/>
                </a:rPr>
                <a:t>1.6.2.4.5 </a:t>
              </a:r>
              <a:r>
                <a:rPr lang="cs-CZ" sz="1400" i="1" dirty="0">
                  <a:solidFill>
                    <a:srgbClr val="C00000"/>
                  </a:solidFill>
                </a:rPr>
                <a:t>Pilot letadla</a:t>
              </a:r>
              <a:r>
                <a:rPr lang="cs-CZ" sz="1400" dirty="0"/>
                <a:t>, který je nebo bude předmětem poskytování </a:t>
              </a:r>
              <a:r>
                <a:rPr lang="cs-CZ" sz="1400" dirty="0" smtClean="0"/>
                <a:t>ATS nastaví </a:t>
              </a:r>
              <a:r>
                <a:rPr lang="cs-CZ" sz="1400" b="1" dirty="0" smtClean="0">
                  <a:solidFill>
                    <a:srgbClr val="C00000"/>
                  </a:solidFill>
                </a:rPr>
                <a:t>kód A2000</a:t>
              </a:r>
              <a:r>
                <a:rPr lang="cs-CZ" sz="1400" dirty="0" smtClean="0"/>
                <a:t>, </a:t>
              </a:r>
              <a:r>
                <a:rPr lang="cs-CZ" sz="1400" dirty="0"/>
                <a:t>pokud stanoviště ATS, s nímž naváže spojení, nestanoví </a:t>
              </a:r>
              <a:r>
                <a:rPr lang="cs-CZ" sz="1400" dirty="0" smtClean="0"/>
                <a:t>jinak.</a:t>
              </a:r>
            </a:p>
            <a:p>
              <a:endParaRPr lang="cs-CZ" sz="1050" dirty="0" smtClean="0"/>
            </a:p>
            <a:p>
              <a:r>
                <a:rPr lang="cs-CZ" sz="1400" dirty="0" smtClean="0"/>
                <a:t>Instrukci </a:t>
              </a:r>
              <a:r>
                <a:rPr lang="cs-CZ" sz="1400" dirty="0"/>
                <a:t>letadlu k nastavení </a:t>
              </a:r>
              <a:r>
                <a:rPr lang="cs-CZ" sz="1400" b="1" dirty="0">
                  <a:solidFill>
                    <a:srgbClr val="C00000"/>
                  </a:solidFill>
                </a:rPr>
                <a:t>kódu </a:t>
              </a:r>
              <a:r>
                <a:rPr lang="cs-CZ" sz="1400" b="1" dirty="0" smtClean="0">
                  <a:solidFill>
                    <a:srgbClr val="C00000"/>
                  </a:solidFill>
                </a:rPr>
                <a:t>A2000 </a:t>
              </a:r>
              <a:r>
                <a:rPr lang="cs-CZ" sz="1400" dirty="0" smtClean="0"/>
                <a:t>může rovněž </a:t>
              </a:r>
              <a:r>
                <a:rPr lang="cs-CZ" sz="1400" dirty="0"/>
                <a:t>vydat </a:t>
              </a:r>
              <a:r>
                <a:rPr lang="cs-CZ" sz="1400" i="1" dirty="0" smtClean="0">
                  <a:solidFill>
                    <a:srgbClr val="C00000"/>
                  </a:solidFill>
                </a:rPr>
                <a:t>příslušné stanoviště </a:t>
              </a:r>
              <a:r>
                <a:rPr lang="cs-CZ" sz="1400" i="1" dirty="0">
                  <a:solidFill>
                    <a:srgbClr val="C00000"/>
                  </a:solidFill>
                </a:rPr>
                <a:t>ATS </a:t>
              </a:r>
              <a:r>
                <a:rPr lang="cs-CZ" sz="1400" dirty="0" smtClean="0"/>
                <a:t>, </a:t>
              </a:r>
              <a:r>
                <a:rPr lang="cs-CZ" sz="1400" dirty="0"/>
                <a:t>nemá-li důvod vydat pokyn k nastavení diskrétního kódu či jiného kódu pro zvláštní účely</a:t>
              </a:r>
              <a:r>
                <a:rPr lang="cs-CZ" sz="1400" dirty="0" smtClean="0"/>
                <a:t>.</a:t>
              </a:r>
              <a:endParaRPr lang="cs-CZ" sz="1400" i="1" dirty="0"/>
            </a:p>
          </p:txBody>
        </p:sp>
        <p:sp>
          <p:nvSpPr>
            <p:cNvPr id="18" name="TextovéPole 17"/>
            <p:cNvSpPr txBox="1"/>
            <p:nvPr/>
          </p:nvSpPr>
          <p:spPr>
            <a:xfrm>
              <a:off x="4708193" y="2802033"/>
              <a:ext cx="4221163" cy="1538883"/>
            </a:xfrm>
            <a:prstGeom prst="rect">
              <a:avLst/>
            </a:prstGeom>
            <a:noFill/>
          </p:spPr>
          <p:txBody>
            <a:bodyPr wrap="square" rtlCol="0">
              <a:spAutoFit/>
            </a:bodyPr>
            <a:lstStyle/>
            <a:p>
              <a:r>
                <a:rPr lang="en-GB" sz="1400" dirty="0" smtClean="0"/>
                <a:t>1.6.2.4.5 The pilot who is or is going to be receiving ATS, selects </a:t>
              </a:r>
              <a:r>
                <a:rPr lang="en-GB" sz="1400" b="1" dirty="0" smtClean="0">
                  <a:solidFill>
                    <a:srgbClr val="C00000"/>
                  </a:solidFill>
                </a:rPr>
                <a:t>A2000</a:t>
              </a:r>
              <a:r>
                <a:rPr lang="en-GB" sz="1400" dirty="0" smtClean="0"/>
                <a:t> in the absence of other instructions related to code setting from ATS unit.</a:t>
              </a:r>
            </a:p>
            <a:p>
              <a:endParaRPr lang="en-GB" sz="1000" dirty="0" smtClean="0"/>
            </a:p>
            <a:p>
              <a:r>
                <a:rPr lang="en-GB" sz="1400" dirty="0" smtClean="0"/>
                <a:t>The unit may also assign the code </a:t>
              </a:r>
              <a:r>
                <a:rPr lang="en-GB" sz="1400" b="1" dirty="0" smtClean="0">
                  <a:solidFill>
                    <a:srgbClr val="C00000"/>
                  </a:solidFill>
                </a:rPr>
                <a:t>A2000</a:t>
              </a:r>
              <a:r>
                <a:rPr lang="en-GB" sz="1400" dirty="0" smtClean="0"/>
                <a:t> to the aircraft if there is no reason to assign a discrete code or another special purpose code.</a:t>
              </a:r>
              <a:endParaRPr lang="en-GB" sz="1400" dirty="0"/>
            </a:p>
          </p:txBody>
        </p:sp>
        <p:sp>
          <p:nvSpPr>
            <p:cNvPr id="4" name="TextovéPole 3"/>
            <p:cNvSpPr txBox="1"/>
            <p:nvPr/>
          </p:nvSpPr>
          <p:spPr>
            <a:xfrm>
              <a:off x="289776" y="4564054"/>
              <a:ext cx="4224705" cy="738664"/>
            </a:xfrm>
            <a:prstGeom prst="rect">
              <a:avLst/>
            </a:prstGeom>
            <a:noFill/>
          </p:spPr>
          <p:txBody>
            <a:bodyPr wrap="square" rtlCol="0">
              <a:spAutoFit/>
            </a:bodyPr>
            <a:lstStyle/>
            <a:p>
              <a:r>
                <a:rPr lang="cs-CZ" sz="1400" i="1" dirty="0"/>
                <a:t>Poznámka: Jedná se o lety, které např. zamýšlejí vstoupit do CTR či z něj odlétají, kombinované  lety VFR/IFR, lety přijímající FIS/ALRS od FIC/stanoviště AFIS apod.</a:t>
              </a:r>
            </a:p>
          </p:txBody>
        </p:sp>
        <p:sp>
          <p:nvSpPr>
            <p:cNvPr id="5" name="TextovéPole 4"/>
            <p:cNvSpPr txBox="1"/>
            <p:nvPr/>
          </p:nvSpPr>
          <p:spPr>
            <a:xfrm>
              <a:off x="4708193" y="4564054"/>
              <a:ext cx="4092907" cy="738664"/>
            </a:xfrm>
            <a:prstGeom prst="rect">
              <a:avLst/>
            </a:prstGeom>
            <a:noFill/>
          </p:spPr>
          <p:txBody>
            <a:bodyPr wrap="square" rtlCol="0">
              <a:spAutoFit/>
            </a:bodyPr>
            <a:lstStyle/>
            <a:p>
              <a:r>
                <a:rPr lang="en-GB" sz="1400" i="1" dirty="0" smtClean="0"/>
                <a:t>Note: These are the flights, for example, intending to enter or leave CTR, combined VFR/IFR flights, flights receiving FIS/ALRS from FIC/AFIS unit etc.</a:t>
              </a:r>
              <a:endParaRPr lang="en-GB" sz="1400" i="1" dirty="0"/>
            </a:p>
          </p:txBody>
        </p:sp>
      </p:grpSp>
    </p:spTree>
    <p:extLst>
      <p:ext uri="{BB962C8B-B14F-4D97-AF65-F5344CB8AC3E}">
        <p14:creationId xmlns:p14="http://schemas.microsoft.com/office/powerpoint/2010/main" val="21403983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AIP ČR – </a:t>
            </a:r>
            <a:r>
              <a:rPr lang="cs-CZ" dirty="0"/>
              <a:t>plánovaná </a:t>
            </a:r>
            <a:r>
              <a:rPr lang="cs-CZ" dirty="0" smtClean="0"/>
              <a:t>změna</a:t>
            </a:r>
            <a:br>
              <a:rPr lang="cs-CZ" dirty="0" smtClean="0"/>
            </a:br>
            <a:r>
              <a:rPr lang="cs-CZ" sz="1000" dirty="0" smtClean="0"/>
              <a:t/>
            </a:r>
            <a:br>
              <a:rPr lang="cs-CZ" sz="1000" dirty="0" smtClean="0"/>
            </a:br>
            <a:r>
              <a:rPr lang="cs-CZ" sz="2400" dirty="0"/>
              <a:t>ENR 1.6 PŘEHLEDOVÉ SLUŽBY A POSTUPY ATS</a:t>
            </a:r>
          </a:p>
        </p:txBody>
      </p:sp>
      <p:sp>
        <p:nvSpPr>
          <p:cNvPr id="3" name="Zástupný symbol pro obsah 2"/>
          <p:cNvSpPr>
            <a:spLocks noGrp="1"/>
          </p:cNvSpPr>
          <p:nvPr>
            <p:ph sz="half" idx="1"/>
          </p:nvPr>
        </p:nvSpPr>
        <p:spPr>
          <a:xfrm>
            <a:off x="290144" y="2039815"/>
            <a:ext cx="4224705" cy="563685"/>
          </a:xfrm>
        </p:spPr>
        <p:txBody>
          <a:bodyPr/>
          <a:lstStyle/>
          <a:p>
            <a:pPr marL="0" indent="0">
              <a:buNone/>
            </a:pPr>
            <a:r>
              <a:rPr lang="cs-CZ" sz="1500" b="1" dirty="0" smtClean="0">
                <a:solidFill>
                  <a:schemeClr val="tx1"/>
                </a:solidFill>
              </a:rPr>
              <a:t>1.6.2.4 </a:t>
            </a:r>
            <a:r>
              <a:rPr lang="cs-CZ" sz="1500" b="1" dirty="0">
                <a:solidFill>
                  <a:schemeClr val="tx1"/>
                </a:solidFill>
              </a:rPr>
              <a:t>Rozdělení a přidělování </a:t>
            </a:r>
            <a:r>
              <a:rPr lang="cs-CZ" sz="1500" b="1" dirty="0" smtClean="0">
                <a:solidFill>
                  <a:schemeClr val="tx1"/>
                </a:solidFill>
              </a:rPr>
              <a:t>kódů </a:t>
            </a:r>
            <a:r>
              <a:rPr lang="cs-CZ" sz="1500" b="1" dirty="0">
                <a:solidFill>
                  <a:schemeClr val="tx1"/>
                </a:solidFill>
              </a:rPr>
              <a:t>SSR</a:t>
            </a:r>
            <a:endParaRPr lang="cs-CZ" sz="1500" b="1" dirty="0" smtClean="0">
              <a:solidFill>
                <a:schemeClr val="tx1"/>
              </a:solidFill>
            </a:endParaRPr>
          </a:p>
          <a:p>
            <a:pPr marL="0" indent="0">
              <a:buNone/>
            </a:pPr>
            <a:r>
              <a:rPr lang="cs-CZ" sz="1400" dirty="0" smtClean="0">
                <a:solidFill>
                  <a:schemeClr val="tx1"/>
                </a:solidFill>
              </a:rPr>
              <a:t>...</a:t>
            </a:r>
          </a:p>
        </p:txBody>
      </p:sp>
      <p:sp>
        <p:nvSpPr>
          <p:cNvPr id="16" name="Zástupný symbol pro obsah 15"/>
          <p:cNvSpPr>
            <a:spLocks noGrp="1"/>
          </p:cNvSpPr>
          <p:nvPr>
            <p:ph sz="half" idx="2"/>
          </p:nvPr>
        </p:nvSpPr>
        <p:spPr>
          <a:xfrm>
            <a:off x="4686300" y="2039815"/>
            <a:ext cx="4243056" cy="563685"/>
          </a:xfrm>
        </p:spPr>
        <p:txBody>
          <a:bodyPr/>
          <a:lstStyle/>
          <a:p>
            <a:pPr marL="0" indent="0">
              <a:buNone/>
            </a:pPr>
            <a:r>
              <a:rPr lang="en-US" sz="1500" b="1" dirty="0">
                <a:solidFill>
                  <a:schemeClr val="tx1"/>
                </a:solidFill>
              </a:rPr>
              <a:t>1.6.2.4 Allocation and Assignment of the SSR </a:t>
            </a:r>
            <a:r>
              <a:rPr lang="en-US" sz="1500" b="1" dirty="0" smtClean="0">
                <a:solidFill>
                  <a:schemeClr val="tx1"/>
                </a:solidFill>
              </a:rPr>
              <a:t>Codes</a:t>
            </a:r>
            <a:endParaRPr lang="cs-CZ" sz="1500" b="1" dirty="0" smtClean="0">
              <a:solidFill>
                <a:schemeClr val="tx1"/>
              </a:solidFill>
            </a:endParaRPr>
          </a:p>
          <a:p>
            <a:pPr marL="0" indent="0">
              <a:buNone/>
            </a:pPr>
            <a:r>
              <a:rPr lang="cs-CZ" sz="1400" b="1" dirty="0" smtClean="0">
                <a:solidFill>
                  <a:schemeClr val="tx1"/>
                </a:solidFill>
              </a:rPr>
              <a:t>...</a:t>
            </a:r>
            <a:endParaRPr lang="en-US" sz="1400" dirty="0">
              <a:solidFill>
                <a:schemeClr val="tx1"/>
              </a:solidFill>
            </a:endParaRPr>
          </a:p>
        </p:txBody>
      </p:sp>
      <p:sp>
        <p:nvSpPr>
          <p:cNvPr id="17" name="TextovéPole 16"/>
          <p:cNvSpPr txBox="1"/>
          <p:nvPr/>
        </p:nvSpPr>
        <p:spPr>
          <a:xfrm>
            <a:off x="290512" y="2603500"/>
            <a:ext cx="4224337" cy="1938992"/>
          </a:xfrm>
          <a:prstGeom prst="rect">
            <a:avLst/>
          </a:prstGeom>
          <a:noFill/>
        </p:spPr>
        <p:txBody>
          <a:bodyPr wrap="square" rtlCol="0">
            <a:spAutoFit/>
          </a:bodyPr>
          <a:lstStyle/>
          <a:p>
            <a:r>
              <a:rPr lang="cs-CZ" sz="1400" dirty="0"/>
              <a:t>1.6.2.4.6</a:t>
            </a:r>
            <a:r>
              <a:rPr lang="cs-CZ" sz="1400" dirty="0" smtClean="0">
                <a:latin typeface="+mn-lt"/>
                <a:cs typeface="+mn-cs"/>
              </a:rPr>
              <a:t> </a:t>
            </a:r>
            <a:r>
              <a:rPr lang="cs-CZ" sz="1400" dirty="0"/>
              <a:t>Pokud </a:t>
            </a:r>
            <a:r>
              <a:rPr lang="cs-CZ" sz="1400" i="1" dirty="0">
                <a:solidFill>
                  <a:srgbClr val="C00000"/>
                </a:solidFill>
              </a:rPr>
              <a:t>pilot letu VFR </a:t>
            </a:r>
            <a:r>
              <a:rPr lang="cs-CZ" sz="1400" dirty="0"/>
              <a:t>nehodlá využívat poskytování ATS žádným ze stanovišť ATS v prostoru, kde není předmětem letového povolení (třída G a E), nastaví odpovídač na </a:t>
            </a:r>
            <a:r>
              <a:rPr lang="cs-CZ" sz="1400" b="1" dirty="0">
                <a:solidFill>
                  <a:srgbClr val="C00000"/>
                </a:solidFill>
              </a:rPr>
              <a:t>A7000</a:t>
            </a:r>
            <a:r>
              <a:rPr lang="cs-CZ" sz="1400" dirty="0" smtClean="0"/>
              <a:t>.</a:t>
            </a:r>
          </a:p>
          <a:p>
            <a:endParaRPr lang="cs-CZ" sz="600" dirty="0" smtClean="0"/>
          </a:p>
          <a:p>
            <a:r>
              <a:rPr lang="cs-CZ" sz="1400" i="1" dirty="0">
                <a:solidFill>
                  <a:srgbClr val="C00000"/>
                </a:solidFill>
              </a:rPr>
              <a:t>Stanoviště ATS </a:t>
            </a:r>
            <a:r>
              <a:rPr lang="cs-CZ" sz="1400" dirty="0"/>
              <a:t>rovněž může vydat instrukci letadlu k nastavení kódu </a:t>
            </a:r>
            <a:r>
              <a:rPr lang="cs-CZ" sz="1400" b="1" dirty="0">
                <a:solidFill>
                  <a:srgbClr val="C00000"/>
                </a:solidFill>
              </a:rPr>
              <a:t>A7000</a:t>
            </a:r>
            <a:r>
              <a:rPr lang="cs-CZ" sz="1400" dirty="0"/>
              <a:t>, přijalo-li od něj informaci o výše uvedeném záměru nevyužít poskytování ATS v předmětném vzdušném prostoru.</a:t>
            </a:r>
            <a:endParaRPr lang="cs-CZ" sz="1400" i="1" dirty="0"/>
          </a:p>
        </p:txBody>
      </p:sp>
      <p:sp>
        <p:nvSpPr>
          <p:cNvPr id="18" name="TextovéPole 17"/>
          <p:cNvSpPr txBox="1"/>
          <p:nvPr/>
        </p:nvSpPr>
        <p:spPr>
          <a:xfrm>
            <a:off x="4708561" y="2603500"/>
            <a:ext cx="4221163" cy="1938992"/>
          </a:xfrm>
          <a:prstGeom prst="rect">
            <a:avLst/>
          </a:prstGeom>
          <a:noFill/>
        </p:spPr>
        <p:txBody>
          <a:bodyPr wrap="square" rtlCol="0">
            <a:spAutoFit/>
          </a:bodyPr>
          <a:lstStyle/>
          <a:p>
            <a:r>
              <a:rPr lang="en-GB" sz="1400" dirty="0" smtClean="0"/>
              <a:t>1.6.2.4.6 When a </a:t>
            </a:r>
            <a:r>
              <a:rPr lang="en-GB" sz="1400" i="1" dirty="0" smtClean="0">
                <a:solidFill>
                  <a:srgbClr val="C00000"/>
                </a:solidFill>
              </a:rPr>
              <a:t>VFR flight pilot </a:t>
            </a:r>
            <a:r>
              <a:rPr lang="en-GB" sz="1400" dirty="0" smtClean="0"/>
              <a:t>decides not to make use of the ATS from any ATS unit within the airspace, where is no more a subject to an ATC clearance (class G and E), changes the transponder setting to </a:t>
            </a:r>
            <a:r>
              <a:rPr lang="en-GB" sz="1400" b="1" dirty="0" smtClean="0">
                <a:solidFill>
                  <a:srgbClr val="C00000"/>
                </a:solidFill>
              </a:rPr>
              <a:t>A7000</a:t>
            </a:r>
            <a:r>
              <a:rPr lang="en-GB" sz="1400" dirty="0" smtClean="0"/>
              <a:t>.</a:t>
            </a:r>
          </a:p>
          <a:p>
            <a:endParaRPr lang="en-GB" sz="600" dirty="0" smtClean="0"/>
          </a:p>
          <a:p>
            <a:r>
              <a:rPr lang="en-GB" sz="1400" dirty="0" smtClean="0"/>
              <a:t>The </a:t>
            </a:r>
            <a:r>
              <a:rPr lang="en-GB" sz="1400" i="1" dirty="0" smtClean="0">
                <a:solidFill>
                  <a:srgbClr val="C00000"/>
                </a:solidFill>
              </a:rPr>
              <a:t>ATS unit </a:t>
            </a:r>
            <a:r>
              <a:rPr lang="en-GB" sz="1400" dirty="0" smtClean="0"/>
              <a:t>may also assign the code </a:t>
            </a:r>
            <a:r>
              <a:rPr lang="en-GB" sz="1400" b="1" dirty="0" smtClean="0">
                <a:solidFill>
                  <a:srgbClr val="C00000"/>
                </a:solidFill>
              </a:rPr>
              <a:t>A7000</a:t>
            </a:r>
            <a:r>
              <a:rPr lang="en-GB" sz="1400" dirty="0" smtClean="0"/>
              <a:t> to the aircraft if the information from the pilot about his intention not to make use of the ATS in the airspace concerned has been received.</a:t>
            </a:r>
            <a:endParaRPr lang="en-GB" sz="1400" dirty="0"/>
          </a:p>
        </p:txBody>
      </p:sp>
      <p:sp>
        <p:nvSpPr>
          <p:cNvPr id="4" name="TextovéPole 3"/>
          <p:cNvSpPr txBox="1"/>
          <p:nvPr/>
        </p:nvSpPr>
        <p:spPr>
          <a:xfrm>
            <a:off x="290144" y="4492521"/>
            <a:ext cx="4224705" cy="954107"/>
          </a:xfrm>
          <a:prstGeom prst="rect">
            <a:avLst/>
          </a:prstGeom>
          <a:noFill/>
        </p:spPr>
        <p:txBody>
          <a:bodyPr wrap="square" rtlCol="0">
            <a:spAutoFit/>
          </a:bodyPr>
          <a:lstStyle/>
          <a:p>
            <a:r>
              <a:rPr lang="cs-CZ" sz="1400" i="1" dirty="0"/>
              <a:t>Poznámka 1: Poskytnutí </a:t>
            </a:r>
            <a:r>
              <a:rPr lang="cs-CZ" sz="1400" i="1" dirty="0">
                <a:solidFill>
                  <a:srgbClr val="C00000"/>
                </a:solidFill>
              </a:rPr>
              <a:t>jednorázové informace </a:t>
            </a:r>
            <a:r>
              <a:rPr lang="cs-CZ" sz="1400" i="1" dirty="0"/>
              <a:t>neřízenému letu, po níž </a:t>
            </a:r>
            <a:r>
              <a:rPr lang="cs-CZ" sz="1400" i="1" dirty="0" smtClean="0"/>
              <a:t>pilot obvykle </a:t>
            </a:r>
            <a:r>
              <a:rPr lang="cs-CZ" sz="1400" i="1" dirty="0"/>
              <a:t>ukončí spojení, typicky pro FIC, nezakládá důvod pro </a:t>
            </a:r>
            <a:r>
              <a:rPr lang="cs-CZ" sz="1400" i="1" dirty="0" smtClean="0"/>
              <a:t>změnu či instrukci </a:t>
            </a:r>
            <a:r>
              <a:rPr lang="cs-CZ" sz="1400" i="1" dirty="0"/>
              <a:t>ke změně kódu A7000, má-li ho letadlo nastaveno.</a:t>
            </a:r>
          </a:p>
        </p:txBody>
      </p:sp>
      <p:sp>
        <p:nvSpPr>
          <p:cNvPr id="5" name="TextovéPole 4"/>
          <p:cNvSpPr txBox="1"/>
          <p:nvPr/>
        </p:nvSpPr>
        <p:spPr>
          <a:xfrm>
            <a:off x="4708561" y="4492521"/>
            <a:ext cx="4092907" cy="1384995"/>
          </a:xfrm>
          <a:prstGeom prst="rect">
            <a:avLst/>
          </a:prstGeom>
          <a:noFill/>
        </p:spPr>
        <p:txBody>
          <a:bodyPr wrap="square" rtlCol="0">
            <a:spAutoFit/>
          </a:bodyPr>
          <a:lstStyle/>
          <a:p>
            <a:r>
              <a:rPr lang="en-GB" sz="1400" i="1" dirty="0" smtClean="0"/>
              <a:t>Note 1: A </a:t>
            </a:r>
            <a:r>
              <a:rPr lang="en-GB" sz="1400" i="1" dirty="0" smtClean="0">
                <a:solidFill>
                  <a:srgbClr val="C00000"/>
                </a:solidFill>
              </a:rPr>
              <a:t>one-time information </a:t>
            </a:r>
            <a:r>
              <a:rPr lang="en-GB" sz="1400" i="1" dirty="0" smtClean="0"/>
              <a:t>provision to an uncontrolled flight when the pilot usually terminates the connection afterwards, typically with the FIC, does not constitute a reason for </a:t>
            </a:r>
            <a:r>
              <a:rPr lang="cs-CZ" sz="1400" i="1" dirty="0" smtClean="0"/>
              <a:t>a</a:t>
            </a:r>
            <a:r>
              <a:rPr lang="en-GB" sz="1400" i="1" dirty="0" smtClean="0"/>
              <a:t> change or for an instruction to change the code A7000, if the aircraft has it selected.</a:t>
            </a:r>
            <a:endParaRPr lang="en-GB" sz="1400" i="1" dirty="0"/>
          </a:p>
        </p:txBody>
      </p:sp>
    </p:spTree>
    <p:extLst>
      <p:ext uri="{BB962C8B-B14F-4D97-AF65-F5344CB8AC3E}">
        <p14:creationId xmlns:p14="http://schemas.microsoft.com/office/powerpoint/2010/main" val="14207766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AIP ČR – plánovaná změna</a:t>
            </a:r>
            <a:br>
              <a:rPr lang="cs-CZ" dirty="0" smtClean="0"/>
            </a:br>
            <a:r>
              <a:rPr lang="cs-CZ" sz="1000" dirty="0" smtClean="0"/>
              <a:t/>
            </a:r>
            <a:br>
              <a:rPr lang="cs-CZ" sz="1000" dirty="0" smtClean="0"/>
            </a:br>
            <a:r>
              <a:rPr lang="cs-CZ" sz="2400" dirty="0"/>
              <a:t>ENR 1.6 PŘEHLEDOVÉ SLUŽBY A POSTUPY ATS</a:t>
            </a:r>
          </a:p>
        </p:txBody>
      </p:sp>
      <p:sp>
        <p:nvSpPr>
          <p:cNvPr id="3" name="Zástupný symbol pro obsah 2"/>
          <p:cNvSpPr>
            <a:spLocks noGrp="1"/>
          </p:cNvSpPr>
          <p:nvPr>
            <p:ph sz="half" idx="1"/>
          </p:nvPr>
        </p:nvSpPr>
        <p:spPr>
          <a:xfrm>
            <a:off x="290144" y="2039815"/>
            <a:ext cx="4224705" cy="563685"/>
          </a:xfrm>
        </p:spPr>
        <p:txBody>
          <a:bodyPr/>
          <a:lstStyle/>
          <a:p>
            <a:pPr marL="0" indent="0">
              <a:buNone/>
            </a:pPr>
            <a:r>
              <a:rPr lang="cs-CZ" sz="1500" b="1" dirty="0" smtClean="0">
                <a:solidFill>
                  <a:schemeClr val="tx1"/>
                </a:solidFill>
              </a:rPr>
              <a:t>1.6.2.4 </a:t>
            </a:r>
            <a:r>
              <a:rPr lang="cs-CZ" sz="1500" b="1" dirty="0">
                <a:solidFill>
                  <a:schemeClr val="tx1"/>
                </a:solidFill>
              </a:rPr>
              <a:t>Rozdělení a přidělování </a:t>
            </a:r>
            <a:r>
              <a:rPr lang="cs-CZ" sz="1500" b="1" dirty="0" smtClean="0">
                <a:solidFill>
                  <a:schemeClr val="tx1"/>
                </a:solidFill>
              </a:rPr>
              <a:t>kódů </a:t>
            </a:r>
            <a:r>
              <a:rPr lang="cs-CZ" sz="1500" b="1" dirty="0">
                <a:solidFill>
                  <a:schemeClr val="tx1"/>
                </a:solidFill>
              </a:rPr>
              <a:t>SSR</a:t>
            </a:r>
            <a:endParaRPr lang="cs-CZ" sz="1500" b="1" dirty="0" smtClean="0">
              <a:solidFill>
                <a:schemeClr val="tx1"/>
              </a:solidFill>
            </a:endParaRPr>
          </a:p>
          <a:p>
            <a:pPr marL="0" indent="0">
              <a:buNone/>
            </a:pPr>
            <a:r>
              <a:rPr lang="cs-CZ" sz="1400" dirty="0" smtClean="0">
                <a:solidFill>
                  <a:schemeClr val="tx1"/>
                </a:solidFill>
              </a:rPr>
              <a:t>...</a:t>
            </a:r>
          </a:p>
        </p:txBody>
      </p:sp>
      <p:sp>
        <p:nvSpPr>
          <p:cNvPr id="16" name="Zástupný symbol pro obsah 15"/>
          <p:cNvSpPr>
            <a:spLocks noGrp="1"/>
          </p:cNvSpPr>
          <p:nvPr>
            <p:ph sz="half" idx="2"/>
          </p:nvPr>
        </p:nvSpPr>
        <p:spPr>
          <a:xfrm>
            <a:off x="4686300" y="2039815"/>
            <a:ext cx="4243056" cy="563685"/>
          </a:xfrm>
        </p:spPr>
        <p:txBody>
          <a:bodyPr/>
          <a:lstStyle/>
          <a:p>
            <a:pPr marL="0" indent="0">
              <a:buNone/>
            </a:pPr>
            <a:r>
              <a:rPr lang="en-US" sz="1500" b="1" dirty="0">
                <a:solidFill>
                  <a:schemeClr val="tx1"/>
                </a:solidFill>
              </a:rPr>
              <a:t>1.6.2.4 Allocation and Assignment of the SSR </a:t>
            </a:r>
            <a:r>
              <a:rPr lang="en-US" sz="1500" b="1" dirty="0" smtClean="0">
                <a:solidFill>
                  <a:schemeClr val="tx1"/>
                </a:solidFill>
              </a:rPr>
              <a:t>Codes</a:t>
            </a:r>
            <a:endParaRPr lang="cs-CZ" sz="1500" b="1" dirty="0" smtClean="0">
              <a:solidFill>
                <a:schemeClr val="tx1"/>
              </a:solidFill>
            </a:endParaRPr>
          </a:p>
          <a:p>
            <a:pPr marL="0" indent="0">
              <a:buNone/>
            </a:pPr>
            <a:r>
              <a:rPr lang="cs-CZ" sz="1400" b="1" dirty="0" smtClean="0">
                <a:solidFill>
                  <a:schemeClr val="tx1"/>
                </a:solidFill>
              </a:rPr>
              <a:t>...</a:t>
            </a:r>
            <a:endParaRPr lang="en-US" sz="1400" dirty="0">
              <a:solidFill>
                <a:schemeClr val="tx1"/>
              </a:solidFill>
            </a:endParaRPr>
          </a:p>
        </p:txBody>
      </p:sp>
      <p:sp>
        <p:nvSpPr>
          <p:cNvPr id="17" name="TextovéPole 16"/>
          <p:cNvSpPr txBox="1"/>
          <p:nvPr/>
        </p:nvSpPr>
        <p:spPr>
          <a:xfrm>
            <a:off x="290512" y="2603500"/>
            <a:ext cx="4224337" cy="954107"/>
          </a:xfrm>
          <a:prstGeom prst="rect">
            <a:avLst/>
          </a:prstGeom>
          <a:noFill/>
        </p:spPr>
        <p:txBody>
          <a:bodyPr wrap="square" rtlCol="0">
            <a:spAutoFit/>
          </a:bodyPr>
          <a:lstStyle/>
          <a:p>
            <a:r>
              <a:rPr lang="cs-CZ" sz="1400" dirty="0"/>
              <a:t>1.6.2.4.7</a:t>
            </a:r>
            <a:r>
              <a:rPr lang="cs-CZ" sz="1400" dirty="0" smtClean="0">
                <a:latin typeface="+mn-lt"/>
                <a:cs typeface="+mn-cs"/>
              </a:rPr>
              <a:t> </a:t>
            </a:r>
            <a:r>
              <a:rPr lang="cs-CZ" sz="1400" dirty="0"/>
              <a:t>Kód SSR přidělený stanovištěm ATS musí být udržován letadlem do ukončení letu nebo do instrukce stanoviště ATS vedoucí k jeho změně nebo k vypnutí odpovídače. </a:t>
            </a:r>
            <a:endParaRPr lang="cs-CZ" sz="1400" i="1" dirty="0"/>
          </a:p>
        </p:txBody>
      </p:sp>
      <p:sp>
        <p:nvSpPr>
          <p:cNvPr id="18" name="TextovéPole 17"/>
          <p:cNvSpPr txBox="1"/>
          <p:nvPr/>
        </p:nvSpPr>
        <p:spPr>
          <a:xfrm>
            <a:off x="4708561" y="2603500"/>
            <a:ext cx="4221163" cy="954107"/>
          </a:xfrm>
          <a:prstGeom prst="rect">
            <a:avLst/>
          </a:prstGeom>
          <a:noFill/>
        </p:spPr>
        <p:txBody>
          <a:bodyPr wrap="square" rtlCol="0">
            <a:spAutoFit/>
          </a:bodyPr>
          <a:lstStyle/>
          <a:p>
            <a:r>
              <a:rPr lang="cs-CZ" sz="1400" dirty="0"/>
              <a:t>1.6.2.4.5 </a:t>
            </a:r>
            <a:r>
              <a:rPr lang="en-GB" sz="1400" dirty="0"/>
              <a:t>The SSR code assigned by ATS unit shall be maintained by the aircraft until termination of the flight or until the instruction of ATS unit is given to change the code or to switch off the </a:t>
            </a:r>
            <a:r>
              <a:rPr lang="en-GB" sz="1400" dirty="0" smtClean="0"/>
              <a:t>transponder</a:t>
            </a:r>
            <a:r>
              <a:rPr lang="cs-CZ" sz="1400" dirty="0"/>
              <a:t>.</a:t>
            </a:r>
          </a:p>
        </p:txBody>
      </p:sp>
      <p:sp>
        <p:nvSpPr>
          <p:cNvPr id="7" name="TextovéPole 6"/>
          <p:cNvSpPr txBox="1"/>
          <p:nvPr/>
        </p:nvSpPr>
        <p:spPr>
          <a:xfrm>
            <a:off x="297470" y="3759200"/>
            <a:ext cx="8600467" cy="1200329"/>
          </a:xfrm>
          <a:prstGeom prst="rect">
            <a:avLst/>
          </a:prstGeom>
          <a:noFill/>
        </p:spPr>
        <p:txBody>
          <a:bodyPr wrap="square" rtlCol="0">
            <a:spAutoFit/>
          </a:bodyPr>
          <a:lstStyle/>
          <a:p>
            <a:r>
              <a:rPr lang="cs-CZ" dirty="0" smtClean="0">
                <a:solidFill>
                  <a:srgbClr val="C00000"/>
                </a:solidFill>
              </a:rPr>
              <a:t>Ustanovení, jehož takřka totožné znění obsahuje AIP ENR 1.6 i ve stávající verzi, je vhodné mít na zřeteli zejména s důrazem na udržování přiděleného diskrétního kódu např. při změně IFR na VFR (přímá návaznost na identifikaci letadla stanovišti ATS a koordinační procesy v rámci přehledových systémů ATM i mezi nimi).</a:t>
            </a:r>
            <a:endParaRPr lang="cs-CZ" dirty="0">
              <a:solidFill>
                <a:srgbClr val="C00000"/>
              </a:solidFill>
            </a:endParaRPr>
          </a:p>
        </p:txBody>
      </p:sp>
    </p:spTree>
    <p:extLst>
      <p:ext uri="{BB962C8B-B14F-4D97-AF65-F5344CB8AC3E}">
        <p14:creationId xmlns:p14="http://schemas.microsoft.com/office/powerpoint/2010/main" val="29902531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ctrTitle"/>
          </p:nvPr>
        </p:nvSpPr>
        <p:spPr>
          <a:xfrm>
            <a:off x="282575" y="268288"/>
            <a:ext cx="6858000" cy="1377950"/>
          </a:xfrm>
        </p:spPr>
        <p:txBody>
          <a:bodyPr/>
          <a:lstStyle/>
          <a:p>
            <a:pPr eaLnBrk="1" hangingPunct="1"/>
            <a:r>
              <a:rPr lang="cs-CZ" altLang="cs-CZ" dirty="0" smtClean="0">
                <a:latin typeface="Arial" charset="0"/>
                <a:cs typeface="Arial" charset="0"/>
              </a:rPr>
              <a:t>Děkuji za pozornost...</a:t>
            </a:r>
          </a:p>
        </p:txBody>
      </p:sp>
      <p:sp>
        <p:nvSpPr>
          <p:cNvPr id="6147" name="Podnadpis 2"/>
          <p:cNvSpPr>
            <a:spLocks noGrp="1"/>
          </p:cNvSpPr>
          <p:nvPr>
            <p:ph type="subTitle" idx="1"/>
          </p:nvPr>
        </p:nvSpPr>
        <p:spPr>
          <a:xfrm>
            <a:off x="282575" y="1768475"/>
            <a:ext cx="6858000" cy="1655763"/>
          </a:xfrm>
        </p:spPr>
        <p:txBody>
          <a:bodyPr/>
          <a:lstStyle/>
          <a:p>
            <a:pPr eaLnBrk="1" hangingPunct="1"/>
            <a:r>
              <a:rPr lang="cs-CZ" altLang="cs-CZ" sz="3200" dirty="0" smtClean="0"/>
              <a:t>... a trpělivost...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931" y="539750"/>
            <a:ext cx="8866303" cy="4883150"/>
          </a:xfrm>
          <a:prstGeom prst="rect">
            <a:avLst/>
          </a:prstGeom>
          <a:effectLst>
            <a:softEdge rad="127000"/>
          </a:effectLst>
        </p:spPr>
      </p:pic>
      <p:sp>
        <p:nvSpPr>
          <p:cNvPr id="2" name="Nadpis 1"/>
          <p:cNvSpPr>
            <a:spLocks noGrp="1"/>
          </p:cNvSpPr>
          <p:nvPr>
            <p:ph type="title"/>
          </p:nvPr>
        </p:nvSpPr>
        <p:spPr/>
        <p:txBody>
          <a:bodyPr/>
          <a:lstStyle/>
          <a:p>
            <a:r>
              <a:rPr lang="cs-CZ" sz="3600" dirty="0" smtClean="0">
                <a:solidFill>
                  <a:schemeClr val="bg1"/>
                </a:solidFill>
              </a:rPr>
              <a:t>Cíl prezentace:</a:t>
            </a:r>
            <a:endParaRPr lang="cs-CZ" sz="3600" dirty="0">
              <a:solidFill>
                <a:schemeClr val="bg1"/>
              </a:solidFill>
            </a:endParaRPr>
          </a:p>
        </p:txBody>
      </p:sp>
      <p:sp>
        <p:nvSpPr>
          <p:cNvPr id="3" name="Zástupný symbol pro obsah 2"/>
          <p:cNvSpPr>
            <a:spLocks noGrp="1"/>
          </p:cNvSpPr>
          <p:nvPr>
            <p:ph idx="1"/>
          </p:nvPr>
        </p:nvSpPr>
        <p:spPr>
          <a:xfrm>
            <a:off x="290513" y="2774954"/>
            <a:ext cx="8497887" cy="1446212"/>
          </a:xfrm>
        </p:spPr>
        <p:txBody>
          <a:bodyPr/>
          <a:lstStyle/>
          <a:p>
            <a:r>
              <a:rPr lang="cs-CZ" b="1" dirty="0" smtClean="0">
                <a:solidFill>
                  <a:schemeClr val="bg1"/>
                </a:solidFill>
              </a:rPr>
              <a:t>Představit změnu charakteru skupinových kódů A2000 a A7</a:t>
            </a:r>
            <a:r>
              <a:rPr lang="cs-CZ" dirty="0" smtClean="0">
                <a:solidFill>
                  <a:schemeClr val="bg1"/>
                </a:solidFill>
              </a:rPr>
              <a:t>000</a:t>
            </a:r>
            <a:endParaRPr lang="cs-CZ" dirty="0">
              <a:solidFill>
                <a:schemeClr val="bg1"/>
              </a:solidFill>
            </a:endParaRPr>
          </a:p>
        </p:txBody>
      </p:sp>
      <p:pic>
        <p:nvPicPr>
          <p:cNvPr id="4" name="Obrázek 3"/>
          <p:cNvPicPr>
            <a:picLocks noChangeAspect="1"/>
          </p:cNvPicPr>
          <p:nvPr/>
        </p:nvPicPr>
        <p:blipFill>
          <a:blip r:embed="rId3"/>
          <a:stretch>
            <a:fillRect/>
          </a:stretch>
        </p:blipFill>
        <p:spPr>
          <a:xfrm>
            <a:off x="5607050" y="793750"/>
            <a:ext cx="3181350" cy="851011"/>
          </a:xfrm>
          <a:prstGeom prst="rect">
            <a:avLst/>
          </a:prstGeom>
        </p:spPr>
      </p:pic>
    </p:spTree>
    <p:extLst>
      <p:ext uri="{BB962C8B-B14F-4D97-AF65-F5344CB8AC3E}">
        <p14:creationId xmlns:p14="http://schemas.microsoft.com/office/powerpoint/2010/main" val="3482551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931" y="539750"/>
            <a:ext cx="8866303" cy="4883150"/>
          </a:xfrm>
          <a:prstGeom prst="rect">
            <a:avLst/>
          </a:prstGeom>
          <a:effectLst>
            <a:softEdge rad="127000"/>
          </a:effectLst>
        </p:spPr>
      </p:pic>
      <p:sp>
        <p:nvSpPr>
          <p:cNvPr id="2" name="Nadpis 1"/>
          <p:cNvSpPr>
            <a:spLocks noGrp="1"/>
          </p:cNvSpPr>
          <p:nvPr>
            <p:ph type="title"/>
          </p:nvPr>
        </p:nvSpPr>
        <p:spPr/>
        <p:txBody>
          <a:bodyPr/>
          <a:lstStyle/>
          <a:p>
            <a:r>
              <a:rPr lang="cs-CZ" sz="3600" dirty="0" smtClean="0">
                <a:solidFill>
                  <a:schemeClr val="bg1"/>
                </a:solidFill>
              </a:rPr>
              <a:t>Obsah:</a:t>
            </a:r>
            <a:endParaRPr lang="cs-CZ" sz="3600" dirty="0">
              <a:solidFill>
                <a:schemeClr val="bg1"/>
              </a:solidFill>
            </a:endParaRPr>
          </a:p>
        </p:txBody>
      </p:sp>
      <p:sp>
        <p:nvSpPr>
          <p:cNvPr id="3" name="Zástupný symbol pro obsah 2"/>
          <p:cNvSpPr>
            <a:spLocks noGrp="1"/>
          </p:cNvSpPr>
          <p:nvPr>
            <p:ph idx="1"/>
          </p:nvPr>
        </p:nvSpPr>
        <p:spPr>
          <a:xfrm>
            <a:off x="290513" y="3329136"/>
            <a:ext cx="8497887" cy="1446212"/>
          </a:xfrm>
        </p:spPr>
        <p:txBody>
          <a:bodyPr/>
          <a:lstStyle/>
          <a:p>
            <a:r>
              <a:rPr lang="cs-CZ" b="1" dirty="0" smtClean="0">
                <a:solidFill>
                  <a:schemeClr val="bg1"/>
                </a:solidFill>
              </a:rPr>
              <a:t>Stručná a zobecněná základní terminologie týkající se kódů SSR módu A</a:t>
            </a:r>
          </a:p>
          <a:p>
            <a:r>
              <a:rPr lang="cs-CZ" b="1" dirty="0" smtClean="0">
                <a:solidFill>
                  <a:schemeClr val="bg1"/>
                </a:solidFill>
              </a:rPr>
              <a:t>Stávající úprava používání skupinových kódů A2000 a A7000</a:t>
            </a:r>
          </a:p>
          <a:p>
            <a:r>
              <a:rPr lang="cs-CZ" b="1" dirty="0" smtClean="0">
                <a:solidFill>
                  <a:schemeClr val="bg1"/>
                </a:solidFill>
              </a:rPr>
              <a:t>Návrh </a:t>
            </a:r>
            <a:r>
              <a:rPr lang="cs-CZ" b="1" dirty="0" smtClean="0">
                <a:solidFill>
                  <a:schemeClr val="bg1"/>
                </a:solidFill>
              </a:rPr>
              <a:t>změny</a:t>
            </a:r>
            <a:endParaRPr lang="cs-CZ" b="1" dirty="0">
              <a:solidFill>
                <a:schemeClr val="bg1"/>
              </a:solidFill>
            </a:endParaRPr>
          </a:p>
        </p:txBody>
      </p:sp>
      <p:pic>
        <p:nvPicPr>
          <p:cNvPr id="4" name="Obrázek 3"/>
          <p:cNvPicPr>
            <a:picLocks noChangeAspect="1"/>
          </p:cNvPicPr>
          <p:nvPr/>
        </p:nvPicPr>
        <p:blipFill>
          <a:blip r:embed="rId3"/>
          <a:stretch>
            <a:fillRect/>
          </a:stretch>
        </p:blipFill>
        <p:spPr>
          <a:xfrm>
            <a:off x="5607050" y="793750"/>
            <a:ext cx="3181350" cy="851011"/>
          </a:xfrm>
          <a:prstGeom prst="rect">
            <a:avLst/>
          </a:prstGeom>
        </p:spPr>
      </p:pic>
    </p:spTree>
    <p:extLst>
      <p:ext uri="{BB962C8B-B14F-4D97-AF65-F5344CB8AC3E}">
        <p14:creationId xmlns:p14="http://schemas.microsoft.com/office/powerpoint/2010/main" val="1738450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smtClean="0"/>
              <a:t>Terminologie:</a:t>
            </a:r>
            <a:br>
              <a:rPr lang="cs-CZ" sz="3600" dirty="0" smtClean="0"/>
            </a:br>
            <a:r>
              <a:rPr lang="cs-CZ" sz="3200" dirty="0" smtClean="0"/>
              <a:t>Rozdělení kódů SSR módu A</a:t>
            </a:r>
            <a:endParaRPr lang="cs-CZ" sz="3200" dirty="0"/>
          </a:p>
        </p:txBody>
      </p:sp>
      <p:sp>
        <p:nvSpPr>
          <p:cNvPr id="3" name="Zástupný symbol pro obsah 2"/>
          <p:cNvSpPr>
            <a:spLocks noGrp="1"/>
          </p:cNvSpPr>
          <p:nvPr>
            <p:ph idx="1"/>
          </p:nvPr>
        </p:nvSpPr>
        <p:spPr/>
        <p:txBody>
          <a:bodyPr/>
          <a:lstStyle/>
          <a:p>
            <a:r>
              <a:rPr lang="cs-CZ" b="1" dirty="0" smtClean="0">
                <a:solidFill>
                  <a:schemeClr val="tx1"/>
                </a:solidFill>
              </a:rPr>
              <a:t>Kódy pro zvláštní účely </a:t>
            </a:r>
            <a:r>
              <a:rPr lang="cs-CZ" dirty="0" smtClean="0">
                <a:solidFill>
                  <a:schemeClr val="tx1"/>
                </a:solidFill>
              </a:rPr>
              <a:t>(</a:t>
            </a:r>
            <a:r>
              <a:rPr lang="cs-CZ" dirty="0" err="1">
                <a:solidFill>
                  <a:schemeClr val="tx1"/>
                </a:solidFill>
              </a:rPr>
              <a:t>s</a:t>
            </a:r>
            <a:r>
              <a:rPr lang="cs-CZ" dirty="0" err="1" smtClean="0">
                <a:solidFill>
                  <a:schemeClr val="tx1"/>
                </a:solidFill>
              </a:rPr>
              <a:t>pecial</a:t>
            </a:r>
            <a:r>
              <a:rPr lang="cs-CZ" dirty="0" smtClean="0">
                <a:solidFill>
                  <a:schemeClr val="tx1"/>
                </a:solidFill>
              </a:rPr>
              <a:t> </a:t>
            </a:r>
            <a:r>
              <a:rPr lang="cs-CZ" dirty="0" err="1" smtClean="0">
                <a:solidFill>
                  <a:schemeClr val="tx1"/>
                </a:solidFill>
              </a:rPr>
              <a:t>purpose</a:t>
            </a:r>
            <a:r>
              <a:rPr lang="cs-CZ" dirty="0" smtClean="0">
                <a:solidFill>
                  <a:schemeClr val="tx1"/>
                </a:solidFill>
              </a:rPr>
              <a:t> </a:t>
            </a:r>
            <a:r>
              <a:rPr lang="cs-CZ" dirty="0" err="1" smtClean="0">
                <a:solidFill>
                  <a:schemeClr val="tx1"/>
                </a:solidFill>
              </a:rPr>
              <a:t>codes</a:t>
            </a:r>
            <a:r>
              <a:rPr lang="cs-CZ" dirty="0" smtClean="0">
                <a:solidFill>
                  <a:schemeClr val="tx1"/>
                </a:solidFill>
              </a:rPr>
              <a:t>)</a:t>
            </a:r>
          </a:p>
          <a:p>
            <a:pPr lvl="1"/>
            <a:r>
              <a:rPr lang="cs-CZ" dirty="0" smtClean="0"/>
              <a:t>Kódy dedikované charakteru situace, v níž se letadlo nachází (tíseň 7700, porucha rádiového spojení 7600, protiprávní čin 7500)</a:t>
            </a:r>
          </a:p>
          <a:p>
            <a:pPr lvl="1"/>
            <a:r>
              <a:rPr lang="cs-CZ" dirty="0" smtClean="0"/>
              <a:t>Kód pro pozemní zkoušky odpovídačů (0000)</a:t>
            </a:r>
          </a:p>
          <a:p>
            <a:pPr lvl="1"/>
            <a:r>
              <a:rPr lang="cs-CZ" dirty="0" smtClean="0"/>
              <a:t>Kód indikující využití módu S (1000)</a:t>
            </a:r>
          </a:p>
          <a:p>
            <a:pPr lvl="1"/>
            <a:r>
              <a:rPr lang="cs-CZ" dirty="0" smtClean="0"/>
              <a:t>Kódy indikující vztah k ATS (2000, 7000)</a:t>
            </a:r>
          </a:p>
          <a:p>
            <a:pPr lvl="1"/>
            <a:r>
              <a:rPr lang="cs-CZ" dirty="0" smtClean="0"/>
              <a:t>Kódy pro pozemní monitorovací odpovídače (7776, 7777)</a:t>
            </a:r>
          </a:p>
          <a:p>
            <a:pPr lvl="1"/>
            <a:r>
              <a:rPr lang="cs-CZ" dirty="0" smtClean="0"/>
              <a:t>Specifické národní kódy vyňaté z lokálních kódů (SAR, HEMS, LSP CR...)</a:t>
            </a:r>
          </a:p>
          <a:p>
            <a:r>
              <a:rPr lang="cs-CZ" b="1" dirty="0" smtClean="0">
                <a:solidFill>
                  <a:schemeClr val="tx1"/>
                </a:solidFill>
              </a:rPr>
              <a:t>Kódy lokální </a:t>
            </a:r>
            <a:r>
              <a:rPr lang="cs-CZ" dirty="0" smtClean="0">
                <a:solidFill>
                  <a:schemeClr val="tx1"/>
                </a:solidFill>
              </a:rPr>
              <a:t>(</a:t>
            </a:r>
            <a:r>
              <a:rPr lang="cs-CZ" dirty="0" err="1" smtClean="0">
                <a:solidFill>
                  <a:schemeClr val="tx1"/>
                </a:solidFill>
              </a:rPr>
              <a:t>local</a:t>
            </a:r>
            <a:r>
              <a:rPr lang="cs-CZ" dirty="0" smtClean="0">
                <a:solidFill>
                  <a:schemeClr val="tx1"/>
                </a:solidFill>
              </a:rPr>
              <a:t> </a:t>
            </a:r>
            <a:r>
              <a:rPr lang="cs-CZ" dirty="0" err="1" smtClean="0">
                <a:solidFill>
                  <a:schemeClr val="tx1"/>
                </a:solidFill>
              </a:rPr>
              <a:t>codes</a:t>
            </a:r>
            <a:r>
              <a:rPr lang="cs-CZ" dirty="0" smtClean="0">
                <a:solidFill>
                  <a:schemeClr val="tx1"/>
                </a:solidFill>
              </a:rPr>
              <a:t>)</a:t>
            </a:r>
          </a:p>
          <a:p>
            <a:r>
              <a:rPr lang="cs-CZ" b="1" dirty="0" smtClean="0">
                <a:solidFill>
                  <a:schemeClr val="tx1"/>
                </a:solidFill>
              </a:rPr>
              <a:t>Kódy tranzitní </a:t>
            </a:r>
            <a:r>
              <a:rPr lang="cs-CZ" dirty="0" smtClean="0">
                <a:solidFill>
                  <a:schemeClr val="tx1"/>
                </a:solidFill>
              </a:rPr>
              <a:t>(transit </a:t>
            </a:r>
            <a:r>
              <a:rPr lang="cs-CZ" dirty="0" err="1" smtClean="0">
                <a:solidFill>
                  <a:schemeClr val="tx1"/>
                </a:solidFill>
              </a:rPr>
              <a:t>codes</a:t>
            </a:r>
            <a:r>
              <a:rPr lang="cs-CZ" dirty="0" smtClean="0">
                <a:solidFill>
                  <a:schemeClr val="tx1"/>
                </a:solidFill>
              </a:rPr>
              <a:t>)</a:t>
            </a:r>
          </a:p>
        </p:txBody>
      </p:sp>
    </p:spTree>
    <p:extLst>
      <p:ext uri="{BB962C8B-B14F-4D97-AF65-F5344CB8AC3E}">
        <p14:creationId xmlns:p14="http://schemas.microsoft.com/office/powerpoint/2010/main" val="641514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smtClean="0"/>
              <a:t>Terminologie:</a:t>
            </a:r>
            <a:br>
              <a:rPr lang="cs-CZ" sz="3600" dirty="0" smtClean="0"/>
            </a:br>
            <a:r>
              <a:rPr lang="cs-CZ" sz="3200" dirty="0" smtClean="0"/>
              <a:t>Rozdělení kódů SSR módu A</a:t>
            </a:r>
            <a:endParaRPr lang="cs-CZ" sz="3200" dirty="0"/>
          </a:p>
        </p:txBody>
      </p:sp>
      <p:sp>
        <p:nvSpPr>
          <p:cNvPr id="3" name="Zástupný symbol pro obsah 2"/>
          <p:cNvSpPr>
            <a:spLocks noGrp="1"/>
          </p:cNvSpPr>
          <p:nvPr>
            <p:ph idx="1"/>
          </p:nvPr>
        </p:nvSpPr>
        <p:spPr>
          <a:xfrm>
            <a:off x="290513" y="2039938"/>
            <a:ext cx="8497887" cy="1223962"/>
          </a:xfrm>
        </p:spPr>
        <p:txBody>
          <a:bodyPr/>
          <a:lstStyle/>
          <a:p>
            <a:r>
              <a:rPr lang="cs-CZ" b="1" dirty="0" smtClean="0">
                <a:solidFill>
                  <a:schemeClr val="tx1"/>
                </a:solidFill>
              </a:rPr>
              <a:t>Lokálními </a:t>
            </a:r>
            <a:r>
              <a:rPr lang="cs-CZ" b="1" dirty="0">
                <a:solidFill>
                  <a:schemeClr val="tx1"/>
                </a:solidFill>
              </a:rPr>
              <a:t>kódy </a:t>
            </a:r>
            <a:r>
              <a:rPr lang="cs-CZ" sz="1800" dirty="0" smtClean="0">
                <a:solidFill>
                  <a:schemeClr val="tx1"/>
                </a:solidFill>
              </a:rPr>
              <a:t>se rozumějí kódy alokované státu </a:t>
            </a:r>
            <a:r>
              <a:rPr lang="cs-CZ" sz="1800" dirty="0">
                <a:solidFill>
                  <a:schemeClr val="tx1"/>
                </a:solidFill>
              </a:rPr>
              <a:t>pro </a:t>
            </a:r>
            <a:r>
              <a:rPr lang="cs-CZ" sz="1800" dirty="0" smtClean="0">
                <a:solidFill>
                  <a:schemeClr val="tx1"/>
                </a:solidFill>
              </a:rPr>
              <a:t>přidělení </a:t>
            </a:r>
            <a:r>
              <a:rPr lang="cs-CZ" sz="1800" dirty="0">
                <a:solidFill>
                  <a:schemeClr val="tx1"/>
                </a:solidFill>
              </a:rPr>
              <a:t>letadlům, která zůstávají v hranicích </a:t>
            </a:r>
            <a:r>
              <a:rPr lang="cs-CZ" sz="1800" dirty="0" smtClean="0">
                <a:solidFill>
                  <a:schemeClr val="tx1"/>
                </a:solidFill>
              </a:rPr>
              <a:t>dohodnutého prostoru odpovědnosti, obvykle </a:t>
            </a:r>
            <a:r>
              <a:rPr lang="cs-CZ" sz="1800" dirty="0">
                <a:solidFill>
                  <a:schemeClr val="tx1"/>
                </a:solidFill>
              </a:rPr>
              <a:t>v rámci jednoho </a:t>
            </a:r>
            <a:r>
              <a:rPr lang="cs-CZ" sz="1800" dirty="0" smtClean="0">
                <a:solidFill>
                  <a:schemeClr val="tx1"/>
                </a:solidFill>
              </a:rPr>
              <a:t>státu nebo</a:t>
            </a:r>
            <a:r>
              <a:rPr lang="cs-CZ" sz="1800" dirty="0">
                <a:solidFill>
                  <a:schemeClr val="tx1"/>
                </a:solidFill>
              </a:rPr>
              <a:t>, v případě dohody mezi dotčenými státy, napříč dohodnutými </a:t>
            </a:r>
            <a:r>
              <a:rPr lang="cs-CZ" sz="1800" dirty="0" smtClean="0">
                <a:solidFill>
                  <a:schemeClr val="tx1"/>
                </a:solidFill>
              </a:rPr>
              <a:t>prostory odpovědnosti. </a:t>
            </a:r>
            <a:endParaRPr lang="cs-CZ" sz="1800" dirty="0">
              <a:solidFill>
                <a:schemeClr val="tx1"/>
              </a:solidFill>
            </a:endParaRPr>
          </a:p>
        </p:txBody>
      </p:sp>
      <p:sp>
        <p:nvSpPr>
          <p:cNvPr id="4" name="Zástupný symbol pro obsah 2"/>
          <p:cNvSpPr txBox="1">
            <a:spLocks/>
          </p:cNvSpPr>
          <p:nvPr/>
        </p:nvSpPr>
        <p:spPr bwMode="auto">
          <a:xfrm>
            <a:off x="290512" y="3398838"/>
            <a:ext cx="8497887" cy="221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1950" indent="-361950" algn="l" defTabSz="685800" rtl="0" eaLnBrk="1" fontAlgn="base" hangingPunct="1">
              <a:lnSpc>
                <a:spcPct val="90000"/>
              </a:lnSpc>
              <a:spcBef>
                <a:spcPts val="750"/>
              </a:spcBef>
              <a:spcAft>
                <a:spcPct val="0"/>
              </a:spcAft>
              <a:buFont typeface="Georgia" pitchFamily="18" charset="0"/>
              <a:buChar char="―"/>
              <a:defRPr sz="2100" kern="1200">
                <a:solidFill>
                  <a:srgbClr val="5A5A5A"/>
                </a:solidFill>
                <a:latin typeface="+mn-lt"/>
                <a:ea typeface="+mn-ea"/>
                <a:cs typeface="+mn-cs"/>
              </a:defRPr>
            </a:lvl1pPr>
            <a:lvl2pPr marL="628650" indent="-285750" algn="l" defTabSz="685800" rtl="0" eaLnBrk="1" fontAlgn="base" hangingPunct="1">
              <a:lnSpc>
                <a:spcPct val="90000"/>
              </a:lnSpc>
              <a:spcBef>
                <a:spcPts val="375"/>
              </a:spcBef>
              <a:spcAft>
                <a:spcPct val="0"/>
              </a:spcAft>
              <a:buFont typeface="Georgia" pitchFamily="18" charset="0"/>
              <a:buChar char="―"/>
              <a:defRPr kern="1200">
                <a:solidFill>
                  <a:srgbClr val="5A5A5A"/>
                </a:solidFill>
                <a:latin typeface="+mn-lt"/>
                <a:ea typeface="+mn-ea"/>
                <a:cs typeface="+mn-cs"/>
              </a:defRPr>
            </a:lvl2pPr>
            <a:lvl3pPr marL="857250" indent="-228600" algn="l" defTabSz="685800" rtl="0" eaLnBrk="1" fontAlgn="base" hangingPunct="1">
              <a:lnSpc>
                <a:spcPct val="90000"/>
              </a:lnSpc>
              <a:spcBef>
                <a:spcPts val="375"/>
              </a:spcBef>
              <a:spcAft>
                <a:spcPct val="0"/>
              </a:spcAft>
              <a:buFont typeface="Georgia" pitchFamily="18" charset="0"/>
              <a:buChar char="―"/>
              <a:defRPr sz="1500" kern="1200">
                <a:solidFill>
                  <a:srgbClr val="5A5A5A"/>
                </a:solidFill>
                <a:latin typeface="+mn-lt"/>
                <a:ea typeface="+mn-ea"/>
                <a:cs typeface="+mn-cs"/>
              </a:defRPr>
            </a:lvl3pPr>
            <a:lvl4pPr marL="1123950" indent="-260350" algn="l" defTabSz="685800" rtl="0" eaLnBrk="1" fontAlgn="base" hangingPunct="1">
              <a:lnSpc>
                <a:spcPct val="90000"/>
              </a:lnSpc>
              <a:spcBef>
                <a:spcPts val="375"/>
              </a:spcBef>
              <a:spcAft>
                <a:spcPct val="0"/>
              </a:spcAft>
              <a:buFont typeface="Georgia" pitchFamily="18" charset="0"/>
              <a:buChar char="―"/>
              <a:tabLst>
                <a:tab pos="857250" algn="l"/>
              </a:tabLst>
              <a:defRPr sz="1300" kern="1200">
                <a:solidFill>
                  <a:srgbClr val="5A5A5A"/>
                </a:solidFill>
                <a:latin typeface="+mn-lt"/>
                <a:ea typeface="+mn-ea"/>
                <a:cs typeface="+mn-cs"/>
              </a:defRPr>
            </a:lvl4pPr>
            <a:lvl5pPr marL="1358900" indent="-234950" algn="l" defTabSz="685800" rtl="0" eaLnBrk="1" fontAlgn="base" hangingPunct="1">
              <a:lnSpc>
                <a:spcPct val="90000"/>
              </a:lnSpc>
              <a:spcBef>
                <a:spcPts val="375"/>
              </a:spcBef>
              <a:spcAft>
                <a:spcPct val="0"/>
              </a:spcAft>
              <a:buFont typeface="Georgia" pitchFamily="18" charset="0"/>
              <a:buChar char="―"/>
              <a:defRPr sz="1300" kern="1200">
                <a:solidFill>
                  <a:srgbClr val="5A5A5A"/>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cs-CZ" b="1" dirty="0" smtClean="0">
                <a:solidFill>
                  <a:schemeClr val="tx1"/>
                </a:solidFill>
              </a:rPr>
              <a:t>Tranzitními kódy </a:t>
            </a:r>
            <a:r>
              <a:rPr lang="cs-CZ" sz="1800" dirty="0">
                <a:solidFill>
                  <a:schemeClr val="tx1"/>
                </a:solidFill>
              </a:rPr>
              <a:t>se rozumějí kódy alokované státu pro příslušné ACC k přidělení letadlům, provádějícím tranzitní lety v rámci dané </a:t>
            </a:r>
            <a:r>
              <a:rPr lang="cs-CZ" sz="1800" dirty="0" smtClean="0">
                <a:solidFill>
                  <a:schemeClr val="tx1"/>
                </a:solidFill>
              </a:rPr>
              <a:t>„</a:t>
            </a:r>
            <a:r>
              <a:rPr lang="cs-CZ" sz="1800" dirty="0" err="1" smtClean="0">
                <a:solidFill>
                  <a:schemeClr val="tx1"/>
                </a:solidFill>
              </a:rPr>
              <a:t>Participating</a:t>
            </a:r>
            <a:r>
              <a:rPr lang="cs-CZ" sz="1800" dirty="0" smtClean="0">
                <a:solidFill>
                  <a:schemeClr val="tx1"/>
                </a:solidFill>
              </a:rPr>
              <a:t> Area“ </a:t>
            </a:r>
            <a:r>
              <a:rPr lang="cs-CZ" sz="1800" dirty="0">
                <a:solidFill>
                  <a:schemeClr val="tx1"/>
                </a:solidFill>
              </a:rPr>
              <a:t>nebo za specifických podmínek i do určených částí sousedících </a:t>
            </a:r>
            <a:r>
              <a:rPr lang="cs-CZ" sz="1800" dirty="0" smtClean="0">
                <a:solidFill>
                  <a:schemeClr val="tx1"/>
                </a:solidFill>
              </a:rPr>
              <a:t>„</a:t>
            </a:r>
            <a:r>
              <a:rPr lang="cs-CZ" sz="1800" dirty="0" err="1" smtClean="0">
                <a:solidFill>
                  <a:schemeClr val="tx1"/>
                </a:solidFill>
              </a:rPr>
              <a:t>Participating</a:t>
            </a:r>
            <a:r>
              <a:rPr lang="cs-CZ" sz="1800" dirty="0" smtClean="0">
                <a:solidFill>
                  <a:schemeClr val="tx1"/>
                </a:solidFill>
              </a:rPr>
              <a:t> </a:t>
            </a:r>
            <a:r>
              <a:rPr lang="cs-CZ" sz="1800" dirty="0" err="1" smtClean="0">
                <a:solidFill>
                  <a:schemeClr val="tx1"/>
                </a:solidFill>
              </a:rPr>
              <a:t>Areas</a:t>
            </a:r>
            <a:r>
              <a:rPr lang="cs-CZ" sz="1800" dirty="0">
                <a:solidFill>
                  <a:schemeClr val="tx1"/>
                </a:solidFill>
              </a:rPr>
              <a:t>.</a:t>
            </a:r>
          </a:p>
          <a:p>
            <a:r>
              <a:rPr lang="cs-CZ" sz="1800" i="1" dirty="0">
                <a:solidFill>
                  <a:schemeClr val="tx1"/>
                </a:solidFill>
              </a:rPr>
              <a:t>Poznámka 1: "</a:t>
            </a:r>
            <a:r>
              <a:rPr lang="cs-CZ" sz="1800" b="1" i="1" dirty="0" err="1">
                <a:solidFill>
                  <a:schemeClr val="tx1"/>
                </a:solidFill>
              </a:rPr>
              <a:t>Participating</a:t>
            </a:r>
            <a:r>
              <a:rPr lang="cs-CZ" sz="1800" b="1" i="1" dirty="0">
                <a:solidFill>
                  <a:schemeClr val="tx1"/>
                </a:solidFill>
              </a:rPr>
              <a:t> Area</a:t>
            </a:r>
            <a:r>
              <a:rPr lang="cs-CZ" sz="1800" i="1" dirty="0">
                <a:solidFill>
                  <a:schemeClr val="tx1"/>
                </a:solidFill>
              </a:rPr>
              <a:t>" (PA) je oblast stanovených rozměrů, sestávající z prostorů odpovědnosti stanovišť ATS jednoho či více států.</a:t>
            </a:r>
          </a:p>
          <a:p>
            <a:r>
              <a:rPr lang="cs-CZ" sz="1800" i="1" dirty="0">
                <a:solidFill>
                  <a:schemeClr val="tx1"/>
                </a:solidFill>
              </a:rPr>
              <a:t>Poznámka 2: Přidělují se přeletům, které vstupují do FIR Praha a jejich kód není udržitelný, nebo letům, které vzlétají ve FIR Praha a jejich letiště určení je v zahraničí.</a:t>
            </a:r>
          </a:p>
        </p:txBody>
      </p:sp>
    </p:spTree>
    <p:extLst>
      <p:ext uri="{BB962C8B-B14F-4D97-AF65-F5344CB8AC3E}">
        <p14:creationId xmlns:p14="http://schemas.microsoft.com/office/powerpoint/2010/main" val="3351830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Zástupný symbol pro obsah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58800" y="109264"/>
            <a:ext cx="8026400" cy="5588274"/>
          </a:xfrm>
          <a:effectLst>
            <a:softEdge rad="88900"/>
          </a:effectLst>
        </p:spPr>
      </p:pic>
      <p:sp>
        <p:nvSpPr>
          <p:cNvPr id="2" name="Nadpis 1"/>
          <p:cNvSpPr>
            <a:spLocks noGrp="1"/>
          </p:cNvSpPr>
          <p:nvPr>
            <p:ph type="title"/>
          </p:nvPr>
        </p:nvSpPr>
        <p:spPr/>
        <p:txBody>
          <a:bodyPr/>
          <a:lstStyle/>
          <a:p>
            <a:r>
              <a:rPr lang="cs-CZ" sz="3600" dirty="0" smtClean="0"/>
              <a:t>Terminologie:</a:t>
            </a:r>
            <a:br>
              <a:rPr lang="cs-CZ" sz="3600" dirty="0" smtClean="0"/>
            </a:br>
            <a:r>
              <a:rPr lang="cs-CZ" sz="3200" dirty="0" err="1" smtClean="0"/>
              <a:t>Participating</a:t>
            </a:r>
            <a:r>
              <a:rPr lang="cs-CZ" sz="3200" dirty="0" smtClean="0"/>
              <a:t> </a:t>
            </a:r>
            <a:r>
              <a:rPr lang="cs-CZ" sz="3200" dirty="0" err="1" smtClean="0"/>
              <a:t>Areas</a:t>
            </a:r>
            <a:r>
              <a:rPr lang="cs-CZ" sz="3200" dirty="0" smtClean="0"/>
              <a:t> (ORCAM)</a:t>
            </a:r>
            <a:endParaRPr lang="cs-CZ" sz="3200" dirty="0"/>
          </a:p>
        </p:txBody>
      </p:sp>
    </p:spTree>
    <p:extLst>
      <p:ext uri="{BB962C8B-B14F-4D97-AF65-F5344CB8AC3E}">
        <p14:creationId xmlns:p14="http://schemas.microsoft.com/office/powerpoint/2010/main" val="3261686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p:cNvPicPr>
            <a:picLocks noChangeAspect="1"/>
          </p:cNvPicPr>
          <p:nvPr/>
        </p:nvPicPr>
        <p:blipFill>
          <a:blip r:embed="rId2"/>
          <a:stretch>
            <a:fillRect/>
          </a:stretch>
        </p:blipFill>
        <p:spPr>
          <a:xfrm rot="883990">
            <a:off x="5160576" y="682819"/>
            <a:ext cx="3420367" cy="4832965"/>
          </a:xfrm>
          <a:prstGeom prst="rect">
            <a:avLst/>
          </a:prstGeom>
          <a:ln w="3175">
            <a:solidFill>
              <a:schemeClr val="tx1"/>
            </a:solidFill>
          </a:ln>
        </p:spPr>
      </p:pic>
      <p:pic>
        <p:nvPicPr>
          <p:cNvPr id="10" name="Obrázek 9"/>
          <p:cNvPicPr>
            <a:picLocks noChangeAspect="1"/>
          </p:cNvPicPr>
          <p:nvPr/>
        </p:nvPicPr>
        <p:blipFill>
          <a:blip r:embed="rId3"/>
          <a:stretch>
            <a:fillRect/>
          </a:stretch>
        </p:blipFill>
        <p:spPr>
          <a:xfrm rot="20796006">
            <a:off x="3669747" y="467123"/>
            <a:ext cx="3718914" cy="5264358"/>
          </a:xfrm>
          <a:prstGeom prst="rect">
            <a:avLst/>
          </a:prstGeom>
          <a:ln w="3175">
            <a:solidFill>
              <a:schemeClr val="tx1"/>
            </a:solidFill>
          </a:ln>
        </p:spPr>
      </p:pic>
      <p:pic>
        <p:nvPicPr>
          <p:cNvPr id="8" name="Obrázek 7"/>
          <p:cNvPicPr>
            <a:picLocks noChangeAspect="1"/>
          </p:cNvPicPr>
          <p:nvPr/>
        </p:nvPicPr>
        <p:blipFill>
          <a:blip r:embed="rId4"/>
          <a:stretch>
            <a:fillRect/>
          </a:stretch>
        </p:blipFill>
        <p:spPr>
          <a:xfrm rot="20254322">
            <a:off x="2428703" y="584421"/>
            <a:ext cx="3669876" cy="5195611"/>
          </a:xfrm>
          <a:prstGeom prst="rect">
            <a:avLst/>
          </a:prstGeom>
          <a:ln w="3175">
            <a:solidFill>
              <a:schemeClr val="tx1"/>
            </a:solidFill>
          </a:ln>
        </p:spPr>
      </p:pic>
      <p:pic>
        <p:nvPicPr>
          <p:cNvPr id="4" name="Zástupný symbol pro obsah 3"/>
          <p:cNvPicPr>
            <a:picLocks noGrp="1" noChangeAspect="1"/>
          </p:cNvPicPr>
          <p:nvPr>
            <p:ph idx="1"/>
          </p:nvPr>
        </p:nvPicPr>
        <p:blipFill>
          <a:blip r:embed="rId5"/>
          <a:stretch>
            <a:fillRect/>
          </a:stretch>
        </p:blipFill>
        <p:spPr>
          <a:xfrm rot="19792150">
            <a:off x="1085363" y="619459"/>
            <a:ext cx="3615024" cy="5101468"/>
          </a:xfrm>
          <a:prstGeom prst="rect">
            <a:avLst/>
          </a:prstGeom>
          <a:ln w="3175">
            <a:solidFill>
              <a:schemeClr val="tx1">
                <a:alpha val="54000"/>
              </a:schemeClr>
            </a:solidFill>
          </a:ln>
        </p:spPr>
      </p:pic>
      <p:sp>
        <p:nvSpPr>
          <p:cNvPr id="2" name="Nadpis 1"/>
          <p:cNvSpPr>
            <a:spLocks noGrp="1"/>
          </p:cNvSpPr>
          <p:nvPr>
            <p:ph type="title"/>
          </p:nvPr>
        </p:nvSpPr>
        <p:spPr>
          <a:xfrm>
            <a:off x="290513" y="793750"/>
            <a:ext cx="8607425" cy="1332556"/>
          </a:xfrm>
        </p:spPr>
        <p:txBody>
          <a:bodyPr/>
          <a:lstStyle/>
          <a:p>
            <a:r>
              <a:rPr lang="cs-CZ" sz="3600" dirty="0" smtClean="0"/>
              <a:t>Terminologie:</a:t>
            </a:r>
            <a:br>
              <a:rPr lang="cs-CZ" sz="3600" dirty="0" smtClean="0"/>
            </a:br>
            <a:r>
              <a:rPr lang="cs-CZ" sz="3200" dirty="0" smtClean="0"/>
              <a:t>Dokumenty</a:t>
            </a:r>
            <a:endParaRPr lang="cs-CZ" sz="3200" dirty="0"/>
          </a:p>
        </p:txBody>
      </p:sp>
      <p:sp>
        <p:nvSpPr>
          <p:cNvPr id="7" name="TextovéPole 6"/>
          <p:cNvSpPr txBox="1"/>
          <p:nvPr/>
        </p:nvSpPr>
        <p:spPr>
          <a:xfrm>
            <a:off x="290513" y="2227905"/>
            <a:ext cx="7946258" cy="2862322"/>
          </a:xfrm>
          <a:prstGeom prst="rect">
            <a:avLst/>
          </a:prstGeom>
          <a:solidFill>
            <a:schemeClr val="bg1">
              <a:alpha val="85000"/>
            </a:schemeClr>
          </a:solidFill>
        </p:spPr>
        <p:txBody>
          <a:bodyPr wrap="square" rtlCol="0">
            <a:spAutoFit/>
          </a:bodyPr>
          <a:lstStyle/>
          <a:p>
            <a:r>
              <a:rPr lang="cs-CZ" sz="2000" b="1" dirty="0" smtClean="0"/>
              <a:t>PNK 923/2012</a:t>
            </a:r>
          </a:p>
          <a:p>
            <a:r>
              <a:rPr lang="cs-CZ" sz="2000" b="1" dirty="0"/>
              <a:t>S</a:t>
            </a:r>
            <a:r>
              <a:rPr lang="cs-CZ" sz="2000" b="1" dirty="0" smtClean="0"/>
              <a:t>polečná </a:t>
            </a:r>
            <a:r>
              <a:rPr lang="cs-CZ" sz="2000" b="1" dirty="0"/>
              <a:t>pravidla létání a provozní předpisy týkající se služeb a postupů v oblasti letecké </a:t>
            </a:r>
            <a:r>
              <a:rPr lang="cs-CZ" sz="2000" b="1" dirty="0" smtClean="0"/>
              <a:t>navigace</a:t>
            </a:r>
          </a:p>
          <a:p>
            <a:endParaRPr lang="cs-CZ" sz="1000" b="1" dirty="0" smtClean="0"/>
          </a:p>
          <a:p>
            <a:r>
              <a:rPr lang="cs-CZ" sz="2000" b="1" dirty="0" smtClean="0"/>
              <a:t>AIP ČR, ENR 1.6</a:t>
            </a:r>
          </a:p>
          <a:p>
            <a:r>
              <a:rPr lang="cs-CZ" sz="2000" b="1" dirty="0" smtClean="0"/>
              <a:t>Přehledové služby a postupy ATS</a:t>
            </a:r>
          </a:p>
          <a:p>
            <a:endParaRPr lang="cs-CZ" sz="1000" b="1" dirty="0"/>
          </a:p>
          <a:p>
            <a:r>
              <a:rPr lang="cs-CZ" sz="2000" b="1" dirty="0"/>
              <a:t>ICAO EUR 023</a:t>
            </a:r>
          </a:p>
          <a:p>
            <a:r>
              <a:rPr lang="fr-FR" sz="2000" b="1" dirty="0"/>
              <a:t>E</a:t>
            </a:r>
            <a:r>
              <a:rPr lang="cs-CZ" sz="2000" b="1" dirty="0" err="1"/>
              <a:t>uropean</a:t>
            </a:r>
            <a:r>
              <a:rPr lang="fr-FR" sz="2000" b="1" dirty="0"/>
              <a:t> S</a:t>
            </a:r>
            <a:r>
              <a:rPr lang="cs-CZ" sz="2000" b="1" dirty="0" err="1"/>
              <a:t>econdary</a:t>
            </a:r>
            <a:r>
              <a:rPr lang="fr-FR" sz="2000" b="1" dirty="0"/>
              <a:t> S</a:t>
            </a:r>
            <a:r>
              <a:rPr lang="cs-CZ" sz="2000" b="1" dirty="0" err="1"/>
              <a:t>urveillance</a:t>
            </a:r>
            <a:r>
              <a:rPr lang="fr-FR" sz="2000" b="1" dirty="0"/>
              <a:t> R</a:t>
            </a:r>
            <a:r>
              <a:rPr lang="cs-CZ" sz="2000" b="1" dirty="0" err="1"/>
              <a:t>adar</a:t>
            </a:r>
            <a:r>
              <a:rPr lang="fr-FR" sz="2000" b="1" dirty="0"/>
              <a:t> (SSR) C</a:t>
            </a:r>
            <a:r>
              <a:rPr lang="cs-CZ" sz="2000" b="1" dirty="0"/>
              <a:t>ode</a:t>
            </a:r>
            <a:r>
              <a:rPr lang="fr-FR" sz="2000" b="1" dirty="0"/>
              <a:t> M</a:t>
            </a:r>
            <a:r>
              <a:rPr lang="cs-CZ" sz="2000" b="1" dirty="0" err="1"/>
              <a:t>anagement</a:t>
            </a:r>
            <a:r>
              <a:rPr lang="fr-FR" sz="2000" b="1" dirty="0"/>
              <a:t> </a:t>
            </a:r>
            <a:r>
              <a:rPr lang="cs-CZ" sz="2000" b="1" dirty="0" err="1"/>
              <a:t>plan</a:t>
            </a:r>
            <a:endParaRPr lang="cs-CZ" sz="2000" b="1" dirty="0"/>
          </a:p>
          <a:p>
            <a:endParaRPr lang="cs-CZ" sz="2000" b="1" dirty="0"/>
          </a:p>
        </p:txBody>
      </p:sp>
    </p:spTree>
    <p:extLst>
      <p:ext uri="{BB962C8B-B14F-4D97-AF65-F5344CB8AC3E}">
        <p14:creationId xmlns:p14="http://schemas.microsoft.com/office/powerpoint/2010/main" val="3050749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smtClean="0"/>
              <a:t>A2000/A7000 – stávající úprava</a:t>
            </a:r>
            <a:r>
              <a:rPr lang="cs-CZ" dirty="0" smtClean="0"/>
              <a:t/>
            </a:r>
            <a:br>
              <a:rPr lang="cs-CZ" dirty="0" smtClean="0"/>
            </a:br>
            <a:r>
              <a:rPr lang="cs-CZ" sz="1000" dirty="0" smtClean="0"/>
              <a:t/>
            </a:r>
            <a:br>
              <a:rPr lang="cs-CZ" sz="1000" dirty="0" smtClean="0"/>
            </a:br>
            <a:r>
              <a:rPr lang="cs-CZ" sz="2400" dirty="0" smtClean="0"/>
              <a:t>AIP ČR, ENR </a:t>
            </a:r>
            <a:r>
              <a:rPr lang="cs-CZ" sz="2400" dirty="0"/>
              <a:t>1.6 PŘEHLEDOVÉ SLUŽBY A POSTUPY ATS</a:t>
            </a:r>
          </a:p>
        </p:txBody>
      </p:sp>
      <p:sp>
        <p:nvSpPr>
          <p:cNvPr id="3" name="Zástupný symbol pro obsah 2"/>
          <p:cNvSpPr>
            <a:spLocks noGrp="1"/>
          </p:cNvSpPr>
          <p:nvPr>
            <p:ph sz="half" idx="1"/>
          </p:nvPr>
        </p:nvSpPr>
        <p:spPr>
          <a:xfrm>
            <a:off x="290144" y="2039815"/>
            <a:ext cx="4224705" cy="1117818"/>
          </a:xfrm>
        </p:spPr>
        <p:txBody>
          <a:bodyPr/>
          <a:lstStyle/>
          <a:p>
            <a:pPr marL="0" indent="0">
              <a:buNone/>
            </a:pPr>
            <a:r>
              <a:rPr lang="cs-CZ" sz="1500" b="1" dirty="0" smtClean="0">
                <a:solidFill>
                  <a:schemeClr val="tx1"/>
                </a:solidFill>
              </a:rPr>
              <a:t>1.6.2.4 </a:t>
            </a:r>
            <a:r>
              <a:rPr lang="cs-CZ" sz="1500" b="1" dirty="0">
                <a:solidFill>
                  <a:schemeClr val="tx1"/>
                </a:solidFill>
              </a:rPr>
              <a:t>Rozdělení a přidělování </a:t>
            </a:r>
            <a:r>
              <a:rPr lang="cs-CZ" sz="1500" b="1" dirty="0" smtClean="0">
                <a:solidFill>
                  <a:schemeClr val="tx1"/>
                </a:solidFill>
              </a:rPr>
              <a:t>kódů </a:t>
            </a:r>
            <a:r>
              <a:rPr lang="cs-CZ" sz="1500" b="1" dirty="0">
                <a:solidFill>
                  <a:schemeClr val="tx1"/>
                </a:solidFill>
              </a:rPr>
              <a:t>SSR</a:t>
            </a:r>
            <a:endParaRPr lang="cs-CZ" sz="1500" b="1" dirty="0" smtClean="0">
              <a:solidFill>
                <a:schemeClr val="tx1"/>
              </a:solidFill>
            </a:endParaRPr>
          </a:p>
          <a:p>
            <a:pPr marL="0" indent="0">
              <a:buNone/>
            </a:pPr>
            <a:r>
              <a:rPr lang="cs-CZ" sz="1400" b="1" dirty="0">
                <a:solidFill>
                  <a:schemeClr val="tx1"/>
                </a:solidFill>
              </a:rPr>
              <a:t>1.6.2.4.3 Kódy SSR pro zvláštní účely</a:t>
            </a:r>
            <a:endParaRPr lang="cs-CZ" sz="1400" b="1" dirty="0" smtClean="0">
              <a:solidFill>
                <a:schemeClr val="tx1"/>
              </a:solidFill>
            </a:endParaRPr>
          </a:p>
          <a:p>
            <a:pPr marL="0" indent="0">
              <a:buNone/>
            </a:pPr>
            <a:r>
              <a:rPr lang="cs-CZ" sz="1400" dirty="0">
                <a:solidFill>
                  <a:schemeClr val="tx1"/>
                </a:solidFill>
              </a:rPr>
              <a:t>Pro stanovené účely letu se používají následující kódy:</a:t>
            </a:r>
            <a:endParaRPr lang="cs-CZ" sz="1400" dirty="0" smtClean="0">
              <a:solidFill>
                <a:schemeClr val="tx1"/>
              </a:solidFill>
            </a:endParaRPr>
          </a:p>
        </p:txBody>
      </p:sp>
      <p:sp>
        <p:nvSpPr>
          <p:cNvPr id="16" name="Zástupný symbol pro obsah 15"/>
          <p:cNvSpPr>
            <a:spLocks noGrp="1"/>
          </p:cNvSpPr>
          <p:nvPr>
            <p:ph sz="half" idx="2"/>
          </p:nvPr>
        </p:nvSpPr>
        <p:spPr>
          <a:xfrm>
            <a:off x="4686300" y="2039815"/>
            <a:ext cx="4243056" cy="1117818"/>
          </a:xfrm>
        </p:spPr>
        <p:txBody>
          <a:bodyPr/>
          <a:lstStyle/>
          <a:p>
            <a:pPr marL="0" indent="0">
              <a:buNone/>
            </a:pPr>
            <a:r>
              <a:rPr lang="en-US" sz="1500" b="1" dirty="0">
                <a:solidFill>
                  <a:schemeClr val="tx1"/>
                </a:solidFill>
              </a:rPr>
              <a:t>1.6.2.4 Allocation and Assignment of the SSR </a:t>
            </a:r>
            <a:r>
              <a:rPr lang="en-US" sz="1500" b="1" dirty="0" smtClean="0">
                <a:solidFill>
                  <a:schemeClr val="tx1"/>
                </a:solidFill>
              </a:rPr>
              <a:t>Codes</a:t>
            </a:r>
            <a:endParaRPr lang="cs-CZ" sz="1500" b="1" dirty="0" smtClean="0">
              <a:solidFill>
                <a:schemeClr val="tx1"/>
              </a:solidFill>
            </a:endParaRPr>
          </a:p>
          <a:p>
            <a:pPr marL="0" indent="0">
              <a:buNone/>
            </a:pPr>
            <a:r>
              <a:rPr lang="en-US" sz="1400" b="1" dirty="0" smtClean="0">
                <a:solidFill>
                  <a:schemeClr val="tx1"/>
                </a:solidFill>
              </a:rPr>
              <a:t>1.6.2.4.3 </a:t>
            </a:r>
            <a:r>
              <a:rPr lang="en-US" sz="1400" b="1" dirty="0">
                <a:solidFill>
                  <a:schemeClr val="tx1"/>
                </a:solidFill>
              </a:rPr>
              <a:t>SSR codes for special purposes </a:t>
            </a:r>
            <a:endParaRPr lang="cs-CZ" sz="1400" b="1" dirty="0" smtClean="0">
              <a:solidFill>
                <a:schemeClr val="tx1"/>
              </a:solidFill>
            </a:endParaRPr>
          </a:p>
          <a:p>
            <a:pPr marL="0" indent="0">
              <a:buNone/>
            </a:pPr>
            <a:r>
              <a:rPr lang="en-US" sz="1400" dirty="0" smtClean="0">
                <a:solidFill>
                  <a:schemeClr val="tx1"/>
                </a:solidFill>
              </a:rPr>
              <a:t>The </a:t>
            </a:r>
            <a:r>
              <a:rPr lang="en-US" sz="1400" dirty="0">
                <a:solidFill>
                  <a:schemeClr val="tx1"/>
                </a:solidFill>
              </a:rPr>
              <a:t>following SSR codes are used for designated flight </a:t>
            </a:r>
            <a:r>
              <a:rPr lang="en-US" sz="1400" dirty="0" smtClean="0">
                <a:solidFill>
                  <a:schemeClr val="tx1"/>
                </a:solidFill>
              </a:rPr>
              <a:t>purposes</a:t>
            </a:r>
            <a:r>
              <a:rPr lang="cs-CZ" sz="1400" dirty="0" smtClean="0">
                <a:solidFill>
                  <a:schemeClr val="tx1"/>
                </a:solidFill>
              </a:rPr>
              <a:t>:</a:t>
            </a:r>
            <a:endParaRPr lang="en-US" sz="1400" dirty="0">
              <a:solidFill>
                <a:schemeClr val="tx1"/>
              </a:solidFill>
            </a:endParaRPr>
          </a:p>
        </p:txBody>
      </p:sp>
      <p:sp>
        <p:nvSpPr>
          <p:cNvPr id="17" name="TextovéPole 16"/>
          <p:cNvSpPr txBox="1"/>
          <p:nvPr/>
        </p:nvSpPr>
        <p:spPr>
          <a:xfrm>
            <a:off x="290144" y="3157633"/>
            <a:ext cx="4224337" cy="523220"/>
          </a:xfrm>
          <a:prstGeom prst="rect">
            <a:avLst/>
          </a:prstGeom>
          <a:noFill/>
        </p:spPr>
        <p:txBody>
          <a:bodyPr wrap="square" rtlCol="0">
            <a:spAutoFit/>
          </a:bodyPr>
          <a:lstStyle/>
          <a:p>
            <a:pPr marL="285750" indent="-285750">
              <a:buFontTx/>
              <a:buChar char="-"/>
            </a:pPr>
            <a:r>
              <a:rPr lang="cs-CZ" sz="1400" b="1" dirty="0" smtClean="0">
                <a:solidFill>
                  <a:srgbClr val="C00000"/>
                </a:solidFill>
              </a:rPr>
              <a:t>kód </a:t>
            </a:r>
            <a:r>
              <a:rPr lang="cs-CZ" sz="1400" b="1" dirty="0">
                <a:solidFill>
                  <a:srgbClr val="C00000"/>
                </a:solidFill>
              </a:rPr>
              <a:t>2000 </a:t>
            </a:r>
            <a:r>
              <a:rPr lang="cs-CZ" sz="1400" dirty="0"/>
              <a:t>- nastavuje velitel letadla </a:t>
            </a:r>
            <a:r>
              <a:rPr lang="cs-CZ" sz="1400" dirty="0">
                <a:solidFill>
                  <a:srgbClr val="C00000"/>
                </a:solidFill>
              </a:rPr>
              <a:t>řízeného letu</a:t>
            </a:r>
            <a:r>
              <a:rPr lang="cs-CZ" sz="1400" dirty="0"/>
              <a:t>, vždy pokud nebylo stanovištěm </a:t>
            </a:r>
            <a:r>
              <a:rPr lang="cs-CZ" sz="1400" dirty="0">
                <a:solidFill>
                  <a:srgbClr val="C00000"/>
                </a:solidFill>
              </a:rPr>
              <a:t>ATC</a:t>
            </a:r>
            <a:r>
              <a:rPr lang="cs-CZ" sz="1400" dirty="0"/>
              <a:t> určeno </a:t>
            </a:r>
            <a:r>
              <a:rPr lang="cs-CZ" sz="1400" dirty="0" smtClean="0"/>
              <a:t>jinak,</a:t>
            </a:r>
          </a:p>
        </p:txBody>
      </p:sp>
      <p:sp>
        <p:nvSpPr>
          <p:cNvPr id="18" name="TextovéPole 17"/>
          <p:cNvSpPr txBox="1"/>
          <p:nvPr/>
        </p:nvSpPr>
        <p:spPr>
          <a:xfrm>
            <a:off x="4708193" y="3157633"/>
            <a:ext cx="4221163" cy="738664"/>
          </a:xfrm>
          <a:prstGeom prst="rect">
            <a:avLst/>
          </a:prstGeom>
          <a:noFill/>
        </p:spPr>
        <p:txBody>
          <a:bodyPr wrap="square" rtlCol="0">
            <a:spAutoFit/>
          </a:bodyPr>
          <a:lstStyle/>
          <a:p>
            <a:pPr marL="285750" indent="-285750">
              <a:buFontTx/>
              <a:buChar char="-"/>
            </a:pPr>
            <a:r>
              <a:rPr lang="en-US" sz="1400" b="1" dirty="0" smtClean="0">
                <a:solidFill>
                  <a:srgbClr val="C00000"/>
                </a:solidFill>
              </a:rPr>
              <a:t>code </a:t>
            </a:r>
            <a:r>
              <a:rPr lang="en-US" sz="1400" b="1" dirty="0">
                <a:solidFill>
                  <a:srgbClr val="C00000"/>
                </a:solidFill>
              </a:rPr>
              <a:t>2000 </a:t>
            </a:r>
            <a:r>
              <a:rPr lang="en-US" sz="1400" dirty="0"/>
              <a:t>- always set by pilot-in-command of a controlled flight unless instructed otherwise by </a:t>
            </a:r>
            <a:r>
              <a:rPr lang="en-US" sz="1400" dirty="0">
                <a:solidFill>
                  <a:srgbClr val="C00000"/>
                </a:solidFill>
              </a:rPr>
              <a:t>ATC</a:t>
            </a:r>
            <a:r>
              <a:rPr lang="en-US" sz="1400" dirty="0"/>
              <a:t> unit</a:t>
            </a:r>
            <a:r>
              <a:rPr lang="en-US" sz="1400" dirty="0" smtClean="0"/>
              <a:t>,</a:t>
            </a:r>
            <a:endParaRPr lang="cs-CZ" sz="1400" dirty="0" smtClean="0"/>
          </a:p>
        </p:txBody>
      </p:sp>
      <p:sp>
        <p:nvSpPr>
          <p:cNvPr id="20" name="TextovéPole 19"/>
          <p:cNvSpPr txBox="1"/>
          <p:nvPr/>
        </p:nvSpPr>
        <p:spPr>
          <a:xfrm>
            <a:off x="4708193" y="4000500"/>
            <a:ext cx="4221163" cy="738664"/>
          </a:xfrm>
          <a:prstGeom prst="rect">
            <a:avLst/>
          </a:prstGeom>
          <a:noFill/>
        </p:spPr>
        <p:txBody>
          <a:bodyPr wrap="square" rtlCol="0">
            <a:spAutoFit/>
          </a:bodyPr>
          <a:lstStyle/>
          <a:p>
            <a:pPr marL="285750" indent="-285750">
              <a:buFontTx/>
              <a:buChar char="-"/>
            </a:pPr>
            <a:r>
              <a:rPr lang="en-US" sz="1400" b="1" dirty="0">
                <a:solidFill>
                  <a:srgbClr val="C00000"/>
                </a:solidFill>
              </a:rPr>
              <a:t>code 7000 </a:t>
            </a:r>
            <a:r>
              <a:rPr lang="en-US" sz="1400" dirty="0"/>
              <a:t>- always set by pilot-in-command of an uncontrolled VFR flight unless instructed otherwise by </a:t>
            </a:r>
            <a:r>
              <a:rPr lang="en-US" sz="1400" dirty="0">
                <a:solidFill>
                  <a:srgbClr val="C00000"/>
                </a:solidFill>
              </a:rPr>
              <a:t>ATS</a:t>
            </a:r>
            <a:r>
              <a:rPr lang="en-US" sz="1400" dirty="0"/>
              <a:t> unit,</a:t>
            </a:r>
          </a:p>
        </p:txBody>
      </p:sp>
      <p:sp>
        <p:nvSpPr>
          <p:cNvPr id="21" name="TextovéPole 20"/>
          <p:cNvSpPr txBox="1"/>
          <p:nvPr/>
        </p:nvSpPr>
        <p:spPr>
          <a:xfrm>
            <a:off x="290144" y="4000500"/>
            <a:ext cx="4224337" cy="738664"/>
          </a:xfrm>
          <a:prstGeom prst="rect">
            <a:avLst/>
          </a:prstGeom>
          <a:noFill/>
        </p:spPr>
        <p:txBody>
          <a:bodyPr wrap="square" rtlCol="0">
            <a:spAutoFit/>
          </a:bodyPr>
          <a:lstStyle/>
          <a:p>
            <a:pPr marL="285750" indent="-285750">
              <a:buFontTx/>
              <a:buChar char="-"/>
            </a:pPr>
            <a:r>
              <a:rPr lang="cs-CZ" sz="1400" b="1" dirty="0">
                <a:solidFill>
                  <a:srgbClr val="C00000"/>
                </a:solidFill>
              </a:rPr>
              <a:t>kód 7000 </a:t>
            </a:r>
            <a:r>
              <a:rPr lang="cs-CZ" sz="1400" dirty="0"/>
              <a:t>- nastavuje velitel letadla </a:t>
            </a:r>
            <a:r>
              <a:rPr lang="cs-CZ" sz="1400" dirty="0">
                <a:solidFill>
                  <a:srgbClr val="C00000"/>
                </a:solidFill>
              </a:rPr>
              <a:t>neřízeného letu </a:t>
            </a:r>
            <a:r>
              <a:rPr lang="cs-CZ" sz="1400" dirty="0"/>
              <a:t>VFR, vždy pokud nebylo stanovištěm </a:t>
            </a:r>
            <a:r>
              <a:rPr lang="cs-CZ" sz="1400" dirty="0">
                <a:solidFill>
                  <a:srgbClr val="C00000"/>
                </a:solidFill>
              </a:rPr>
              <a:t>ATS</a:t>
            </a:r>
            <a:r>
              <a:rPr lang="cs-CZ" sz="1400" dirty="0"/>
              <a:t> určeno jinak</a:t>
            </a:r>
            <a:r>
              <a:rPr lang="cs-CZ" sz="1400" dirty="0" smtClean="0"/>
              <a:t>,</a:t>
            </a:r>
            <a:endParaRPr lang="cs-CZ" sz="1400" dirty="0"/>
          </a:p>
        </p:txBody>
      </p:sp>
    </p:spTree>
    <p:extLst>
      <p:ext uri="{BB962C8B-B14F-4D97-AF65-F5344CB8AC3E}">
        <p14:creationId xmlns:p14="http://schemas.microsoft.com/office/powerpoint/2010/main" val="34369232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smtClean="0"/>
              <a:t>A2000/A7000 – evropská legislativa</a:t>
            </a:r>
            <a:br>
              <a:rPr lang="cs-CZ" sz="3600" dirty="0" smtClean="0"/>
            </a:br>
            <a:r>
              <a:rPr lang="cs-CZ" sz="1000" dirty="0" smtClean="0"/>
              <a:t/>
            </a:r>
            <a:br>
              <a:rPr lang="cs-CZ" sz="1000" dirty="0" smtClean="0"/>
            </a:br>
            <a:r>
              <a:rPr lang="cs-CZ" sz="2400" dirty="0" smtClean="0"/>
              <a:t>PNK 923/2012, ODDÍL 13, Odpovídač </a:t>
            </a:r>
            <a:r>
              <a:rPr lang="cs-CZ" sz="2400" dirty="0"/>
              <a:t>SSR</a:t>
            </a:r>
          </a:p>
        </p:txBody>
      </p:sp>
      <p:sp>
        <p:nvSpPr>
          <p:cNvPr id="3" name="Zástupný symbol pro obsah 2"/>
          <p:cNvSpPr>
            <a:spLocks noGrp="1"/>
          </p:cNvSpPr>
          <p:nvPr>
            <p:ph sz="half" idx="1"/>
          </p:nvPr>
        </p:nvSpPr>
        <p:spPr>
          <a:xfrm>
            <a:off x="290144" y="2039815"/>
            <a:ext cx="4224705" cy="1589210"/>
          </a:xfrm>
        </p:spPr>
        <p:txBody>
          <a:bodyPr/>
          <a:lstStyle/>
          <a:p>
            <a:pPr marL="0" indent="0">
              <a:buNone/>
            </a:pPr>
            <a:r>
              <a:rPr lang="cs-CZ" sz="1500" b="1" dirty="0" smtClean="0">
                <a:solidFill>
                  <a:schemeClr val="tx1"/>
                </a:solidFill>
              </a:rPr>
              <a:t>SERA.13005 Odpovídač SSR </a:t>
            </a:r>
            <a:r>
              <a:rPr lang="cs-CZ" sz="1500" b="1" dirty="0">
                <a:solidFill>
                  <a:schemeClr val="tx1"/>
                </a:solidFill>
              </a:rPr>
              <a:t>mód A nastavení </a:t>
            </a:r>
            <a:r>
              <a:rPr lang="cs-CZ" sz="1500" b="1" dirty="0" smtClean="0">
                <a:solidFill>
                  <a:schemeClr val="tx1"/>
                </a:solidFill>
              </a:rPr>
              <a:t>kódu</a:t>
            </a:r>
          </a:p>
          <a:p>
            <a:pPr marL="0" indent="0">
              <a:buNone/>
            </a:pPr>
            <a:r>
              <a:rPr lang="cs-CZ" sz="1400" dirty="0" smtClean="0">
                <a:solidFill>
                  <a:schemeClr val="bg1">
                    <a:lumMod val="65000"/>
                  </a:schemeClr>
                </a:solidFill>
              </a:rPr>
              <a:t>a) K </a:t>
            </a:r>
            <a:r>
              <a:rPr lang="cs-CZ" sz="1400" dirty="0">
                <a:solidFill>
                  <a:schemeClr val="bg1">
                    <a:lumMod val="65000"/>
                  </a:schemeClr>
                </a:solidFill>
              </a:rPr>
              <a:t>vyjádření toho, že se letadlo nachází v konkrétní nepředvídané situaci, musí pilot letadla vybaveného SSR: </a:t>
            </a:r>
            <a:endParaRPr lang="cs-CZ" sz="1400" dirty="0" smtClean="0">
              <a:solidFill>
                <a:schemeClr val="bg1">
                  <a:lumMod val="65000"/>
                </a:schemeClr>
              </a:solidFill>
            </a:endParaRPr>
          </a:p>
          <a:p>
            <a:pPr marL="0" indent="0">
              <a:buNone/>
            </a:pPr>
            <a:r>
              <a:rPr lang="cs-CZ" sz="1400" i="1" dirty="0">
                <a:solidFill>
                  <a:schemeClr val="bg1">
                    <a:lumMod val="65000"/>
                  </a:schemeClr>
                </a:solidFill>
              </a:rPr>
              <a:t>... (7700, 7600, 7500</a:t>
            </a:r>
            <a:r>
              <a:rPr lang="cs-CZ" sz="1400" i="1" dirty="0" smtClean="0">
                <a:solidFill>
                  <a:schemeClr val="bg1">
                    <a:lumMod val="65000"/>
                  </a:schemeClr>
                </a:solidFill>
              </a:rPr>
              <a:t>)</a:t>
            </a:r>
            <a:endParaRPr lang="cs-CZ" sz="1400" dirty="0" smtClean="0">
              <a:solidFill>
                <a:schemeClr val="tx1"/>
              </a:solidFill>
            </a:endParaRPr>
          </a:p>
          <a:p>
            <a:pPr marL="0" indent="0">
              <a:buNone/>
            </a:pPr>
            <a:r>
              <a:rPr lang="cs-CZ" sz="1400" dirty="0" smtClean="0">
                <a:solidFill>
                  <a:schemeClr val="tx1"/>
                </a:solidFill>
              </a:rPr>
              <a:t>b</a:t>
            </a:r>
            <a:r>
              <a:rPr lang="cs-CZ" sz="1400" dirty="0">
                <a:solidFill>
                  <a:schemeClr val="tx1"/>
                </a:solidFill>
              </a:rPr>
              <a:t>) Vyjma případů uvedených v písmenu a) pilot musí: </a:t>
            </a:r>
          </a:p>
          <a:p>
            <a:pPr marL="0" indent="0">
              <a:buNone/>
            </a:pPr>
            <a:endParaRPr lang="cs-CZ" sz="1400" dirty="0" smtClean="0"/>
          </a:p>
        </p:txBody>
      </p:sp>
      <p:sp>
        <p:nvSpPr>
          <p:cNvPr id="16" name="Zástupný symbol pro obsah 15"/>
          <p:cNvSpPr>
            <a:spLocks noGrp="1"/>
          </p:cNvSpPr>
          <p:nvPr>
            <p:ph sz="half" idx="2"/>
          </p:nvPr>
        </p:nvSpPr>
        <p:spPr>
          <a:xfrm>
            <a:off x="4686300" y="2039815"/>
            <a:ext cx="4243056" cy="1841718"/>
          </a:xfrm>
        </p:spPr>
        <p:txBody>
          <a:bodyPr/>
          <a:lstStyle/>
          <a:p>
            <a:pPr marL="0" indent="0">
              <a:buNone/>
            </a:pPr>
            <a:r>
              <a:rPr lang="cs-CZ" sz="1500" b="1" dirty="0" smtClean="0">
                <a:solidFill>
                  <a:schemeClr val="tx1"/>
                </a:solidFill>
              </a:rPr>
              <a:t>SERA.13005 </a:t>
            </a:r>
            <a:r>
              <a:rPr lang="cs-CZ" sz="1500" b="1" dirty="0">
                <a:solidFill>
                  <a:schemeClr val="tx1"/>
                </a:solidFill>
              </a:rPr>
              <a:t>SSR </a:t>
            </a:r>
            <a:r>
              <a:rPr lang="cs-CZ" sz="1500" b="1" dirty="0" err="1">
                <a:solidFill>
                  <a:schemeClr val="tx1"/>
                </a:solidFill>
              </a:rPr>
              <a:t>transponder</a:t>
            </a:r>
            <a:r>
              <a:rPr lang="cs-CZ" sz="1500" b="1" dirty="0">
                <a:solidFill>
                  <a:schemeClr val="tx1"/>
                </a:solidFill>
              </a:rPr>
              <a:t> Mode A </a:t>
            </a:r>
            <a:r>
              <a:rPr lang="cs-CZ" sz="1500" b="1" dirty="0" err="1">
                <a:solidFill>
                  <a:schemeClr val="tx1"/>
                </a:solidFill>
              </a:rPr>
              <a:t>code</a:t>
            </a:r>
            <a:r>
              <a:rPr lang="cs-CZ" sz="1500" b="1" dirty="0">
                <a:solidFill>
                  <a:schemeClr val="tx1"/>
                </a:solidFill>
              </a:rPr>
              <a:t> </a:t>
            </a:r>
            <a:r>
              <a:rPr lang="cs-CZ" sz="1500" b="1" dirty="0" err="1">
                <a:solidFill>
                  <a:schemeClr val="tx1"/>
                </a:solidFill>
              </a:rPr>
              <a:t>setting</a:t>
            </a:r>
            <a:r>
              <a:rPr lang="cs-CZ" sz="1500" b="1" dirty="0">
                <a:solidFill>
                  <a:schemeClr val="tx1"/>
                </a:solidFill>
              </a:rPr>
              <a:t> </a:t>
            </a:r>
            <a:endParaRPr lang="cs-CZ" sz="1500" dirty="0">
              <a:solidFill>
                <a:schemeClr val="tx1"/>
              </a:solidFill>
            </a:endParaRPr>
          </a:p>
          <a:p>
            <a:pPr marL="0" indent="0">
              <a:buNone/>
            </a:pPr>
            <a:r>
              <a:rPr lang="en-US" sz="1400" dirty="0" smtClean="0">
                <a:solidFill>
                  <a:schemeClr val="bg1">
                    <a:lumMod val="65000"/>
                  </a:schemeClr>
                </a:solidFill>
              </a:rPr>
              <a:t>(a) To </a:t>
            </a:r>
            <a:r>
              <a:rPr lang="en-US" sz="1400" dirty="0">
                <a:solidFill>
                  <a:schemeClr val="bg1">
                    <a:lumMod val="65000"/>
                  </a:schemeClr>
                </a:solidFill>
              </a:rPr>
              <a:t>indicate that it is in a specific contingency situation, the pilot of an aircraft equipped with SSR shall: </a:t>
            </a:r>
            <a:endParaRPr lang="cs-CZ" sz="1400" dirty="0" smtClean="0">
              <a:solidFill>
                <a:schemeClr val="bg1">
                  <a:lumMod val="65000"/>
                </a:schemeClr>
              </a:solidFill>
            </a:endParaRPr>
          </a:p>
          <a:p>
            <a:pPr marL="0" indent="0">
              <a:buNone/>
            </a:pPr>
            <a:r>
              <a:rPr lang="cs-CZ" sz="1400" i="1" dirty="0" smtClean="0">
                <a:solidFill>
                  <a:schemeClr val="bg1">
                    <a:lumMod val="65000"/>
                  </a:schemeClr>
                </a:solidFill>
              </a:rPr>
              <a:t>... (7700, 7600, 7500)</a:t>
            </a:r>
          </a:p>
          <a:p>
            <a:pPr marL="0" indent="0">
              <a:buNone/>
            </a:pPr>
            <a:r>
              <a:rPr lang="en-US" sz="1400" dirty="0">
                <a:solidFill>
                  <a:schemeClr val="tx1"/>
                </a:solidFill>
              </a:rPr>
              <a:t>(b) Except in the cases described in (a) above, the pilot shall: </a:t>
            </a:r>
          </a:p>
        </p:txBody>
      </p:sp>
      <p:grpSp>
        <p:nvGrpSpPr>
          <p:cNvPr id="19" name="Skupina 18"/>
          <p:cNvGrpSpPr/>
          <p:nvPr/>
        </p:nvGrpSpPr>
        <p:grpSpPr>
          <a:xfrm>
            <a:off x="290144" y="3833908"/>
            <a:ext cx="8639212" cy="2062103"/>
            <a:chOff x="290144" y="3833908"/>
            <a:chExt cx="8639212" cy="2062103"/>
          </a:xfrm>
        </p:grpSpPr>
        <p:sp>
          <p:nvSpPr>
            <p:cNvPr id="17" name="TextovéPole 16"/>
            <p:cNvSpPr txBox="1"/>
            <p:nvPr/>
          </p:nvSpPr>
          <p:spPr>
            <a:xfrm>
              <a:off x="290144" y="3833908"/>
              <a:ext cx="4224337" cy="1785104"/>
            </a:xfrm>
            <a:prstGeom prst="rect">
              <a:avLst/>
            </a:prstGeom>
            <a:noFill/>
          </p:spPr>
          <p:txBody>
            <a:bodyPr wrap="square" rtlCol="0">
              <a:spAutoFit/>
            </a:bodyPr>
            <a:lstStyle/>
            <a:p>
              <a:r>
                <a:rPr lang="cs-CZ" sz="1400" dirty="0" smtClean="0"/>
                <a:t>1) nastavit </a:t>
              </a:r>
              <a:r>
                <a:rPr lang="cs-CZ" sz="1400" dirty="0">
                  <a:solidFill>
                    <a:srgbClr val="C00000"/>
                  </a:solidFill>
                </a:rPr>
                <a:t>kódy dle pokynů stanoviště ATS</a:t>
              </a:r>
              <a:r>
                <a:rPr lang="cs-CZ" sz="1400" dirty="0"/>
                <a:t>, nebo </a:t>
              </a:r>
              <a:endParaRPr lang="cs-CZ" sz="1400" dirty="0" smtClean="0"/>
            </a:p>
            <a:p>
              <a:endParaRPr lang="cs-CZ" sz="600" dirty="0"/>
            </a:p>
            <a:p>
              <a:r>
                <a:rPr lang="cs-CZ" sz="1400" dirty="0" smtClean="0"/>
                <a:t>2) v </a:t>
              </a:r>
              <a:r>
                <a:rPr lang="cs-CZ" sz="1400" dirty="0"/>
                <a:t>případě, že </a:t>
              </a:r>
              <a:r>
                <a:rPr lang="cs-CZ" sz="1400" dirty="0">
                  <a:solidFill>
                    <a:srgbClr val="C00000"/>
                  </a:solidFill>
                </a:rPr>
                <a:t>ATS pokyny týkající se nastavení kódu neposkytlo</a:t>
              </a:r>
              <a:r>
                <a:rPr lang="cs-CZ" sz="1400" dirty="0"/>
                <a:t>, nastavit </a:t>
              </a:r>
              <a:r>
                <a:rPr lang="cs-CZ" sz="1400" dirty="0">
                  <a:solidFill>
                    <a:srgbClr val="C00000"/>
                  </a:solidFill>
                </a:rPr>
                <a:t>kód </a:t>
              </a:r>
              <a:r>
                <a:rPr lang="cs-CZ" sz="1400" b="1" dirty="0">
                  <a:solidFill>
                    <a:srgbClr val="C00000"/>
                  </a:solidFill>
                </a:rPr>
                <a:t>2000</a:t>
              </a:r>
              <a:r>
                <a:rPr lang="cs-CZ" sz="1400" dirty="0">
                  <a:solidFill>
                    <a:srgbClr val="C00000"/>
                  </a:solidFill>
                </a:rPr>
                <a:t> </a:t>
              </a:r>
              <a:r>
                <a:rPr lang="cs-CZ" sz="1400" dirty="0"/>
                <a:t>nebo jiný kód určený příslušným úřadem, nebo </a:t>
              </a:r>
              <a:endParaRPr lang="cs-CZ" sz="1400" dirty="0" smtClean="0"/>
            </a:p>
            <a:p>
              <a:endParaRPr lang="cs-CZ" sz="600" dirty="0"/>
            </a:p>
            <a:p>
              <a:r>
                <a:rPr lang="cs-CZ" sz="1400" dirty="0" smtClean="0"/>
                <a:t>3) </a:t>
              </a:r>
              <a:r>
                <a:rPr lang="cs-CZ" sz="1400" dirty="0" smtClean="0">
                  <a:solidFill>
                    <a:srgbClr val="C00000"/>
                  </a:solidFill>
                </a:rPr>
                <a:t>nemá-li </a:t>
              </a:r>
              <a:r>
                <a:rPr lang="cs-CZ" sz="1400" dirty="0">
                  <a:solidFill>
                    <a:srgbClr val="C00000"/>
                  </a:solidFill>
                </a:rPr>
                <a:t>k dispozici letové provozní služby</a:t>
              </a:r>
              <a:r>
                <a:rPr lang="cs-CZ" sz="1400" dirty="0"/>
                <a:t>, </a:t>
              </a:r>
              <a:r>
                <a:rPr lang="cs-CZ" sz="1400" dirty="0" smtClean="0"/>
                <a:t>nastavit </a:t>
              </a:r>
              <a:r>
                <a:rPr lang="cs-CZ" sz="1400" dirty="0">
                  <a:solidFill>
                    <a:srgbClr val="C00000"/>
                  </a:solidFill>
                </a:rPr>
                <a:t>kód 7000</a:t>
              </a:r>
              <a:r>
                <a:rPr lang="cs-CZ" sz="1400" dirty="0"/>
                <a:t> za účelem zlepšení detekce vhodně vybaveného letadla, pokud příslušný úřad neurčí jinak. </a:t>
              </a:r>
            </a:p>
          </p:txBody>
        </p:sp>
        <p:sp>
          <p:nvSpPr>
            <p:cNvPr id="18" name="TextovéPole 17"/>
            <p:cNvSpPr txBox="1"/>
            <p:nvPr/>
          </p:nvSpPr>
          <p:spPr>
            <a:xfrm>
              <a:off x="4708193" y="3833908"/>
              <a:ext cx="4221163" cy="2062103"/>
            </a:xfrm>
            <a:prstGeom prst="rect">
              <a:avLst/>
            </a:prstGeom>
            <a:noFill/>
          </p:spPr>
          <p:txBody>
            <a:bodyPr wrap="square" rtlCol="0">
              <a:spAutoFit/>
            </a:bodyPr>
            <a:lstStyle/>
            <a:p>
              <a:r>
                <a:rPr lang="cs-CZ" sz="1400" dirty="0" smtClean="0"/>
                <a:t>(1) </a:t>
              </a:r>
              <a:r>
                <a:rPr lang="en-US" sz="1400" dirty="0" smtClean="0"/>
                <a:t>select </a:t>
              </a:r>
              <a:r>
                <a:rPr lang="en-US" sz="1400" dirty="0">
                  <a:solidFill>
                    <a:srgbClr val="C00000"/>
                  </a:solidFill>
                </a:rPr>
                <a:t>codes as instructed by the ATS </a:t>
              </a:r>
              <a:r>
                <a:rPr lang="en-US" sz="1400" dirty="0"/>
                <a:t>unit; or </a:t>
              </a:r>
              <a:endParaRPr lang="cs-CZ" sz="1400" dirty="0" smtClean="0"/>
            </a:p>
            <a:p>
              <a:endParaRPr lang="en-US" sz="600" dirty="0"/>
            </a:p>
            <a:p>
              <a:pPr marL="0" indent="0">
                <a:buNone/>
              </a:pPr>
              <a:r>
                <a:rPr lang="en-US" sz="1400" dirty="0"/>
                <a:t>(2) in the </a:t>
              </a:r>
              <a:r>
                <a:rPr lang="en-US" sz="1400" dirty="0">
                  <a:solidFill>
                    <a:srgbClr val="C00000"/>
                  </a:solidFill>
                </a:rPr>
                <a:t>absence of ATS instructions related to code setting</a:t>
              </a:r>
              <a:r>
                <a:rPr lang="en-US" sz="1400" dirty="0"/>
                <a:t>, select </a:t>
              </a:r>
              <a:r>
                <a:rPr lang="en-US" sz="1400" dirty="0">
                  <a:solidFill>
                    <a:srgbClr val="C00000"/>
                  </a:solidFill>
                </a:rPr>
                <a:t>code 2000</a:t>
              </a:r>
              <a:r>
                <a:rPr lang="en-US" sz="1400" dirty="0"/>
                <a:t> or another code as prescribed by the competent authority; or </a:t>
              </a:r>
              <a:endParaRPr lang="cs-CZ" sz="1400" dirty="0" smtClean="0"/>
            </a:p>
            <a:p>
              <a:pPr marL="0" indent="0">
                <a:buNone/>
              </a:pPr>
              <a:endParaRPr lang="en-US" sz="600" dirty="0"/>
            </a:p>
            <a:p>
              <a:pPr marL="0" indent="0">
                <a:buNone/>
              </a:pPr>
              <a:r>
                <a:rPr lang="en-US" sz="1400" dirty="0"/>
                <a:t>(3) when </a:t>
              </a:r>
              <a:r>
                <a:rPr lang="en-US" sz="1400" dirty="0">
                  <a:solidFill>
                    <a:srgbClr val="C00000"/>
                  </a:solidFill>
                </a:rPr>
                <a:t>not receiving air traffic services</a:t>
              </a:r>
              <a:r>
                <a:rPr lang="en-US" sz="1400" dirty="0"/>
                <a:t>, select </a:t>
              </a:r>
              <a:r>
                <a:rPr lang="en-US" sz="1400" dirty="0">
                  <a:solidFill>
                    <a:srgbClr val="C00000"/>
                  </a:solidFill>
                </a:rPr>
                <a:t>code 7000</a:t>
              </a:r>
              <a:r>
                <a:rPr lang="en-US" sz="1400" dirty="0"/>
                <a:t> in order to improve the detection of suitably equipped aircraft unless otherwise prescribed by the competent authority. </a:t>
              </a:r>
            </a:p>
          </p:txBody>
        </p:sp>
      </p:grpSp>
    </p:spTree>
    <p:extLst>
      <p:ext uri="{BB962C8B-B14F-4D97-AF65-F5344CB8AC3E}">
        <p14:creationId xmlns:p14="http://schemas.microsoft.com/office/powerpoint/2010/main" val="2802659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_CZ">
  <a:themeElements>
    <a:clrScheme name="RLP">
      <a:dk1>
        <a:srgbClr val="000000"/>
      </a:dk1>
      <a:lt1>
        <a:sysClr val="window" lastClr="FFFFFF"/>
      </a:lt1>
      <a:dk2>
        <a:srgbClr val="00205B"/>
      </a:dk2>
      <a:lt2>
        <a:srgbClr val="00A9E0"/>
      </a:lt2>
      <a:accent1>
        <a:srgbClr val="007396"/>
      </a:accent1>
      <a:accent2>
        <a:srgbClr val="5F2167"/>
      </a:accent2>
      <a:accent3>
        <a:srgbClr val="C8102E"/>
      </a:accent3>
      <a:accent4>
        <a:srgbClr val="C87B00"/>
      </a:accent4>
      <a:accent5>
        <a:srgbClr val="00A787"/>
      </a:accent5>
      <a:accent6>
        <a:srgbClr val="94BB1E"/>
      </a:accent6>
      <a:hlink>
        <a:srgbClr val="00205B"/>
      </a:hlink>
      <a:folHlink>
        <a:srgbClr val="AE0077"/>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_CZ" id="{EB2BBE68-342C-43CC-A936-F8A138E0FBB9}" vid="{C92128D4-03B3-42C4-81B5-395B16ACF461}"/>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Prezentace CZ -  nové logo</Template>
  <TotalTime>669</TotalTime>
  <Words>1546</Words>
  <Application>Microsoft Office PowerPoint</Application>
  <PresentationFormat>Předvádění na obrazovce (4:3)</PresentationFormat>
  <Paragraphs>127</Paragraphs>
  <Slides>14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14</vt:i4>
      </vt:variant>
    </vt:vector>
  </HeadingPairs>
  <TitlesOfParts>
    <vt:vector size="18" baseType="lpstr">
      <vt:lpstr>Arial</vt:lpstr>
      <vt:lpstr>Calibri</vt:lpstr>
      <vt:lpstr>Georgia</vt:lpstr>
      <vt:lpstr>prezentace_CZ</vt:lpstr>
      <vt:lpstr>Změny v nastavení skupinových kódů A2000/A7000</vt:lpstr>
      <vt:lpstr>Cíl prezentace:</vt:lpstr>
      <vt:lpstr>Obsah:</vt:lpstr>
      <vt:lpstr>Terminologie: Rozdělení kódů SSR módu A</vt:lpstr>
      <vt:lpstr>Terminologie: Rozdělení kódů SSR módu A</vt:lpstr>
      <vt:lpstr>Terminologie: Participating Areas (ORCAM)</vt:lpstr>
      <vt:lpstr>Terminologie: Dokumenty</vt:lpstr>
      <vt:lpstr>A2000/A7000 – stávající úprava  AIP ČR, ENR 1.6 PŘEHLEDOVÉ SLUŽBY A POSTUPY ATS</vt:lpstr>
      <vt:lpstr>A2000/A7000 – evropská legislativa  PNK 923/2012, ODDÍL 13, Odpovídač SSR</vt:lpstr>
      <vt:lpstr>AIP ČR – plánovaná změna  ENR 1.6 PŘEHLEDOVÉ SLUŽBY A POSTUPY ATS</vt:lpstr>
      <vt:lpstr>AIP ČR – plánovaná změna  ENR 1.6 PŘEHLEDOVÉ SLUŽBY A POSTUPY ATS</vt:lpstr>
      <vt:lpstr>AIP ČR – plánovaná změna  ENR 1.6 PŘEHLEDOVÉ SLUŽBY A POSTUPY ATS</vt:lpstr>
      <vt:lpstr>AIP ČR – plánovaná změna  ENR 1.6 PŘEHLEDOVÉ SLUŽBY A POSTUPY ATS</vt:lpstr>
      <vt:lpstr>Děkuji za pozornost...</vt:lpstr>
    </vt:vector>
  </TitlesOfParts>
  <Company>ŘLP ČR, s. p., Navigační 787, Jeneč</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  </dc:title>
  <dc:creator>BELES Pavel</dc:creator>
  <cp:lastModifiedBy>BELES Pavel</cp:lastModifiedBy>
  <cp:revision>44</cp:revision>
  <dcterms:created xsi:type="dcterms:W3CDTF">2022-01-17T07:45:26Z</dcterms:created>
  <dcterms:modified xsi:type="dcterms:W3CDTF">2022-01-18T07:53:03Z</dcterms:modified>
</cp:coreProperties>
</file>