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9" r:id="rId3"/>
    <p:sldId id="260" r:id="rId4"/>
    <p:sldId id="264" r:id="rId5"/>
    <p:sldId id="317" r:id="rId6"/>
    <p:sldId id="321" r:id="rId7"/>
    <p:sldId id="322" r:id="rId8"/>
    <p:sldId id="303" r:id="rId9"/>
    <p:sldId id="286" r:id="rId10"/>
    <p:sldId id="305" r:id="rId11"/>
    <p:sldId id="289" r:id="rId12"/>
    <p:sldId id="304" r:id="rId13"/>
    <p:sldId id="319" r:id="rId14"/>
    <p:sldId id="318" r:id="rId15"/>
    <p:sldId id="320" r:id="rId16"/>
    <p:sldId id="313" r:id="rId17"/>
    <p:sldId id="259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FFFFFF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3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03.02.2022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6858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9DCA9E-1358-4F01-BCB1-0ECABC53521B}" type="datetimeFigureOut">
              <a:rPr lang="cs-CZ"/>
              <a:pPr>
                <a:defRPr/>
              </a:pPr>
              <a:t>03.02.2022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9A3DC7-7D9F-4359-99EA-6694FEB497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3417887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0" y="1597025"/>
            <a:ext cx="2833688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3" y="4505325"/>
            <a:ext cx="3417887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3"/>
            <a:ext cx="2833688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5939426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5"/>
            <a:ext cx="2544688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90513" y="257175"/>
            <a:ext cx="86074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5"/>
            <a:ext cx="8598192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7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90513" y="793750"/>
            <a:ext cx="8607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90513" y="2039938"/>
            <a:ext cx="8607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28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8515350" y="311150"/>
            <a:ext cx="3825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 smtClean="0">
              <a:solidFill>
                <a:srgbClr val="5A5A5A"/>
              </a:solidFill>
            </a:endParaRPr>
          </a:p>
        </p:txBody>
      </p:sp>
      <p:sp>
        <p:nvSpPr>
          <p:cNvPr id="1030" name="TextovéPole 12"/>
          <p:cNvSpPr txBox="1">
            <a:spLocks noChangeArrowheads="1"/>
          </p:cNvSpPr>
          <p:nvPr/>
        </p:nvSpPr>
        <p:spPr bwMode="auto">
          <a:xfrm>
            <a:off x="8515350" y="311150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79271D1-4194-4090-A343-88AF75FACECE}" type="slidenum">
              <a:rPr lang="cs-CZ" sz="1000" smtClean="0">
                <a:solidFill>
                  <a:srgbClr val="5A5A5A"/>
                </a:solidFill>
              </a:rPr>
              <a:pPr>
                <a:defRPr/>
              </a:pPr>
              <a:t>‹#›</a:t>
            </a:fld>
            <a:endParaRPr lang="cs-CZ" sz="1000" smtClean="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mailto:aisview@ans.c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im.rl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curik@ans.cz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rder.rlp.cz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463" y="503238"/>
            <a:ext cx="6858000" cy="1376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Seminář GA 2022</a:t>
            </a:r>
            <a:br>
              <a:rPr lang="cs-CZ" sz="3200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398463" y="1479851"/>
            <a:ext cx="6858000" cy="1655762"/>
          </a:xfrm>
        </p:spPr>
        <p:txBody>
          <a:bodyPr/>
          <a:lstStyle/>
          <a:p>
            <a:pPr eaLnBrk="1" hangingPunct="1"/>
            <a:r>
              <a:rPr lang="cs-CZ" altLang="cs-CZ" b="1" dirty="0" smtClean="0"/>
              <a:t>Informace AIM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Lukáš Čuřík</a:t>
            </a:r>
          </a:p>
          <a:p>
            <a:pPr eaLnBrk="1" hangingPunct="1"/>
            <a:r>
              <a:rPr lang="cs-CZ" altLang="cs-CZ" dirty="0" smtClean="0"/>
              <a:t>vedoucí střediska AIM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2386" y="195563"/>
            <a:ext cx="8607425" cy="672585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Podklady v AisView										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199896" y="1005017"/>
            <a:ext cx="8607425" cy="53710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preferovaný způsob předávání podkladů k vydání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letištních NOTAM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navigačních výstrah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žádost o vyhrazení části vzdušného prostoru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sz="4000" dirty="0" smtClean="0">
                <a:solidFill>
                  <a:schemeClr val="tx1"/>
                </a:solidFill>
              </a:rPr>
              <a:t>	AisView modul PODKLADY </a:t>
            </a:r>
          </a:p>
          <a:p>
            <a:pPr marL="0" indent="0">
              <a:buNone/>
            </a:pPr>
            <a:r>
              <a:rPr lang="cs-CZ" altLang="cs-CZ" dirty="0" smtClean="0">
                <a:solidFill>
                  <a:schemeClr val="tx1"/>
                </a:solidFill>
              </a:rPr>
              <a:t>			(pro registrované uživatele)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2949144" y="2561966"/>
            <a:ext cx="477795" cy="1260389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3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200626"/>
            <a:ext cx="8607425" cy="672585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AisView/</a:t>
            </a:r>
            <a:r>
              <a:rPr lang="cs-CZ" altLang="cs-CZ" dirty="0" err="1" smtClean="0">
                <a:latin typeface="Arial" charset="0"/>
                <a:cs typeface="Arial" charset="0"/>
              </a:rPr>
              <a:t>DronView</a:t>
            </a:r>
            <a:r>
              <a:rPr lang="cs-CZ" altLang="cs-CZ" dirty="0" smtClean="0">
                <a:latin typeface="Arial" charset="0"/>
                <a:cs typeface="Arial" charset="0"/>
              </a:rPr>
              <a:t>/</a:t>
            </a:r>
            <a:r>
              <a:rPr lang="cs-CZ" altLang="cs-CZ" dirty="0" err="1" smtClean="0">
                <a:latin typeface="Arial" charset="0"/>
                <a:cs typeface="Arial" charset="0"/>
              </a:rPr>
              <a:t>MetView</a:t>
            </a:r>
            <a:r>
              <a:rPr lang="cs-CZ" altLang="cs-CZ" dirty="0" smtClean="0">
                <a:latin typeface="Arial" charset="0"/>
                <a:cs typeface="Arial" charset="0"/>
              </a:rPr>
              <a:t>						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199896" y="1013255"/>
            <a:ext cx="8607425" cy="53710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kontaktní osoba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Iva Rýdlová – administrátor systému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hlinkClick r:id="rId2"/>
              </a:rPr>
              <a:t>aisview@ans.cz</a:t>
            </a:r>
            <a:endParaRPr lang="cs-CZ" altLang="cs-CZ" dirty="0" smtClean="0"/>
          </a:p>
          <a:p>
            <a:pPr marL="342900" lvl="1" indent="0">
              <a:buNone/>
            </a:pPr>
            <a:endParaRPr lang="cs-CZ" altLang="cs-CZ" dirty="0" smtClean="0"/>
          </a:p>
          <a:p>
            <a:pPr marL="342900" lvl="1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b="1" dirty="0" smtClean="0"/>
              <a:t>	</a:t>
            </a:r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2" name="Obdélník 1"/>
          <p:cNvSpPr/>
          <p:nvPr/>
        </p:nvSpPr>
        <p:spPr>
          <a:xfrm>
            <a:off x="913749" y="2127076"/>
            <a:ext cx="5686945" cy="26261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náměty</a:t>
            </a:r>
          </a:p>
          <a:p>
            <a:pPr algn="ctr"/>
            <a:r>
              <a:rPr lang="cs-CZ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dotazy</a:t>
            </a:r>
          </a:p>
          <a:p>
            <a:pPr algn="ctr"/>
            <a:r>
              <a:rPr lang="cs-CZ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připomínky</a:t>
            </a:r>
            <a:endParaRPr lang="cs-CZ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17" y="2549566"/>
            <a:ext cx="19526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230659"/>
            <a:ext cx="8607425" cy="700217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https://aim.rlp.cz				</a:t>
            </a:r>
            <a:br>
              <a:rPr lang="cs-CZ" altLang="cs-CZ" dirty="0" smtClean="0">
                <a:latin typeface="Arial" charset="0"/>
                <a:cs typeface="Arial" charset="0"/>
              </a:rPr>
            </a:b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362465" y="1120347"/>
            <a:ext cx="8535473" cy="4634857"/>
          </a:xfrm>
        </p:spPr>
        <p:txBody>
          <a:bodyPr/>
          <a:lstStyle/>
          <a:p>
            <a:pPr marL="76200" indent="0">
              <a:buNone/>
            </a:pPr>
            <a:endParaRPr lang="cs-CZ" altLang="cs-CZ" sz="3900" dirty="0" smtClean="0">
              <a:solidFill>
                <a:schemeClr val="tx1"/>
              </a:solidFill>
            </a:endParaRPr>
          </a:p>
          <a:p>
            <a:pPr marL="76200" indent="0">
              <a:buNone/>
            </a:pPr>
            <a:r>
              <a:rPr lang="cs-CZ" altLang="cs-CZ" sz="3900" dirty="0" smtClean="0">
                <a:solidFill>
                  <a:schemeClr val="tx1"/>
                </a:solidFill>
              </a:rPr>
              <a:t>Přístup k aktuálním leteckým informacím</a:t>
            </a:r>
            <a:endParaRPr lang="cs-CZ" altLang="cs-CZ" sz="3900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cs-CZ" altLang="cs-CZ" sz="43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4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nový vzhled webových stránek AIM</a:t>
            </a:r>
          </a:p>
          <a:p>
            <a:pPr marL="342900" lvl="1" indent="0">
              <a:buNone/>
            </a:pPr>
            <a:endParaRPr lang="cs-CZ" altLang="cs-CZ" sz="40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4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notifikační služba</a:t>
            </a:r>
          </a:p>
          <a:p>
            <a:pPr marL="342900" lvl="1" indent="0">
              <a:buNone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cs-CZ" alt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230659"/>
            <a:ext cx="8607425" cy="700217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Přístup k informacím</a:t>
            </a:r>
            <a:r>
              <a:rPr lang="cs-CZ" altLang="cs-CZ" dirty="0">
                <a:latin typeface="Arial" charset="0"/>
                <a:cs typeface="Arial" charset="0"/>
              </a:rPr>
              <a:t> </a:t>
            </a:r>
            <a:r>
              <a:rPr lang="cs-CZ" altLang="cs-CZ" dirty="0" smtClean="0">
                <a:latin typeface="Arial" charset="0"/>
                <a:cs typeface="Arial" charset="0"/>
              </a:rPr>
              <a:t>AIM			</a:t>
            </a:r>
            <a:br>
              <a:rPr lang="cs-CZ" altLang="cs-CZ" dirty="0" smtClean="0">
                <a:latin typeface="Arial" charset="0"/>
                <a:cs typeface="Arial" charset="0"/>
              </a:rPr>
            </a:b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72392" y="1120347"/>
            <a:ext cx="8425546" cy="4634857"/>
          </a:xfrm>
        </p:spPr>
        <p:txBody>
          <a:bodyPr/>
          <a:lstStyle/>
          <a:p>
            <a:pPr marL="342900" lvl="1" indent="0">
              <a:buNone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cs-CZ" altLang="cs-CZ" sz="7200" dirty="0" smtClean="0">
              <a:solidFill>
                <a:schemeClr val="tx1"/>
              </a:solidFill>
              <a:hlinkClick r:id="rId2"/>
            </a:endParaRPr>
          </a:p>
          <a:p>
            <a:pPr marL="342900" lvl="1" indent="0">
              <a:buNone/>
            </a:pP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80469" y="2332139"/>
            <a:ext cx="4597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hlinkClick r:id="rId2"/>
              </a:rPr>
              <a:t>https://aim.rlp.cz</a:t>
            </a:r>
            <a:endParaRPr lang="cs-CZ" sz="4400" dirty="0" smtClean="0"/>
          </a:p>
          <a:p>
            <a:endParaRPr 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450" y="1336767"/>
            <a:ext cx="5708043" cy="3970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05" y="1174691"/>
            <a:ext cx="8835839" cy="436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70" y="930876"/>
            <a:ext cx="5459764" cy="512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1968" y="1570887"/>
            <a:ext cx="6134956" cy="528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3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230659"/>
            <a:ext cx="8607425" cy="700217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AIM System				</a:t>
            </a:r>
            <a:br>
              <a:rPr lang="cs-CZ" altLang="cs-CZ" dirty="0" smtClean="0">
                <a:latin typeface="Arial" charset="0"/>
                <a:cs typeface="Arial" charset="0"/>
              </a:rPr>
            </a:b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362465" y="996780"/>
            <a:ext cx="8535473" cy="46348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300" dirty="0" smtClean="0">
                <a:solidFill>
                  <a:schemeClr val="tx1"/>
                </a:solidFill>
              </a:rPr>
              <a:t>Implementace nového databázového a publikačního systému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legislativní požadavek – zajištění požadované jakosti dat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vydání nové verze </a:t>
            </a:r>
            <a:r>
              <a:rPr lang="cs-CZ" altLang="cs-CZ" dirty="0" err="1" smtClean="0">
                <a:solidFill>
                  <a:srgbClr val="FF0000"/>
                </a:solidFill>
              </a:rPr>
              <a:t>eAIP</a:t>
            </a:r>
            <a:r>
              <a:rPr lang="cs-CZ" altLang="cs-CZ" dirty="0" smtClean="0">
                <a:solidFill>
                  <a:schemeClr val="tx1"/>
                </a:solidFill>
              </a:rPr>
              <a:t> Q2/2022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harmonizovaný přístup – Eurocontrol specifikace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 err="1" smtClean="0">
                <a:solidFill>
                  <a:schemeClr val="tx1"/>
                </a:solidFill>
              </a:rPr>
              <a:t>html</a:t>
            </a:r>
            <a:r>
              <a:rPr lang="cs-CZ" altLang="cs-CZ" dirty="0" smtClean="0">
                <a:solidFill>
                  <a:schemeClr val="tx1"/>
                </a:solidFill>
              </a:rPr>
              <a:t>/</a:t>
            </a:r>
            <a:r>
              <a:rPr lang="cs-CZ" altLang="cs-CZ" dirty="0" err="1" smtClean="0">
                <a:solidFill>
                  <a:schemeClr val="tx1"/>
                </a:solidFill>
              </a:rPr>
              <a:t>pdf</a:t>
            </a:r>
            <a:endParaRPr lang="cs-CZ" altLang="cs-CZ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lepší funkce vyhledávání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propojení křížových odkazů v textu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vizualizace změn v textu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300" dirty="0" smtClean="0">
                <a:solidFill>
                  <a:schemeClr val="tx1"/>
                </a:solidFill>
              </a:rPr>
              <a:t>webový portál pro předávání dat na AIM pro subjekty v ADQ režimu dle dodatku N předpisu L 15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300" dirty="0" smtClean="0">
                <a:solidFill>
                  <a:schemeClr val="tx1"/>
                </a:solidFill>
              </a:rPr>
              <a:t>data ve formátu AIXM 5.1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základ pro tvorbu datových sad </a:t>
            </a:r>
            <a:endParaRPr lang="cs-CZ" altLang="cs-CZ" dirty="0">
              <a:solidFill>
                <a:schemeClr val="tx1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datová sada AIP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datová sada překážek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datová sada popisující letiště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datová sada postupů pro lety podle přístrojů</a:t>
            </a:r>
            <a:endParaRPr lang="cs-CZ" altLang="cs-CZ" dirty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cs-CZ" alt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230659"/>
            <a:ext cx="8607425" cy="700217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Změna legislativy				</a:t>
            </a:r>
            <a:br>
              <a:rPr lang="cs-CZ" altLang="cs-CZ" dirty="0" smtClean="0">
                <a:latin typeface="Arial" charset="0"/>
                <a:cs typeface="Arial" charset="0"/>
              </a:rPr>
            </a:b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362465" y="1120347"/>
            <a:ext cx="8535473" cy="46348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chemeClr val="tx1"/>
                </a:solidFill>
              </a:rPr>
              <a:t>PNK (EU) 2020/469</a:t>
            </a:r>
            <a:r>
              <a:rPr lang="cs-CZ" altLang="cs-CZ" dirty="0" smtClean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kterým se mění nařízení (EU) č. 923/2012, nařízení (EU) č. 139/2014 a </a:t>
            </a:r>
            <a:r>
              <a:rPr lang="cs-CZ" b="1" dirty="0" smtClean="0">
                <a:solidFill>
                  <a:schemeClr val="tx1"/>
                </a:solidFill>
              </a:rPr>
              <a:t>nařízení (EU) 2017/373</a:t>
            </a:r>
            <a:r>
              <a:rPr lang="cs-CZ" dirty="0" smtClean="0">
                <a:solidFill>
                  <a:schemeClr val="tx1"/>
                </a:solidFill>
              </a:rPr>
              <a:t>, pokud jde o požadavky na uspořádání letového provozu / letové navigační služby, navrhování struktur vzdušného prostoru, jakost dat a bezpečnost dráhy, a kterým se zrušuje nařízení č. 73/2010</a:t>
            </a:r>
            <a:r>
              <a:rPr lang="cs-CZ" altLang="cs-CZ" dirty="0" smtClean="0">
                <a:solidFill>
                  <a:schemeClr val="tx1"/>
                </a:solidFill>
              </a:rPr>
              <a:t> tzv. ADQ účinné od </a:t>
            </a:r>
            <a:r>
              <a:rPr lang="cs-CZ" altLang="cs-CZ" b="1" dirty="0" smtClean="0">
                <a:solidFill>
                  <a:schemeClr val="tx1"/>
                </a:solidFill>
              </a:rPr>
              <a:t>27 JAN 2022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certifikace letecké informační služby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příloha VI požadavky na poskytovatele LIS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dodatek 1 </a:t>
            </a:r>
            <a:r>
              <a:rPr lang="cs-CZ" altLang="cs-CZ" smtClean="0">
                <a:solidFill>
                  <a:schemeClr val="tx1"/>
                </a:solidFill>
              </a:rPr>
              <a:t>přílohy III katalog </a:t>
            </a:r>
            <a:r>
              <a:rPr lang="cs-CZ" altLang="cs-CZ" dirty="0" smtClean="0">
                <a:solidFill>
                  <a:schemeClr val="tx1"/>
                </a:solidFill>
              </a:rPr>
              <a:t>leteckých dat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/>
                </a:solidFill>
              </a:rPr>
              <a:t>aktualizace L 15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alt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cs-CZ" altLang="cs-CZ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414" y="2616346"/>
            <a:ext cx="2217893" cy="3183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4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230659"/>
            <a:ext cx="8607425" cy="700217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Q</a:t>
            </a:r>
            <a:r>
              <a:rPr lang="en-US" altLang="cs-CZ" dirty="0" smtClean="0">
                <a:latin typeface="Arial" charset="0"/>
                <a:cs typeface="Arial" charset="0"/>
              </a:rPr>
              <a:t> &amp; A</a:t>
            </a:r>
            <a:r>
              <a:rPr lang="cs-CZ" altLang="cs-CZ" dirty="0" smtClean="0">
                <a:latin typeface="Arial" charset="0"/>
                <a:cs typeface="Arial" charset="0"/>
              </a:rPr>
              <a:t> 				</a:t>
            </a:r>
            <a:r>
              <a:rPr lang="en-US" altLang="cs-CZ" dirty="0" smtClean="0">
                <a:latin typeface="Arial" charset="0"/>
                <a:cs typeface="Arial" charset="0"/>
              </a:rPr>
              <a:t>					</a:t>
            </a:r>
            <a:r>
              <a:rPr lang="cs-CZ" altLang="cs-CZ" dirty="0" smtClean="0">
                <a:latin typeface="Arial" charset="0"/>
                <a:cs typeface="Arial" charset="0"/>
              </a:rPr>
              <a:t/>
            </a:r>
            <a:br>
              <a:rPr lang="cs-CZ" altLang="cs-CZ" dirty="0" smtClean="0">
                <a:latin typeface="Arial" charset="0"/>
                <a:cs typeface="Arial" charset="0"/>
              </a:rPr>
            </a:b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72393" y="1120347"/>
            <a:ext cx="8004342" cy="4634857"/>
          </a:xfrm>
        </p:spPr>
        <p:txBody>
          <a:bodyPr/>
          <a:lstStyle/>
          <a:p>
            <a:pPr marL="0" indent="0">
              <a:buNone/>
            </a:pPr>
            <a:endParaRPr lang="cs-CZ" altLang="cs-CZ" dirty="0"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endParaRPr lang="cs-CZ" altLang="cs-CZ" dirty="0" smtClean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" y="1248716"/>
            <a:ext cx="4891241" cy="381755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754650" y="2646744"/>
            <a:ext cx="2603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altLang="cs-CZ" sz="3200" dirty="0" smtClean="0">
                <a:hlinkClick r:id="rId2"/>
              </a:rPr>
              <a:t>aim@ans.cz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4537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282575" y="268288"/>
            <a:ext cx="6858000" cy="13779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Děkuji za pozornost</a:t>
            </a: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282575" y="957263"/>
            <a:ext cx="6858000" cy="165576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aim.rlp.cz</a:t>
            </a:r>
          </a:p>
          <a:p>
            <a:pPr eaLnBrk="1" hangingPunct="1"/>
            <a:r>
              <a:rPr lang="cs-CZ" altLang="cs-CZ" dirty="0" smtClean="0"/>
              <a:t>aisview.rlp.cz</a:t>
            </a:r>
          </a:p>
          <a:p>
            <a:pPr eaLnBrk="1" hangingPunct="1"/>
            <a:r>
              <a:rPr lang="cs-CZ" altLang="cs-CZ" dirty="0" smtClean="0"/>
              <a:t>dronview.rlp.cz</a:t>
            </a:r>
          </a:p>
          <a:p>
            <a:pPr eaLnBrk="1" hangingPunct="1"/>
            <a:r>
              <a:rPr lang="cs-CZ" altLang="cs-CZ" dirty="0" smtClean="0"/>
              <a:t>metview.rlp.cz</a:t>
            </a:r>
            <a:endParaRPr lang="cs-CZ" altLang="cs-CZ" dirty="0"/>
          </a:p>
          <a:p>
            <a:pPr eaLnBrk="1" hangingPunct="1"/>
            <a:r>
              <a:rPr lang="cs-CZ" altLang="cs-CZ" dirty="0" smtClean="0"/>
              <a:t>ibs.rlp.cz</a:t>
            </a:r>
          </a:p>
          <a:p>
            <a:pPr eaLnBrk="1" hangingPunct="1"/>
            <a:r>
              <a:rPr lang="cs-CZ" altLang="cs-CZ" dirty="0" smtClean="0"/>
              <a:t>aim.rlp.cz/</a:t>
            </a:r>
            <a:r>
              <a:rPr lang="cs-CZ" altLang="cs-CZ" dirty="0" err="1" smtClean="0"/>
              <a:t>vfrmanual</a:t>
            </a:r>
            <a:endParaRPr lang="cs-CZ" altLang="cs-CZ" dirty="0" smtClean="0"/>
          </a:p>
          <a:p>
            <a:r>
              <a:rPr lang="cs-CZ" altLang="cs-CZ" dirty="0"/>
              <a:t>order.rlp.cz</a:t>
            </a:r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1" y="192387"/>
            <a:ext cx="8607425" cy="763202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Obsah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90510" y="1153297"/>
            <a:ext cx="8607425" cy="3657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Letecká mapa ICAO 1:500 000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Změny ve </a:t>
            </a:r>
            <a:r>
              <a:rPr lang="cs-CZ" smtClean="0">
                <a:solidFill>
                  <a:schemeClr val="tx1"/>
                </a:solidFill>
              </a:rPr>
              <a:t>VFR příručce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Změny v AIP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Nový formát SNOWTAM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AisView/</a:t>
            </a:r>
            <a:r>
              <a:rPr lang="cs-CZ" dirty="0" err="1" smtClean="0">
                <a:solidFill>
                  <a:schemeClr val="tx1"/>
                </a:solidFill>
              </a:rPr>
              <a:t>DronView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AIM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Změna legislativy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4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28" y="626075"/>
            <a:ext cx="4832866" cy="3624649"/>
          </a:xfrm>
          <a:prstGeom prst="rect">
            <a:avLst/>
          </a:prstGeom>
        </p:spPr>
      </p:pic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307718"/>
            <a:ext cx="8607425" cy="1246188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Letecká mapa ICAO 1:500 000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199895" y="1067187"/>
            <a:ext cx="8607425" cy="48105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datum účinnosti </a:t>
            </a:r>
            <a:r>
              <a:rPr lang="cs-CZ" altLang="cs-CZ" b="1" dirty="0" smtClean="0">
                <a:solidFill>
                  <a:srgbClr val="FF0000"/>
                </a:solidFill>
              </a:rPr>
              <a:t>24 MAR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žádné změny vzdušného prostoru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u="sng" dirty="0" smtClean="0">
                <a:solidFill>
                  <a:schemeClr val="tx1"/>
                </a:solidFill>
              </a:rPr>
              <a:t>zapracované změny: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ruční opravy AIP GEN 3.2.8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cs-CZ" dirty="0" smtClean="0">
                <a:solidFill>
                  <a:schemeClr val="tx1"/>
                </a:solidFill>
              </a:rPr>
              <a:t>nové letiště Luhačovice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cs-CZ" dirty="0" smtClean="0">
                <a:solidFill>
                  <a:schemeClr val="tx1"/>
                </a:solidFill>
              </a:rPr>
              <a:t>nové SLZ plochy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cs-CZ" dirty="0" smtClean="0">
                <a:solidFill>
                  <a:schemeClr val="tx1"/>
                </a:solidFill>
              </a:rPr>
              <a:t>změna FREQ (Cheb, Chotěboř, Toužim)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altLang="cs-CZ" dirty="0" smtClean="0">
                <a:solidFill>
                  <a:schemeClr val="tx1"/>
                </a:solidFill>
              </a:rPr>
              <a:t>LKPD – nové VFR body LIMA, OSKAR</a:t>
            </a:r>
            <a:endParaRPr lang="cs-CZ" altLang="cs-CZ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schemeClr val="tx1"/>
                </a:solidFill>
              </a:rPr>
              <a:t>odstranění hypsometrie za účelem lepší čitelnosti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schemeClr val="tx1"/>
                </a:solidFill>
              </a:rPr>
              <a:t>cena </a:t>
            </a:r>
            <a:r>
              <a:rPr lang="cs-CZ" altLang="cs-CZ" dirty="0">
                <a:solidFill>
                  <a:schemeClr val="tx1"/>
                </a:solidFill>
              </a:rPr>
              <a:t>mapy</a:t>
            </a:r>
            <a:r>
              <a:rPr lang="cs-CZ" altLang="cs-CZ" sz="2000" dirty="0" smtClean="0">
                <a:solidFill>
                  <a:schemeClr val="tx1"/>
                </a:solidFill>
              </a:rPr>
              <a:t> ponechána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schemeClr val="tx1"/>
                </a:solidFill>
              </a:rPr>
              <a:t>mapa součástí VFR příručky ČR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schemeClr val="tx1"/>
                </a:solidFill>
              </a:rPr>
              <a:t>mapa nebude součástí Databáze letišť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solidFill>
                  <a:schemeClr val="tx1"/>
                </a:solidFill>
              </a:rPr>
              <a:t>možnost objednání na </a:t>
            </a:r>
            <a:r>
              <a:rPr lang="cs-CZ" altLang="cs-CZ" sz="2000" u="sng" dirty="0" smtClean="0">
                <a:solidFill>
                  <a:schemeClr val="tx1"/>
                </a:solidFill>
                <a:hlinkClick r:id="rId3"/>
              </a:rPr>
              <a:t>https://order.rlp.cz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smtClean="0">
                <a:solidFill>
                  <a:schemeClr val="tx1"/>
                </a:solidFill>
              </a:rPr>
              <a:t>přelom února/března 2022</a:t>
            </a:r>
            <a:endParaRPr lang="cs-CZ" altLang="cs-CZ" sz="2000" u="sng" dirty="0" smtClean="0">
              <a:solidFill>
                <a:schemeClr val="tx1"/>
              </a:solidFill>
            </a:endParaRPr>
          </a:p>
          <a:p>
            <a:endParaRPr lang="cs-CZ" altLang="cs-CZ" dirty="0" smtClean="0"/>
          </a:p>
          <a:p>
            <a:pPr marL="0" indent="0">
              <a:buNone/>
            </a:pPr>
            <a:endParaRPr lang="cs-CZ" altLang="cs-CZ" dirty="0" smtClean="0"/>
          </a:p>
          <a:p>
            <a:pPr eaLnBrk="1" hangingPunct="1">
              <a:buFontTx/>
              <a:buChar char="-"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2758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24611" y="261512"/>
            <a:ext cx="8607425" cy="1246188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VFR příručka ČR - heliporty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513" y="1095632"/>
            <a:ext cx="8607425" cy="46019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memorandum o spolupráci MZ a MD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změna v části VFR-HEL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rozšíření o grafickou prezentaci heliportů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mapa ADC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mapa VOC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mapy ADC a VOC a podrobné informace pouze v elektronické verzi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tištěná verze – přehled heliportů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ICAO kód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název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horizontální a vertikální poloha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druh provozu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datum účinnosti </a:t>
            </a:r>
            <a:r>
              <a:rPr lang="cs-CZ" b="1" dirty="0" smtClean="0">
                <a:solidFill>
                  <a:srgbClr val="FF0000"/>
                </a:solidFill>
              </a:rPr>
              <a:t>24 MAR 2022</a:t>
            </a:r>
            <a:endParaRPr lang="cs-CZ" b="1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08135" y="146183"/>
            <a:ext cx="8607425" cy="1246188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VFR příručka ČR – heliporty VOC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5" y="858896"/>
            <a:ext cx="3358604" cy="474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44636" y="1951096"/>
            <a:ext cx="5070924" cy="3657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865" y="858896"/>
            <a:ext cx="7306695" cy="106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87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08135" y="146183"/>
            <a:ext cx="8607425" cy="1246188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VFR příručka ČR – heliporty ADC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35" y="769277"/>
            <a:ext cx="3332549" cy="4712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1916" y="769277"/>
            <a:ext cx="4662951" cy="298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684" y="2156211"/>
            <a:ext cx="5496051" cy="3325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9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307718"/>
            <a:ext cx="8607425" cy="1246188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Změny v AIP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290512" y="2438399"/>
            <a:ext cx="8607425" cy="4810510"/>
          </a:xfrm>
        </p:spPr>
        <p:txBody>
          <a:bodyPr/>
          <a:lstStyle/>
          <a:p>
            <a:endParaRPr lang="cs-CZ" altLang="cs-CZ" dirty="0" smtClean="0"/>
          </a:p>
          <a:p>
            <a:pPr marL="0" indent="0">
              <a:buNone/>
            </a:pPr>
            <a:endParaRPr lang="cs-CZ" altLang="cs-CZ" dirty="0" smtClean="0"/>
          </a:p>
          <a:p>
            <a:pPr eaLnBrk="1" hangingPunct="1">
              <a:buFontTx/>
              <a:buChar char="-"/>
            </a:pPr>
            <a:endParaRPr lang="cs-CZ" altLang="cs-CZ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378941" y="1128584"/>
            <a:ext cx="83943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Nové prostory TRA GA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Luhačovice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Chrudim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Kolín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Podhořany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Vysoké Mýto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Zbraslavice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Mapa minimálních nadmořských výšek pro poskytování přehledových ATC služeb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AFIS České Budějovice 135,930 volací znak BUDĚJOVICE INFORMATION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1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0513" y="230659"/>
            <a:ext cx="8607425" cy="700217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Nový formát SNOWTAM 			</a:t>
            </a:r>
            <a:br>
              <a:rPr lang="cs-CZ" altLang="cs-CZ" dirty="0" smtClean="0">
                <a:latin typeface="Arial" charset="0"/>
                <a:cs typeface="Arial" charset="0"/>
              </a:rPr>
            </a:br>
            <a:endParaRPr lang="cs-CZ" altLang="cs-CZ" dirty="0" smtClean="0">
              <a:latin typeface="Arial" charset="0"/>
              <a:cs typeface="Arial" charset="0"/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39442" y="1186248"/>
            <a:ext cx="8004342" cy="46348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zaveden od </a:t>
            </a:r>
            <a:r>
              <a:rPr lang="cs-CZ" altLang="cs-CZ" b="1" dirty="0" smtClean="0">
                <a:solidFill>
                  <a:srgbClr val="FF0000"/>
                </a:solidFill>
              </a:rPr>
              <a:t>12. 8. 2021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GRF </a:t>
            </a:r>
            <a:r>
              <a:rPr lang="cs-CZ" altLang="cs-CZ" dirty="0">
                <a:solidFill>
                  <a:schemeClr val="tx1"/>
                </a:solidFill>
              </a:rPr>
              <a:t>(</a:t>
            </a:r>
            <a:r>
              <a:rPr lang="cs-CZ" altLang="cs-CZ" dirty="0" err="1">
                <a:solidFill>
                  <a:schemeClr val="tx1"/>
                </a:solidFill>
              </a:rPr>
              <a:t>Global</a:t>
            </a:r>
            <a:r>
              <a:rPr lang="cs-CZ" altLang="cs-CZ" dirty="0">
                <a:solidFill>
                  <a:schemeClr val="tx1"/>
                </a:solidFill>
              </a:rPr>
              <a:t> Reporting </a:t>
            </a:r>
            <a:r>
              <a:rPr lang="cs-CZ" altLang="cs-CZ" dirty="0" err="1">
                <a:solidFill>
                  <a:schemeClr val="tx1"/>
                </a:solidFill>
              </a:rPr>
              <a:t>Format</a:t>
            </a:r>
            <a:r>
              <a:rPr lang="cs-CZ" altLang="cs-CZ" dirty="0" smtClean="0">
                <a:solidFill>
                  <a:schemeClr val="tx1"/>
                </a:solidFill>
              </a:rPr>
              <a:t>) standardní formát poskytující hlášení o stavu povrchu, umožňující automatizované zpracování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chemeClr val="tx1"/>
                </a:solidFill>
              </a:rPr>
              <a:t>formulář a pokyny pro vyplnění v L 10066 Doplněk </a:t>
            </a:r>
            <a:r>
              <a:rPr lang="cs-CZ" altLang="cs-CZ" dirty="0" smtClean="0">
                <a:solidFill>
                  <a:schemeClr val="tx1"/>
                </a:solidFill>
              </a:rPr>
              <a:t>4 a AIP AD 1.2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schemeClr val="tx1"/>
                </a:solidFill>
              </a:rPr>
              <a:t>maximální délka platnosti 8h oproti 24h</a:t>
            </a:r>
          </a:p>
          <a:p>
            <a:pPr marL="342900" lvl="1" indent="0">
              <a:buNone/>
            </a:pPr>
            <a:endParaRPr lang="cs-CZ" altLang="cs-CZ" dirty="0" smtClean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42" y="3433013"/>
            <a:ext cx="8391784" cy="1730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8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92386" y="195563"/>
            <a:ext cx="8607425" cy="672585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AisView											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199896" y="1614617"/>
            <a:ext cx="8699915" cy="53710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3200" dirty="0" err="1" smtClean="0">
                <a:solidFill>
                  <a:schemeClr val="tx1"/>
                </a:solidFill>
              </a:rPr>
              <a:t>release</a:t>
            </a:r>
            <a:r>
              <a:rPr lang="cs-CZ" altLang="cs-CZ" sz="3200" dirty="0" smtClean="0">
                <a:solidFill>
                  <a:schemeClr val="tx1"/>
                </a:solidFill>
              </a:rPr>
              <a:t> 3.9 </a:t>
            </a:r>
            <a:r>
              <a:rPr lang="cs-CZ" altLang="cs-CZ" sz="3200" dirty="0">
                <a:solidFill>
                  <a:schemeClr val="tx1"/>
                </a:solidFill>
              </a:rPr>
              <a:t>nasazen </a:t>
            </a:r>
            <a:r>
              <a:rPr lang="cs-CZ" altLang="cs-CZ" sz="3200" b="1" dirty="0" smtClean="0">
                <a:solidFill>
                  <a:srgbClr val="FF0000"/>
                </a:solidFill>
              </a:rPr>
              <a:t>2 – 3/2022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32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chemeClr val="tx1"/>
                </a:solidFill>
              </a:rPr>
              <a:t>drobné změny zejména v </a:t>
            </a:r>
            <a:r>
              <a:rPr lang="cs-CZ" altLang="cs-CZ" sz="3200" dirty="0" err="1" smtClean="0">
                <a:solidFill>
                  <a:schemeClr val="tx1"/>
                </a:solidFill>
              </a:rPr>
              <a:t>DronView</a:t>
            </a:r>
            <a:endParaRPr lang="cs-CZ" altLang="cs-CZ" sz="32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altLang="cs-CZ" sz="32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chemeClr val="tx1"/>
                </a:solidFill>
              </a:rPr>
              <a:t>rozšíření meteo dat (SYNOP) i za hranice FIR LKAA </a:t>
            </a:r>
            <a:endParaRPr lang="cs-CZ" altLang="cs-CZ" sz="3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alt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0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CZ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CZ -  nové logo</Template>
  <TotalTime>2426</TotalTime>
  <Words>515</Words>
  <Application>Microsoft Office PowerPoint</Application>
  <PresentationFormat>Předvádění na obrazovce (4:3)</PresentationFormat>
  <Paragraphs>141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Wingdings</vt:lpstr>
      <vt:lpstr>prezentace_CZ</vt:lpstr>
      <vt:lpstr>Seminář GA 2022  </vt:lpstr>
      <vt:lpstr>Obsah</vt:lpstr>
      <vt:lpstr>Letecká mapa ICAO 1:500 000</vt:lpstr>
      <vt:lpstr>VFR příručka ČR - heliporty</vt:lpstr>
      <vt:lpstr>VFR příručka ČR – heliporty VOC</vt:lpstr>
      <vt:lpstr>VFR příručka ČR – heliporty ADC</vt:lpstr>
      <vt:lpstr>Změny v AIP</vt:lpstr>
      <vt:lpstr>Nový formát SNOWTAM     </vt:lpstr>
      <vt:lpstr>AisView           </vt:lpstr>
      <vt:lpstr>Podklady v AisView          </vt:lpstr>
      <vt:lpstr>AisView/DronView/MetView      </vt:lpstr>
      <vt:lpstr>https://aim.rlp.cz     </vt:lpstr>
      <vt:lpstr>Přístup k informacím AIM    </vt:lpstr>
      <vt:lpstr>AIM System     </vt:lpstr>
      <vt:lpstr>Změna legislativy     </vt:lpstr>
      <vt:lpstr>Q &amp; A           </vt:lpstr>
      <vt:lpstr>Děkuji za pozornost</vt:lpstr>
    </vt:vector>
  </TitlesOfParts>
  <Company>ŘLP ČR, s.p., Navigační 787, Jeneč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CURIK Lukas</dc:creator>
  <cp:lastModifiedBy>CURIK Lukas</cp:lastModifiedBy>
  <cp:revision>243</cp:revision>
  <dcterms:created xsi:type="dcterms:W3CDTF">2018-01-03T08:24:01Z</dcterms:created>
  <dcterms:modified xsi:type="dcterms:W3CDTF">2022-02-03T13:25:17Z</dcterms:modified>
</cp:coreProperties>
</file>