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77" r:id="rId11"/>
    <p:sldId id="265" r:id="rId12"/>
    <p:sldId id="266" r:id="rId13"/>
    <p:sldId id="267" r:id="rId14"/>
    <p:sldId id="268" r:id="rId15"/>
    <p:sldId id="269" r:id="rId16"/>
    <p:sldId id="270" r:id="rId17"/>
    <p:sldId id="276" r:id="rId18"/>
    <p:sldId id="271" r:id="rId19"/>
    <p:sldId id="272" r:id="rId20"/>
    <p:sldId id="273" r:id="rId21"/>
    <p:sldId id="274" r:id="rId22"/>
    <p:sldId id="275"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laška Jiří" initials="BJ"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BD3E7"/>
          </a:solidFill>
        </a:fill>
      </a:tcStyle>
    </a:wholeTbl>
    <a:band2H>
      <a:tcTxStyle/>
      <a:tcStyle>
        <a:tcBdr/>
        <a:fill>
          <a:solidFill>
            <a:srgbClr val="E7EAF3"/>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FDACA"/>
          </a:solidFill>
        </a:fill>
      </a:tcStyle>
    </a:wholeTbl>
    <a:band2H>
      <a:tcTxStyle/>
      <a:tcStyle>
        <a:tcBdr/>
        <a:fill>
          <a:solidFill>
            <a:srgbClr val="E8EDE7"/>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4CCE9"/>
          </a:solidFill>
        </a:fill>
      </a:tcStyle>
    </a:wholeTbl>
    <a:band2H>
      <a:tcTxStyle/>
      <a:tcStyle>
        <a:tcBdr/>
        <a:fill>
          <a:solidFill>
            <a:srgbClr val="F2E7F4"/>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00000"/>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6" d="100"/>
          <a:sy n="46" d="100"/>
        </p:scale>
        <p:origin x="130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1-23T14:26:43.204" idx="1">
    <p:pos x="8206" y="-14"/>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2-01-23T14:26:43.204" idx="2">
    <p:pos x="8206" y="-14"/>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2-01-23T14:26:43.204" idx="3">
    <p:pos x="8206" y="-14"/>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706665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Název a podtitul">
    <p:spTree>
      <p:nvGrpSpPr>
        <p:cNvPr id="1" name=""/>
        <p:cNvGrpSpPr/>
        <p:nvPr/>
      </p:nvGrpSpPr>
      <p:grpSpPr>
        <a:xfrm>
          <a:off x="0" y="0"/>
          <a:ext cx="0" cy="0"/>
          <a:chOff x="0" y="0"/>
          <a:chExt cx="0" cy="0"/>
        </a:xfrm>
      </p:grpSpPr>
      <p:sp>
        <p:nvSpPr>
          <p:cNvPr id="11" name="Text názvu"/>
          <p:cNvSpPr txBox="1">
            <a:spLocks noGrp="1"/>
          </p:cNvSpPr>
          <p:nvPr>
            <p:ph type="title"/>
          </p:nvPr>
        </p:nvSpPr>
        <p:spPr>
          <a:xfrm>
            <a:off x="660400" y="4292600"/>
            <a:ext cx="11684000" cy="2222500"/>
          </a:xfrm>
          <a:prstGeom prst="rect">
            <a:avLst/>
          </a:prstGeom>
        </p:spPr>
        <p:txBody>
          <a:bodyPr/>
          <a:lstStyle>
            <a:lvl1pPr>
              <a:defRPr sz="6200" spc="992"/>
            </a:lvl1pPr>
          </a:lstStyle>
          <a:p>
            <a:r>
              <a:t>Text názvu</a:t>
            </a:r>
          </a:p>
        </p:txBody>
      </p:sp>
      <p:sp>
        <p:nvSpPr>
          <p:cNvPr id="12" name="Text úrovně 1…"/>
          <p:cNvSpPr txBox="1">
            <a:spLocks noGrp="1"/>
          </p:cNvSpPr>
          <p:nvPr>
            <p:ph type="body" sz="quarter" idx="1"/>
          </p:nvPr>
        </p:nvSpPr>
        <p:spPr>
          <a:xfrm>
            <a:off x="660400" y="3416300"/>
            <a:ext cx="11684000" cy="889000"/>
          </a:xfrm>
          <a:prstGeom prst="rect">
            <a:avLst/>
          </a:prstGeom>
        </p:spPr>
        <p:txBody>
          <a:bodyPr anchor="b"/>
          <a:lstStyle>
            <a:lvl1pPr marL="0" indent="0">
              <a:spcBef>
                <a:spcPts val="0"/>
              </a:spcBef>
              <a:buClrTx/>
              <a:buSzTx/>
              <a:buNone/>
              <a:defRPr sz="3100" cap="all" spc="496">
                <a:solidFill>
                  <a:srgbClr val="A5D7FB"/>
                </a:solidFill>
                <a:latin typeface="Avenir Heavy"/>
                <a:ea typeface="Avenir Heavy"/>
                <a:cs typeface="Avenir Heavy"/>
                <a:sym typeface="Avenir Heavy"/>
              </a:defRPr>
            </a:lvl1pPr>
            <a:lvl2pPr marL="0" indent="0">
              <a:spcBef>
                <a:spcPts val="0"/>
              </a:spcBef>
              <a:buClrTx/>
              <a:buSzTx/>
              <a:buNone/>
              <a:defRPr sz="3100" cap="all" spc="496">
                <a:solidFill>
                  <a:srgbClr val="A5D7FB"/>
                </a:solidFill>
                <a:latin typeface="Avenir Heavy"/>
                <a:ea typeface="Avenir Heavy"/>
                <a:cs typeface="Avenir Heavy"/>
                <a:sym typeface="Avenir Heavy"/>
              </a:defRPr>
            </a:lvl2pPr>
            <a:lvl3pPr marL="0" indent="0">
              <a:spcBef>
                <a:spcPts val="0"/>
              </a:spcBef>
              <a:buClrTx/>
              <a:buSzTx/>
              <a:buNone/>
              <a:defRPr sz="3100" cap="all" spc="496">
                <a:solidFill>
                  <a:srgbClr val="A5D7FB"/>
                </a:solidFill>
                <a:latin typeface="Avenir Heavy"/>
                <a:ea typeface="Avenir Heavy"/>
                <a:cs typeface="Avenir Heavy"/>
                <a:sym typeface="Avenir Heavy"/>
              </a:defRPr>
            </a:lvl3pPr>
            <a:lvl4pPr marL="0" indent="0">
              <a:spcBef>
                <a:spcPts val="0"/>
              </a:spcBef>
              <a:buClrTx/>
              <a:buSzTx/>
              <a:buNone/>
              <a:defRPr sz="3100" cap="all" spc="496">
                <a:solidFill>
                  <a:srgbClr val="A5D7FB"/>
                </a:solidFill>
                <a:latin typeface="Avenir Heavy"/>
                <a:ea typeface="Avenir Heavy"/>
                <a:cs typeface="Avenir Heavy"/>
                <a:sym typeface="Avenir Heavy"/>
              </a:defRPr>
            </a:lvl4pPr>
            <a:lvl5pPr marL="0" indent="0">
              <a:spcBef>
                <a:spcPts val="0"/>
              </a:spcBef>
              <a:buClrTx/>
              <a:buSzTx/>
              <a:buNone/>
              <a:defRPr sz="3100" cap="all" spc="496">
                <a:solidFill>
                  <a:srgbClr val="A5D7FB"/>
                </a:solidFill>
                <a:latin typeface="Avenir Heavy"/>
                <a:ea typeface="Avenir Heavy"/>
                <a:cs typeface="Avenir Heavy"/>
                <a:sym typeface="Avenir Heavy"/>
              </a:defRPr>
            </a:lvl5pPr>
          </a:lstStyle>
          <a:p>
            <a:r>
              <a:t>Text úrovně 1</a:t>
            </a:r>
          </a:p>
          <a:p>
            <a:pPr lvl="1"/>
            <a:r>
              <a:t>Text úrovně 2</a:t>
            </a:r>
          </a:p>
          <a:p>
            <a:pPr lvl="2"/>
            <a:r>
              <a:t>Text úrovně 3</a:t>
            </a:r>
          </a:p>
          <a:p>
            <a:pPr lvl="3"/>
            <a:r>
              <a:t>Text úrovně 4</a:t>
            </a:r>
          </a:p>
          <a:p>
            <a:pPr lvl="4"/>
            <a:r>
              <a:t>Text úrovně 5</a:t>
            </a:r>
          </a:p>
        </p:txBody>
      </p:sp>
      <p:sp>
        <p:nvSpPr>
          <p:cNvPr id="1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ky – 3 na výšku">
    <p:spTree>
      <p:nvGrpSpPr>
        <p:cNvPr id="1" name=""/>
        <p:cNvGrpSpPr/>
        <p:nvPr/>
      </p:nvGrpSpPr>
      <p:grpSpPr>
        <a:xfrm>
          <a:off x="0" y="0"/>
          <a:ext cx="0" cy="0"/>
          <a:chOff x="0" y="0"/>
          <a:chExt cx="0" cy="0"/>
        </a:xfrm>
      </p:grpSpPr>
      <p:sp>
        <p:nvSpPr>
          <p:cNvPr id="93" name="Obrázek"/>
          <p:cNvSpPr>
            <a:spLocks noGrp="1"/>
          </p:cNvSpPr>
          <p:nvPr>
            <p:ph type="pic" sz="half" idx="21"/>
          </p:nvPr>
        </p:nvSpPr>
        <p:spPr>
          <a:xfrm>
            <a:off x="6502400" y="4879052"/>
            <a:ext cx="6502400" cy="4876803"/>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22"/>
          </p:nvPr>
        </p:nvSpPr>
        <p:spPr>
          <a:xfrm>
            <a:off x="6502400" y="0"/>
            <a:ext cx="6502400" cy="4876800"/>
          </a:xfrm>
          <a:prstGeom prst="rect">
            <a:avLst/>
          </a:prstGeom>
        </p:spPr>
        <p:txBody>
          <a:bodyPr lIns="91439" tIns="45719" rIns="91439" bIns="45719" anchor="t">
            <a:noAutofit/>
          </a:bodyPr>
          <a:lstStyle/>
          <a:p>
            <a:endParaRPr/>
          </a:p>
        </p:txBody>
      </p:sp>
      <p:sp>
        <p:nvSpPr>
          <p:cNvPr id="95" name="Obrázek"/>
          <p:cNvSpPr>
            <a:spLocks noGrp="1"/>
          </p:cNvSpPr>
          <p:nvPr>
            <p:ph type="pic" idx="23"/>
          </p:nvPr>
        </p:nvSpPr>
        <p:spPr>
          <a:xfrm>
            <a:off x="0" y="0"/>
            <a:ext cx="6502400" cy="9753600"/>
          </a:xfrm>
          <a:prstGeom prst="rect">
            <a:avLst/>
          </a:prstGeom>
        </p:spPr>
        <p:txBody>
          <a:bodyPr lIns="91439" tIns="45719" rIns="91439" bIns="45719" anchor="t">
            <a:noAutofit/>
          </a:bodyPr>
          <a:lstStyle/>
          <a:p>
            <a:endParaRPr/>
          </a:p>
        </p:txBody>
      </p:sp>
      <p:sp>
        <p:nvSpPr>
          <p:cNvPr id="96"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itát">
    <p:spTree>
      <p:nvGrpSpPr>
        <p:cNvPr id="1" name=""/>
        <p:cNvGrpSpPr/>
        <p:nvPr/>
      </p:nvGrpSpPr>
      <p:grpSpPr>
        <a:xfrm>
          <a:off x="0" y="0"/>
          <a:ext cx="0" cy="0"/>
          <a:chOff x="0" y="0"/>
          <a:chExt cx="0" cy="0"/>
        </a:xfrm>
      </p:grpSpPr>
      <p:sp>
        <p:nvSpPr>
          <p:cNvPr id="103" name="Text úrovně 1…"/>
          <p:cNvSpPr txBox="1">
            <a:spLocks noGrp="1"/>
          </p:cNvSpPr>
          <p:nvPr>
            <p:ph type="body" sz="quarter" idx="1"/>
          </p:nvPr>
        </p:nvSpPr>
        <p:spPr>
          <a:xfrm>
            <a:off x="1270000" y="6362700"/>
            <a:ext cx="10464800" cy="520700"/>
          </a:xfrm>
          <a:prstGeom prst="rect">
            <a:avLst/>
          </a:prstGeom>
        </p:spPr>
        <p:txBody>
          <a:bodyPr/>
          <a:lstStyle>
            <a:lvl1pPr marL="0" indent="0" algn="ctr">
              <a:spcBef>
                <a:spcPts val="0"/>
              </a:spcBef>
              <a:buClrTx/>
              <a:buSzTx/>
              <a:buNone/>
              <a:defRPr sz="2400" cap="all" spc="384">
                <a:solidFill>
                  <a:srgbClr val="55D8FF"/>
                </a:solidFill>
              </a:defRPr>
            </a:lvl1pPr>
            <a:lvl2pPr marL="783166" indent="-313266" algn="ctr">
              <a:spcBef>
                <a:spcPts val="0"/>
              </a:spcBef>
              <a:buClrTx/>
              <a:defRPr sz="2400" cap="all" spc="384">
                <a:solidFill>
                  <a:srgbClr val="55D8FF"/>
                </a:solidFill>
              </a:defRPr>
            </a:lvl2pPr>
            <a:lvl3pPr marL="1253065" indent="-313265" algn="ctr">
              <a:spcBef>
                <a:spcPts val="0"/>
              </a:spcBef>
              <a:buClrTx/>
              <a:defRPr sz="2400" cap="all" spc="384">
                <a:solidFill>
                  <a:srgbClr val="55D8FF"/>
                </a:solidFill>
              </a:defRPr>
            </a:lvl3pPr>
            <a:lvl4pPr marL="1722965" indent="-313265" algn="ctr">
              <a:spcBef>
                <a:spcPts val="0"/>
              </a:spcBef>
              <a:buClrTx/>
              <a:defRPr sz="2400" cap="all" spc="384">
                <a:solidFill>
                  <a:srgbClr val="55D8FF"/>
                </a:solidFill>
              </a:defRPr>
            </a:lvl4pPr>
            <a:lvl5pPr marL="2192865" indent="-313265" algn="ctr">
              <a:spcBef>
                <a:spcPts val="0"/>
              </a:spcBef>
              <a:buClrTx/>
              <a:defRPr sz="2400" cap="all" spc="384">
                <a:solidFill>
                  <a:srgbClr val="55D8FF"/>
                </a:solidFill>
              </a:defRPr>
            </a:lvl5pPr>
          </a:lstStyle>
          <a:p>
            <a:r>
              <a:t>Text úrovně 1</a:t>
            </a:r>
          </a:p>
          <a:p>
            <a:pPr lvl="1"/>
            <a:r>
              <a:t>Text úrovně 2</a:t>
            </a:r>
          </a:p>
          <a:p>
            <a:pPr lvl="2"/>
            <a:r>
              <a:t>Text úrovně 3</a:t>
            </a:r>
          </a:p>
          <a:p>
            <a:pPr lvl="3"/>
            <a:r>
              <a:t>Text úrovně 4</a:t>
            </a:r>
          </a:p>
          <a:p>
            <a:pPr lvl="4"/>
            <a:r>
              <a:t>Text úrovně 5</a:t>
            </a:r>
          </a:p>
        </p:txBody>
      </p:sp>
      <p:sp>
        <p:nvSpPr>
          <p:cNvPr id="104" name="„Sem napište citát.“"/>
          <p:cNvSpPr txBox="1">
            <a:spLocks noGrp="1"/>
          </p:cNvSpPr>
          <p:nvPr>
            <p:ph type="body" sz="quarter" idx="21"/>
          </p:nvPr>
        </p:nvSpPr>
        <p:spPr>
          <a:xfrm>
            <a:off x="1270000" y="4248150"/>
            <a:ext cx="10464800" cy="723900"/>
          </a:xfrm>
          <a:prstGeom prst="rect">
            <a:avLst/>
          </a:prstGeom>
        </p:spPr>
        <p:txBody>
          <a:bodyPr/>
          <a:lstStyle/>
          <a:p>
            <a:endParaRPr/>
          </a:p>
        </p:txBody>
      </p:sp>
      <p:sp>
        <p:nvSpPr>
          <p:cNvPr id="105"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grafie u citátu">
    <p:spTree>
      <p:nvGrpSpPr>
        <p:cNvPr id="1" name=""/>
        <p:cNvGrpSpPr/>
        <p:nvPr/>
      </p:nvGrpSpPr>
      <p:grpSpPr>
        <a:xfrm>
          <a:off x="0" y="0"/>
          <a:ext cx="0" cy="0"/>
          <a:chOff x="0" y="0"/>
          <a:chExt cx="0" cy="0"/>
        </a:xfrm>
      </p:grpSpPr>
      <p:sp>
        <p:nvSpPr>
          <p:cNvPr id="112" name="Text úrovně 1…"/>
          <p:cNvSpPr txBox="1">
            <a:spLocks noGrp="1"/>
          </p:cNvSpPr>
          <p:nvPr>
            <p:ph type="body" sz="quarter" idx="1"/>
          </p:nvPr>
        </p:nvSpPr>
        <p:spPr>
          <a:xfrm>
            <a:off x="1270000" y="2959100"/>
            <a:ext cx="10464800" cy="520700"/>
          </a:xfrm>
          <a:prstGeom prst="rect">
            <a:avLst/>
          </a:prstGeom>
        </p:spPr>
        <p:txBody>
          <a:bodyPr anchor="t"/>
          <a:lstStyle>
            <a:lvl1pPr marL="0" indent="0" algn="ctr">
              <a:spcBef>
                <a:spcPts val="0"/>
              </a:spcBef>
              <a:buClrTx/>
              <a:buSzTx/>
              <a:buNone/>
              <a:defRPr sz="2400" cap="all" spc="384">
                <a:solidFill>
                  <a:srgbClr val="55D8FF"/>
                </a:solidFill>
              </a:defRPr>
            </a:lvl1pPr>
            <a:lvl2pPr marL="783166" indent="-313266" algn="ctr">
              <a:spcBef>
                <a:spcPts val="0"/>
              </a:spcBef>
              <a:buClrTx/>
              <a:defRPr sz="2400" cap="all" spc="384">
                <a:solidFill>
                  <a:srgbClr val="55D8FF"/>
                </a:solidFill>
              </a:defRPr>
            </a:lvl2pPr>
            <a:lvl3pPr marL="1253065" indent="-313265" algn="ctr">
              <a:spcBef>
                <a:spcPts val="0"/>
              </a:spcBef>
              <a:buClrTx/>
              <a:defRPr sz="2400" cap="all" spc="384">
                <a:solidFill>
                  <a:srgbClr val="55D8FF"/>
                </a:solidFill>
              </a:defRPr>
            </a:lvl3pPr>
            <a:lvl4pPr marL="1722965" indent="-313265" algn="ctr">
              <a:spcBef>
                <a:spcPts val="0"/>
              </a:spcBef>
              <a:buClrTx/>
              <a:defRPr sz="2400" cap="all" spc="384">
                <a:solidFill>
                  <a:srgbClr val="55D8FF"/>
                </a:solidFill>
              </a:defRPr>
            </a:lvl4pPr>
            <a:lvl5pPr marL="2192865" indent="-313265" algn="ctr">
              <a:spcBef>
                <a:spcPts val="0"/>
              </a:spcBef>
              <a:buClrTx/>
              <a:defRPr sz="2400" cap="all" spc="384">
                <a:solidFill>
                  <a:srgbClr val="55D8FF"/>
                </a:solidFill>
              </a:defRPr>
            </a:lvl5pPr>
          </a:lstStyle>
          <a:p>
            <a:r>
              <a:t>Text úrovně 1</a:t>
            </a:r>
          </a:p>
          <a:p>
            <a:pPr lvl="1"/>
            <a:r>
              <a:t>Text úrovně 2</a:t>
            </a:r>
          </a:p>
          <a:p>
            <a:pPr lvl="2"/>
            <a:r>
              <a:t>Text úrovně 3</a:t>
            </a:r>
          </a:p>
          <a:p>
            <a:pPr lvl="3"/>
            <a:r>
              <a:t>Text úrovně 4</a:t>
            </a:r>
          </a:p>
          <a:p>
            <a:pPr lvl="4"/>
            <a:r>
              <a:t>Text úrovně 5</a:t>
            </a:r>
          </a:p>
        </p:txBody>
      </p:sp>
      <p:sp>
        <p:nvSpPr>
          <p:cNvPr id="113" name="„Sem napište citát.“"/>
          <p:cNvSpPr txBox="1">
            <a:spLocks noGrp="1"/>
          </p:cNvSpPr>
          <p:nvPr>
            <p:ph type="body" sz="quarter" idx="21"/>
          </p:nvPr>
        </p:nvSpPr>
        <p:spPr>
          <a:xfrm>
            <a:off x="1270000" y="1346200"/>
            <a:ext cx="10464800" cy="723900"/>
          </a:xfrm>
          <a:prstGeom prst="rect">
            <a:avLst/>
          </a:prstGeom>
        </p:spPr>
        <p:txBody>
          <a:bodyPr/>
          <a:lstStyle/>
          <a:p>
            <a:endParaRPr/>
          </a:p>
        </p:txBody>
      </p:sp>
      <p:sp>
        <p:nvSpPr>
          <p:cNvPr id="114" name="Obrázek"/>
          <p:cNvSpPr>
            <a:spLocks noGrp="1"/>
          </p:cNvSpPr>
          <p:nvPr>
            <p:ph type="pic" idx="22"/>
          </p:nvPr>
        </p:nvSpPr>
        <p:spPr>
          <a:xfrm>
            <a:off x="-19050" y="3613150"/>
            <a:ext cx="13004800" cy="6134100"/>
          </a:xfrm>
          <a:prstGeom prst="rect">
            <a:avLst/>
          </a:prstGeom>
        </p:spPr>
        <p:txBody>
          <a:bodyPr lIns="91439" tIns="45719" rIns="91439" bIns="45719" anchor="t">
            <a:noAutofit/>
          </a:bodyPr>
          <a:lstStyle/>
          <a:p>
            <a:endParaRPr/>
          </a:p>
        </p:txBody>
      </p:sp>
      <p:sp>
        <p:nvSpPr>
          <p:cNvPr id="115"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grafie">
    <p:spTree>
      <p:nvGrpSpPr>
        <p:cNvPr id="1" name=""/>
        <p:cNvGrpSpPr/>
        <p:nvPr/>
      </p:nvGrpSpPr>
      <p:grpSpPr>
        <a:xfrm>
          <a:off x="0" y="0"/>
          <a:ext cx="0" cy="0"/>
          <a:chOff x="0" y="0"/>
          <a:chExt cx="0" cy="0"/>
        </a:xfrm>
      </p:grpSpPr>
      <p:sp>
        <p:nvSpPr>
          <p:cNvPr id="122" name="Obrázek"/>
          <p:cNvSpPr>
            <a:spLocks noGrp="1"/>
          </p:cNvSpPr>
          <p:nvPr>
            <p:ph type="pic" idx="21"/>
          </p:nvPr>
        </p:nvSpPr>
        <p:spPr>
          <a:xfrm>
            <a:off x="0" y="0"/>
            <a:ext cx="13004800" cy="9753600"/>
          </a:xfrm>
          <a:prstGeom prst="rect">
            <a:avLst/>
          </a:prstGeom>
        </p:spPr>
        <p:txBody>
          <a:bodyPr lIns="91439" tIns="45719" rIns="91439" bIns="45719" anchor="t">
            <a:noAutofit/>
          </a:bodyPr>
          <a:lstStyle/>
          <a:p>
            <a:endParaRPr/>
          </a:p>
        </p:txBody>
      </p:sp>
      <p:sp>
        <p:nvSpPr>
          <p:cNvPr id="12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130"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ky – na šířku">
    <p:spTree>
      <p:nvGrpSpPr>
        <p:cNvPr id="1" name=""/>
        <p:cNvGrpSpPr/>
        <p:nvPr/>
      </p:nvGrpSpPr>
      <p:grpSpPr>
        <a:xfrm>
          <a:off x="0" y="0"/>
          <a:ext cx="0" cy="0"/>
          <a:chOff x="0" y="0"/>
          <a:chExt cx="0" cy="0"/>
        </a:xfrm>
      </p:grpSpPr>
      <p:sp>
        <p:nvSpPr>
          <p:cNvPr id="20" name="Obrázek"/>
          <p:cNvSpPr>
            <a:spLocks noGrp="1"/>
          </p:cNvSpPr>
          <p:nvPr>
            <p:ph type="pic" idx="21"/>
          </p:nvPr>
        </p:nvSpPr>
        <p:spPr>
          <a:xfrm>
            <a:off x="0" y="0"/>
            <a:ext cx="13004800" cy="9753600"/>
          </a:xfrm>
          <a:prstGeom prst="rect">
            <a:avLst/>
          </a:prstGeom>
        </p:spPr>
        <p:txBody>
          <a:bodyPr lIns="91439" tIns="45719" rIns="91439" bIns="45719" anchor="t">
            <a:noAutofit/>
          </a:bodyPr>
          <a:lstStyle/>
          <a:p>
            <a:endParaRPr/>
          </a:p>
        </p:txBody>
      </p:sp>
      <p:sp>
        <p:nvSpPr>
          <p:cNvPr id="21" name="Text názvu"/>
          <p:cNvSpPr txBox="1">
            <a:spLocks noGrp="1"/>
          </p:cNvSpPr>
          <p:nvPr>
            <p:ph type="title"/>
          </p:nvPr>
        </p:nvSpPr>
        <p:spPr>
          <a:xfrm>
            <a:off x="660400" y="1003300"/>
            <a:ext cx="11684000" cy="1460500"/>
          </a:xfrm>
          <a:prstGeom prst="rect">
            <a:avLst/>
          </a:prstGeom>
        </p:spPr>
        <p:txBody>
          <a:bodyPr/>
          <a:lstStyle>
            <a:lvl1pPr>
              <a:defRPr sz="6200" spc="992"/>
            </a:lvl1pPr>
          </a:lstStyle>
          <a:p>
            <a:r>
              <a:t>Text názvu</a:t>
            </a:r>
          </a:p>
        </p:txBody>
      </p:sp>
      <p:sp>
        <p:nvSpPr>
          <p:cNvPr id="22" name="Text úrovně 1…"/>
          <p:cNvSpPr txBox="1">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0">
              <a:spcBef>
                <a:spcPts val="0"/>
              </a:spcBef>
              <a:buClrTx/>
              <a:buSzTx/>
              <a:buNone/>
              <a:defRPr sz="2400" cap="all" spc="384">
                <a:latin typeface="Avenir Book"/>
                <a:ea typeface="Avenir Book"/>
                <a:cs typeface="Avenir Book"/>
                <a:sym typeface="Avenir Book"/>
              </a:defRPr>
            </a:lvl2pPr>
            <a:lvl3pPr marL="0" indent="0">
              <a:spcBef>
                <a:spcPts val="0"/>
              </a:spcBef>
              <a:buClrTx/>
              <a:buSzTx/>
              <a:buNone/>
              <a:defRPr sz="2400" cap="all" spc="384">
                <a:latin typeface="Avenir Book"/>
                <a:ea typeface="Avenir Book"/>
                <a:cs typeface="Avenir Book"/>
                <a:sym typeface="Avenir Book"/>
              </a:defRPr>
            </a:lvl3pPr>
            <a:lvl4pPr marL="0" indent="0">
              <a:spcBef>
                <a:spcPts val="0"/>
              </a:spcBef>
              <a:buClrTx/>
              <a:buSzTx/>
              <a:buNone/>
              <a:defRPr sz="2400" cap="all" spc="384">
                <a:latin typeface="Avenir Book"/>
                <a:ea typeface="Avenir Book"/>
                <a:cs typeface="Avenir Book"/>
                <a:sym typeface="Avenir Book"/>
              </a:defRPr>
            </a:lvl4pPr>
            <a:lvl5pPr marL="0" indent="0">
              <a:spcBef>
                <a:spcPts val="0"/>
              </a:spcBef>
              <a:buClrTx/>
              <a:buSzTx/>
              <a:buNone/>
              <a:defRPr sz="2400" cap="all" spc="384">
                <a:latin typeface="Avenir Book"/>
                <a:ea typeface="Avenir Book"/>
                <a:cs typeface="Avenir Book"/>
                <a:sym typeface="Avenir Book"/>
              </a:defRPr>
            </a:lvl5pPr>
          </a:lstStyle>
          <a:p>
            <a:r>
              <a:t>Text úrovně 1</a:t>
            </a:r>
          </a:p>
          <a:p>
            <a:pPr lvl="1"/>
            <a:r>
              <a:t>Text úrovně 2</a:t>
            </a:r>
          </a:p>
          <a:p>
            <a:pPr lvl="2"/>
            <a:r>
              <a:t>Text úrovně 3</a:t>
            </a:r>
          </a:p>
          <a:p>
            <a:pPr lvl="3"/>
            <a:r>
              <a:t>Text úrovně 4</a:t>
            </a:r>
          </a:p>
          <a:p>
            <a:pPr lvl="4"/>
            <a:r>
              <a:t>Text úrovně 5</a:t>
            </a:r>
          </a:p>
        </p:txBody>
      </p:sp>
      <p:sp>
        <p:nvSpPr>
          <p:cNvPr id="2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lternativní fotky – na šířku">
    <p:spTree>
      <p:nvGrpSpPr>
        <p:cNvPr id="1" name=""/>
        <p:cNvGrpSpPr/>
        <p:nvPr/>
      </p:nvGrpSpPr>
      <p:grpSpPr>
        <a:xfrm>
          <a:off x="0" y="0"/>
          <a:ext cx="0" cy="0"/>
          <a:chOff x="0" y="0"/>
          <a:chExt cx="0" cy="0"/>
        </a:xfrm>
      </p:grpSpPr>
      <p:sp>
        <p:nvSpPr>
          <p:cNvPr id="30" name="Obrázek"/>
          <p:cNvSpPr>
            <a:spLocks noGrp="1"/>
          </p:cNvSpPr>
          <p:nvPr>
            <p:ph type="pic" idx="21"/>
          </p:nvPr>
        </p:nvSpPr>
        <p:spPr>
          <a:xfrm>
            <a:off x="0" y="2717800"/>
            <a:ext cx="13004800" cy="7035800"/>
          </a:xfrm>
          <a:prstGeom prst="rect">
            <a:avLst/>
          </a:prstGeom>
        </p:spPr>
        <p:txBody>
          <a:bodyPr lIns="91439" tIns="45719" rIns="91439" bIns="45719" anchor="t">
            <a:noAutofit/>
          </a:bodyPr>
          <a:lstStyle/>
          <a:p>
            <a:endParaRPr/>
          </a:p>
        </p:txBody>
      </p:sp>
      <p:sp>
        <p:nvSpPr>
          <p:cNvPr id="31" name="Text názvu"/>
          <p:cNvSpPr txBox="1">
            <a:spLocks noGrp="1"/>
          </p:cNvSpPr>
          <p:nvPr>
            <p:ph type="title"/>
          </p:nvPr>
        </p:nvSpPr>
        <p:spPr>
          <a:xfrm>
            <a:off x="660400" y="1003300"/>
            <a:ext cx="11684000" cy="1460500"/>
          </a:xfrm>
          <a:prstGeom prst="rect">
            <a:avLst/>
          </a:prstGeom>
        </p:spPr>
        <p:txBody>
          <a:bodyPr/>
          <a:lstStyle>
            <a:lvl1pPr>
              <a:defRPr sz="6200" spc="992"/>
            </a:lvl1pPr>
          </a:lstStyle>
          <a:p>
            <a:r>
              <a:t>Text názvu</a:t>
            </a:r>
          </a:p>
        </p:txBody>
      </p:sp>
      <p:sp>
        <p:nvSpPr>
          <p:cNvPr id="32" name="Text úrovně 1…"/>
          <p:cNvSpPr txBox="1">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0">
              <a:spcBef>
                <a:spcPts val="0"/>
              </a:spcBef>
              <a:buClrTx/>
              <a:buSzTx/>
              <a:buNone/>
              <a:defRPr sz="2400" cap="all" spc="384">
                <a:latin typeface="Avenir Book"/>
                <a:ea typeface="Avenir Book"/>
                <a:cs typeface="Avenir Book"/>
                <a:sym typeface="Avenir Book"/>
              </a:defRPr>
            </a:lvl2pPr>
            <a:lvl3pPr marL="0" indent="0">
              <a:spcBef>
                <a:spcPts val="0"/>
              </a:spcBef>
              <a:buClrTx/>
              <a:buSzTx/>
              <a:buNone/>
              <a:defRPr sz="2400" cap="all" spc="384">
                <a:latin typeface="Avenir Book"/>
                <a:ea typeface="Avenir Book"/>
                <a:cs typeface="Avenir Book"/>
                <a:sym typeface="Avenir Book"/>
              </a:defRPr>
            </a:lvl3pPr>
            <a:lvl4pPr marL="0" indent="0">
              <a:spcBef>
                <a:spcPts val="0"/>
              </a:spcBef>
              <a:buClrTx/>
              <a:buSzTx/>
              <a:buNone/>
              <a:defRPr sz="2400" cap="all" spc="384">
                <a:latin typeface="Avenir Book"/>
                <a:ea typeface="Avenir Book"/>
                <a:cs typeface="Avenir Book"/>
                <a:sym typeface="Avenir Book"/>
              </a:defRPr>
            </a:lvl4pPr>
            <a:lvl5pPr marL="0" indent="0">
              <a:spcBef>
                <a:spcPts val="0"/>
              </a:spcBef>
              <a:buClrTx/>
              <a:buSzTx/>
              <a:buNone/>
              <a:defRPr sz="2400" cap="all" spc="384">
                <a:latin typeface="Avenir Book"/>
                <a:ea typeface="Avenir Book"/>
                <a:cs typeface="Avenir Book"/>
                <a:sym typeface="Avenir Book"/>
              </a:defRPr>
            </a:lvl5pPr>
          </a:lstStyle>
          <a:p>
            <a:r>
              <a:t>Text úrovně 1</a:t>
            </a:r>
          </a:p>
          <a:p>
            <a:pPr lvl="1"/>
            <a:r>
              <a:t>Text úrovně 2</a:t>
            </a:r>
          </a:p>
          <a:p>
            <a:pPr lvl="2"/>
            <a:r>
              <a:t>Text úrovně 3</a:t>
            </a:r>
          </a:p>
          <a:p>
            <a:pPr lvl="3"/>
            <a:r>
              <a:t>Text úrovně 4</a:t>
            </a:r>
          </a:p>
          <a:p>
            <a:pPr lvl="4"/>
            <a:r>
              <a:t>Text úrovně 5</a:t>
            </a:r>
          </a:p>
        </p:txBody>
      </p:sp>
      <p:sp>
        <p:nvSpPr>
          <p:cNvPr id="3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Název - ve středu">
    <p:spTree>
      <p:nvGrpSpPr>
        <p:cNvPr id="1" name=""/>
        <p:cNvGrpSpPr/>
        <p:nvPr/>
      </p:nvGrpSpPr>
      <p:grpSpPr>
        <a:xfrm>
          <a:off x="0" y="0"/>
          <a:ext cx="0" cy="0"/>
          <a:chOff x="0" y="0"/>
          <a:chExt cx="0" cy="0"/>
        </a:xfrm>
      </p:grpSpPr>
      <p:sp>
        <p:nvSpPr>
          <p:cNvPr id="40" name="Text názvu"/>
          <p:cNvSpPr txBox="1">
            <a:spLocks noGrp="1"/>
          </p:cNvSpPr>
          <p:nvPr>
            <p:ph type="title"/>
          </p:nvPr>
        </p:nvSpPr>
        <p:spPr>
          <a:xfrm>
            <a:off x="660400" y="3759200"/>
            <a:ext cx="11684000" cy="2222500"/>
          </a:xfrm>
          <a:prstGeom prst="rect">
            <a:avLst/>
          </a:prstGeom>
        </p:spPr>
        <p:txBody>
          <a:bodyPr anchor="ctr"/>
          <a:lstStyle>
            <a:lvl1pPr>
              <a:defRPr sz="6200" spc="992"/>
            </a:lvl1pPr>
          </a:lstStyle>
          <a:p>
            <a:r>
              <a:t>Text názvu</a:t>
            </a:r>
          </a:p>
        </p:txBody>
      </p:sp>
      <p:sp>
        <p:nvSpPr>
          <p:cNvPr id="41"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otky – na výšku">
    <p:spTree>
      <p:nvGrpSpPr>
        <p:cNvPr id="1" name=""/>
        <p:cNvGrpSpPr/>
        <p:nvPr/>
      </p:nvGrpSpPr>
      <p:grpSpPr>
        <a:xfrm>
          <a:off x="0" y="0"/>
          <a:ext cx="0" cy="0"/>
          <a:chOff x="0" y="0"/>
          <a:chExt cx="0" cy="0"/>
        </a:xfrm>
      </p:grpSpPr>
      <p:sp>
        <p:nvSpPr>
          <p:cNvPr id="48" name="Obrázek"/>
          <p:cNvSpPr>
            <a:spLocks noGrp="1"/>
          </p:cNvSpPr>
          <p:nvPr>
            <p:ph type="pic" idx="21"/>
          </p:nvPr>
        </p:nvSpPr>
        <p:spPr>
          <a:xfrm>
            <a:off x="6496050" y="6350"/>
            <a:ext cx="6502400" cy="9753600"/>
          </a:xfrm>
          <a:prstGeom prst="rect">
            <a:avLst/>
          </a:prstGeom>
        </p:spPr>
        <p:txBody>
          <a:bodyPr lIns="91439" tIns="45719" rIns="91439" bIns="45719" anchor="t">
            <a:noAutofit/>
          </a:bodyPr>
          <a:lstStyle/>
          <a:p>
            <a:endParaRPr/>
          </a:p>
        </p:txBody>
      </p:sp>
      <p:sp>
        <p:nvSpPr>
          <p:cNvPr id="49" name="Text názvu"/>
          <p:cNvSpPr txBox="1">
            <a:spLocks noGrp="1"/>
          </p:cNvSpPr>
          <p:nvPr>
            <p:ph type="title"/>
          </p:nvPr>
        </p:nvSpPr>
        <p:spPr>
          <a:xfrm>
            <a:off x="546100" y="4305300"/>
            <a:ext cx="5410200" cy="2984500"/>
          </a:xfrm>
          <a:prstGeom prst="rect">
            <a:avLst/>
          </a:prstGeom>
        </p:spPr>
        <p:txBody>
          <a:bodyPr/>
          <a:lstStyle/>
          <a:p>
            <a:r>
              <a:t>Text názvu</a:t>
            </a:r>
          </a:p>
        </p:txBody>
      </p:sp>
      <p:sp>
        <p:nvSpPr>
          <p:cNvPr id="50" name="Text úrovně 1…"/>
          <p:cNvSpPr txBox="1">
            <a:spLocks noGrp="1"/>
          </p:cNvSpPr>
          <p:nvPr>
            <p:ph type="body" sz="quarter" idx="1"/>
          </p:nvPr>
        </p:nvSpPr>
        <p:spPr>
          <a:xfrm>
            <a:off x="546100" y="3429000"/>
            <a:ext cx="5410200" cy="889000"/>
          </a:xfrm>
          <a:prstGeom prst="rect">
            <a:avLst/>
          </a:prstGeom>
        </p:spPr>
        <p:txBody>
          <a:bodyPr/>
          <a:lstStyle>
            <a:lvl1pPr marL="0" indent="0">
              <a:spcBef>
                <a:spcPts val="0"/>
              </a:spcBef>
              <a:buClrTx/>
              <a:buSzTx/>
              <a:buNone/>
              <a:defRPr sz="3100" cap="all" spc="496">
                <a:solidFill>
                  <a:srgbClr val="A5D7FB"/>
                </a:solidFill>
                <a:latin typeface="Avenir Heavy"/>
                <a:ea typeface="Avenir Heavy"/>
                <a:cs typeface="Avenir Heavy"/>
                <a:sym typeface="Avenir Heavy"/>
              </a:defRPr>
            </a:lvl1pPr>
            <a:lvl2pPr marL="0" indent="0">
              <a:spcBef>
                <a:spcPts val="0"/>
              </a:spcBef>
              <a:buClrTx/>
              <a:buSzTx/>
              <a:buNone/>
              <a:defRPr sz="3100" cap="all" spc="496">
                <a:solidFill>
                  <a:srgbClr val="A5D7FB"/>
                </a:solidFill>
                <a:latin typeface="Avenir Heavy"/>
                <a:ea typeface="Avenir Heavy"/>
                <a:cs typeface="Avenir Heavy"/>
                <a:sym typeface="Avenir Heavy"/>
              </a:defRPr>
            </a:lvl2pPr>
            <a:lvl3pPr marL="0" indent="0">
              <a:spcBef>
                <a:spcPts val="0"/>
              </a:spcBef>
              <a:buClrTx/>
              <a:buSzTx/>
              <a:buNone/>
              <a:defRPr sz="3100" cap="all" spc="496">
                <a:solidFill>
                  <a:srgbClr val="A5D7FB"/>
                </a:solidFill>
                <a:latin typeface="Avenir Heavy"/>
                <a:ea typeface="Avenir Heavy"/>
                <a:cs typeface="Avenir Heavy"/>
                <a:sym typeface="Avenir Heavy"/>
              </a:defRPr>
            </a:lvl3pPr>
            <a:lvl4pPr marL="0" indent="0">
              <a:spcBef>
                <a:spcPts val="0"/>
              </a:spcBef>
              <a:buClrTx/>
              <a:buSzTx/>
              <a:buNone/>
              <a:defRPr sz="3100" cap="all" spc="496">
                <a:solidFill>
                  <a:srgbClr val="A5D7FB"/>
                </a:solidFill>
                <a:latin typeface="Avenir Heavy"/>
                <a:ea typeface="Avenir Heavy"/>
                <a:cs typeface="Avenir Heavy"/>
                <a:sym typeface="Avenir Heavy"/>
              </a:defRPr>
            </a:lvl4pPr>
            <a:lvl5pPr marL="0" indent="0">
              <a:spcBef>
                <a:spcPts val="0"/>
              </a:spcBef>
              <a:buClrTx/>
              <a:buSzTx/>
              <a:buNone/>
              <a:defRPr sz="3100" cap="all" spc="496">
                <a:solidFill>
                  <a:srgbClr val="A5D7FB"/>
                </a:solidFill>
                <a:latin typeface="Avenir Heavy"/>
                <a:ea typeface="Avenir Heavy"/>
                <a:cs typeface="Avenir Heavy"/>
                <a:sym typeface="Avenir Heavy"/>
              </a:defRPr>
            </a:lvl5pPr>
          </a:lstStyle>
          <a:p>
            <a:r>
              <a:t>Text úrovně 1</a:t>
            </a:r>
          </a:p>
          <a:p>
            <a:pPr lvl="1"/>
            <a:r>
              <a:t>Text úrovně 2</a:t>
            </a:r>
          </a:p>
          <a:p>
            <a:pPr lvl="2"/>
            <a:r>
              <a:t>Text úrovně 3</a:t>
            </a:r>
          </a:p>
          <a:p>
            <a:pPr lvl="3"/>
            <a:r>
              <a:t>Text úrovně 4</a:t>
            </a:r>
          </a:p>
          <a:p>
            <a:pPr lvl="4"/>
            <a:r>
              <a:t>Text úrovně 5</a:t>
            </a:r>
          </a:p>
        </p:txBody>
      </p:sp>
      <p:sp>
        <p:nvSpPr>
          <p:cNvPr id="51"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Název - nahoře">
    <p:spTree>
      <p:nvGrpSpPr>
        <p:cNvPr id="1" name=""/>
        <p:cNvGrpSpPr/>
        <p:nvPr/>
      </p:nvGrpSpPr>
      <p:grpSpPr>
        <a:xfrm>
          <a:off x="0" y="0"/>
          <a:ext cx="0" cy="0"/>
          <a:chOff x="0" y="0"/>
          <a:chExt cx="0" cy="0"/>
        </a:xfrm>
      </p:grpSpPr>
      <p:sp>
        <p:nvSpPr>
          <p:cNvPr id="58" name="Text názvu"/>
          <p:cNvSpPr txBox="1">
            <a:spLocks noGrp="1"/>
          </p:cNvSpPr>
          <p:nvPr>
            <p:ph type="title"/>
          </p:nvPr>
        </p:nvSpPr>
        <p:spPr>
          <a:prstGeom prst="rect">
            <a:avLst/>
          </a:prstGeom>
        </p:spPr>
        <p:txBody>
          <a:bodyPr/>
          <a:lstStyle/>
          <a:p>
            <a:r>
              <a:t>Text názvu</a:t>
            </a:r>
          </a:p>
        </p:txBody>
      </p:sp>
      <p:sp>
        <p:nvSpPr>
          <p:cNvPr id="59"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Název a odrážky">
    <p:spTree>
      <p:nvGrpSpPr>
        <p:cNvPr id="1" name=""/>
        <p:cNvGrpSpPr/>
        <p:nvPr/>
      </p:nvGrpSpPr>
      <p:grpSpPr>
        <a:xfrm>
          <a:off x="0" y="0"/>
          <a:ext cx="0" cy="0"/>
          <a:chOff x="0" y="0"/>
          <a:chExt cx="0" cy="0"/>
        </a:xfrm>
      </p:grpSpPr>
      <p:sp>
        <p:nvSpPr>
          <p:cNvPr id="66" name="Text názvu"/>
          <p:cNvSpPr txBox="1">
            <a:spLocks noGrp="1"/>
          </p:cNvSpPr>
          <p:nvPr>
            <p:ph type="title"/>
          </p:nvPr>
        </p:nvSpPr>
        <p:spPr>
          <a:prstGeom prst="rect">
            <a:avLst/>
          </a:prstGeom>
        </p:spPr>
        <p:txBody>
          <a:bodyPr/>
          <a:lstStyle/>
          <a:p>
            <a:r>
              <a:t>Text názvu</a:t>
            </a:r>
          </a:p>
        </p:txBody>
      </p:sp>
      <p:sp>
        <p:nvSpPr>
          <p:cNvPr id="67"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68"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ázev, odrážky, fotka">
    <p:spTree>
      <p:nvGrpSpPr>
        <p:cNvPr id="1" name=""/>
        <p:cNvGrpSpPr/>
        <p:nvPr/>
      </p:nvGrpSpPr>
      <p:grpSpPr>
        <a:xfrm>
          <a:off x="0" y="0"/>
          <a:ext cx="0" cy="0"/>
          <a:chOff x="0" y="0"/>
          <a:chExt cx="0" cy="0"/>
        </a:xfrm>
      </p:grpSpPr>
      <p:sp>
        <p:nvSpPr>
          <p:cNvPr id="75" name="Obrázek"/>
          <p:cNvSpPr>
            <a:spLocks noGrp="1"/>
          </p:cNvSpPr>
          <p:nvPr>
            <p:ph type="pic" idx="21"/>
          </p:nvPr>
        </p:nvSpPr>
        <p:spPr>
          <a:xfrm>
            <a:off x="6502400" y="0"/>
            <a:ext cx="6502400" cy="9753600"/>
          </a:xfrm>
          <a:prstGeom prst="rect">
            <a:avLst/>
          </a:prstGeom>
        </p:spPr>
        <p:txBody>
          <a:bodyPr lIns="91439" tIns="45719" rIns="91439" bIns="45719" anchor="t">
            <a:noAutofit/>
          </a:bodyPr>
          <a:lstStyle/>
          <a:p>
            <a:endParaRPr/>
          </a:p>
        </p:txBody>
      </p:sp>
      <p:sp>
        <p:nvSpPr>
          <p:cNvPr id="76" name="Text názvu"/>
          <p:cNvSpPr txBox="1">
            <a:spLocks noGrp="1"/>
          </p:cNvSpPr>
          <p:nvPr>
            <p:ph type="title"/>
          </p:nvPr>
        </p:nvSpPr>
        <p:spPr>
          <a:xfrm>
            <a:off x="660400" y="609600"/>
            <a:ext cx="5080000" cy="1854200"/>
          </a:xfrm>
          <a:prstGeom prst="rect">
            <a:avLst/>
          </a:prstGeom>
        </p:spPr>
        <p:txBody>
          <a:bodyPr/>
          <a:lstStyle/>
          <a:p>
            <a:r>
              <a:t>Text názvu</a:t>
            </a:r>
          </a:p>
        </p:txBody>
      </p:sp>
      <p:sp>
        <p:nvSpPr>
          <p:cNvPr id="77" name="Text úrovně 1…"/>
          <p:cNvSpPr txBox="1">
            <a:spLocks noGrp="1"/>
          </p:cNvSpPr>
          <p:nvPr>
            <p:ph type="body" sz="half"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r>
              <a:t>Text úrovně 1</a:t>
            </a:r>
          </a:p>
          <a:p>
            <a:pPr lvl="1"/>
            <a:r>
              <a:t>Text úrovně 2</a:t>
            </a:r>
          </a:p>
          <a:p>
            <a:pPr lvl="2"/>
            <a:r>
              <a:t>Text úrovně 3</a:t>
            </a:r>
          </a:p>
          <a:p>
            <a:pPr lvl="3"/>
            <a:r>
              <a:t>Text úrovně 4</a:t>
            </a:r>
          </a:p>
          <a:p>
            <a:pPr lvl="4"/>
            <a:r>
              <a:t>Text úrovně 5</a:t>
            </a:r>
          </a:p>
        </p:txBody>
      </p:sp>
      <p:sp>
        <p:nvSpPr>
          <p:cNvPr id="78"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drážky">
    <p:spTree>
      <p:nvGrpSpPr>
        <p:cNvPr id="1" name=""/>
        <p:cNvGrpSpPr/>
        <p:nvPr/>
      </p:nvGrpSpPr>
      <p:grpSpPr>
        <a:xfrm>
          <a:off x="0" y="0"/>
          <a:ext cx="0" cy="0"/>
          <a:chOff x="0" y="0"/>
          <a:chExt cx="0" cy="0"/>
        </a:xfrm>
      </p:grpSpPr>
      <p:sp>
        <p:nvSpPr>
          <p:cNvPr id="85" name="Text úrovně 1…"/>
          <p:cNvSpPr txBox="1">
            <a:spLocks noGrp="1"/>
          </p:cNvSpPr>
          <p:nvPr>
            <p:ph type="body" idx="1"/>
          </p:nvPr>
        </p:nvSpPr>
        <p:spPr>
          <a:xfrm>
            <a:off x="660400" y="1511300"/>
            <a:ext cx="11684000" cy="6718300"/>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86"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 názvu"/>
          <p:cNvSpPr txBox="1">
            <a:spLocks noGrp="1"/>
          </p:cNvSpPr>
          <p:nvPr>
            <p:ph type="title"/>
          </p:nvPr>
        </p:nvSpPr>
        <p:spPr>
          <a:xfrm>
            <a:off x="660400" y="609600"/>
            <a:ext cx="11684000" cy="1422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 názvu</a:t>
            </a:r>
          </a:p>
        </p:txBody>
      </p:sp>
      <p:sp>
        <p:nvSpPr>
          <p:cNvPr id="3" name="Text úrovně 1…"/>
          <p:cNvSpPr txBox="1">
            <a:spLocks noGrp="1"/>
          </p:cNvSpPr>
          <p:nvPr>
            <p:ph type="body" idx="1"/>
          </p:nvPr>
        </p:nvSpPr>
        <p:spPr>
          <a:xfrm>
            <a:off x="660400" y="2019300"/>
            <a:ext cx="11684000" cy="6718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 úrovně 1</a:t>
            </a:r>
          </a:p>
          <a:p>
            <a:pPr lvl="1"/>
            <a:r>
              <a:t>Text úrovně 2</a:t>
            </a:r>
          </a:p>
          <a:p>
            <a:pPr lvl="2"/>
            <a:r>
              <a:t>Text úrovně 3</a:t>
            </a:r>
          </a:p>
          <a:p>
            <a:pPr lvl="3"/>
            <a:r>
              <a:t>Text úrovně 4</a:t>
            </a:r>
          </a:p>
          <a:p>
            <a:pPr lvl="4"/>
            <a:r>
              <a:t>Text úrovně 5</a:t>
            </a:r>
          </a:p>
        </p:txBody>
      </p:sp>
      <p:sp>
        <p:nvSpPr>
          <p:cNvPr id="4" name="Číslo snímku"/>
          <p:cNvSpPr txBox="1">
            <a:spLocks noGrp="1"/>
          </p:cNvSpPr>
          <p:nvPr>
            <p:ph type="sldNum" sz="quarter" idx="2"/>
          </p:nvPr>
        </p:nvSpPr>
        <p:spPr>
          <a:xfrm>
            <a:off x="6311897" y="9258299"/>
            <a:ext cx="352045" cy="419101"/>
          </a:xfrm>
          <a:prstGeom prst="rect">
            <a:avLst/>
          </a:prstGeom>
          <a:ln w="12700">
            <a:miter lim="400000"/>
          </a:ln>
        </p:spPr>
        <p:txBody>
          <a:bodyPr wrap="none" lIns="50800" tIns="50800" rIns="50800" bIns="50800" anchor="ctr">
            <a:spAutoFit/>
          </a:bodyPr>
          <a:lstStyle>
            <a:lvl1pPr>
              <a:defRPr sz="1800">
                <a:solidFill>
                  <a:srgbClr val="FFFFFF"/>
                </a:solidFill>
                <a:latin typeface="Avenir Light"/>
                <a:ea typeface="Avenir Light"/>
                <a:cs typeface="Avenir Light"/>
                <a:sym typeface="Avenir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Avenir Light"/>
          <a:ea typeface="Avenir Light"/>
          <a:cs typeface="Avenir Light"/>
          <a:sym typeface="Avenir Light"/>
        </a:defRPr>
      </a:lvl1pPr>
      <a:lvl2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Avenir Light"/>
          <a:ea typeface="Avenir Light"/>
          <a:cs typeface="Avenir Light"/>
          <a:sym typeface="Avenir Light"/>
        </a:defRPr>
      </a:lvl2pPr>
      <a:lvl3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Avenir Light"/>
          <a:ea typeface="Avenir Light"/>
          <a:cs typeface="Avenir Light"/>
          <a:sym typeface="Avenir Light"/>
        </a:defRPr>
      </a:lvl3pPr>
      <a:lvl4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Avenir Light"/>
          <a:ea typeface="Avenir Light"/>
          <a:cs typeface="Avenir Light"/>
          <a:sym typeface="Avenir Light"/>
        </a:defRPr>
      </a:lvl4pPr>
      <a:lvl5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Avenir Light"/>
          <a:ea typeface="Avenir Light"/>
          <a:cs typeface="Avenir Light"/>
          <a:sym typeface="Avenir Light"/>
        </a:defRPr>
      </a:lvl5pPr>
      <a:lvl6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Avenir Light"/>
          <a:ea typeface="Avenir Light"/>
          <a:cs typeface="Avenir Light"/>
          <a:sym typeface="Avenir Light"/>
        </a:defRPr>
      </a:lvl6pPr>
      <a:lvl7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Avenir Light"/>
          <a:ea typeface="Avenir Light"/>
          <a:cs typeface="Avenir Light"/>
          <a:sym typeface="Avenir Light"/>
        </a:defRPr>
      </a:lvl7pPr>
      <a:lvl8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Avenir Light"/>
          <a:ea typeface="Avenir Light"/>
          <a:cs typeface="Avenir Light"/>
          <a:sym typeface="Avenir Light"/>
        </a:defRPr>
      </a:lvl8pPr>
      <a:lvl9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Avenir Light"/>
          <a:ea typeface="Avenir Light"/>
          <a:cs typeface="Avenir Light"/>
          <a:sym typeface="Avenir Light"/>
        </a:defRPr>
      </a:lvl9pPr>
    </p:titleStyle>
    <p:bodyStyle>
      <a:lvl1pPr marL="4699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Avenir Light"/>
          <a:ea typeface="Avenir Light"/>
          <a:cs typeface="Avenir Light"/>
          <a:sym typeface="Avenir Light"/>
        </a:defRPr>
      </a:lvl1pPr>
      <a:lvl2pPr marL="9398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Avenir Light"/>
          <a:ea typeface="Avenir Light"/>
          <a:cs typeface="Avenir Light"/>
          <a:sym typeface="Avenir Light"/>
        </a:defRPr>
      </a:lvl2pPr>
      <a:lvl3pPr marL="14097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Avenir Light"/>
          <a:ea typeface="Avenir Light"/>
          <a:cs typeface="Avenir Light"/>
          <a:sym typeface="Avenir Light"/>
        </a:defRPr>
      </a:lvl3pPr>
      <a:lvl4pPr marL="18796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Avenir Light"/>
          <a:ea typeface="Avenir Light"/>
          <a:cs typeface="Avenir Light"/>
          <a:sym typeface="Avenir Light"/>
        </a:defRPr>
      </a:lvl4pPr>
      <a:lvl5pPr marL="23495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Avenir Light"/>
          <a:ea typeface="Avenir Light"/>
          <a:cs typeface="Avenir Light"/>
          <a:sym typeface="Avenir Light"/>
        </a:defRPr>
      </a:lvl5pPr>
      <a:lvl6pPr marL="28194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Avenir Light"/>
          <a:ea typeface="Avenir Light"/>
          <a:cs typeface="Avenir Light"/>
          <a:sym typeface="Avenir Light"/>
        </a:defRPr>
      </a:lvl6pPr>
      <a:lvl7pPr marL="32893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Avenir Light"/>
          <a:ea typeface="Avenir Light"/>
          <a:cs typeface="Avenir Light"/>
          <a:sym typeface="Avenir Light"/>
        </a:defRPr>
      </a:lvl7pPr>
      <a:lvl8pPr marL="37592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Avenir Light"/>
          <a:ea typeface="Avenir Light"/>
          <a:cs typeface="Avenir Light"/>
          <a:sym typeface="Avenir Light"/>
        </a:defRPr>
      </a:lvl8pPr>
      <a:lvl9pPr marL="4229100" marR="0" indent="-469900" algn="l" defTabSz="584200" rtl="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Avenir Light"/>
          <a:ea typeface="Avenir Light"/>
          <a:cs typeface="Avenir Light"/>
          <a:sym typeface="Avenir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comments" Target="../comments/comment3.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odklad.jpg" descr="Podklad.jpg"/>
          <p:cNvPicPr>
            <a:picLocks noChangeAspect="1"/>
          </p:cNvPicPr>
          <p:nvPr/>
        </p:nvPicPr>
        <p:blipFill>
          <a:blip r:embed="rId2">
            <a:extLst/>
          </a:blip>
          <a:stretch>
            <a:fillRect/>
          </a:stretch>
        </p:blipFill>
        <p:spPr>
          <a:xfrm>
            <a:off x="-22079" y="-21432"/>
            <a:ext cx="13048957" cy="9732475"/>
          </a:xfrm>
          <a:prstGeom prst="rect">
            <a:avLst/>
          </a:prstGeom>
          <a:ln w="12700">
            <a:miter lim="400000"/>
          </a:ln>
        </p:spPr>
      </p:pic>
      <p:sp>
        <p:nvSpPr>
          <p:cNvPr id="140" name="SEKCE LETOVÁ - ODDĚLENÍ ZVLÁŠTNÍHO PROVOZU"/>
          <p:cNvSpPr txBox="1">
            <a:spLocks noGrp="1"/>
          </p:cNvSpPr>
          <p:nvPr>
            <p:ph type="subTitle" sz="quarter" idx="1"/>
          </p:nvPr>
        </p:nvSpPr>
        <p:spPr>
          <a:xfrm>
            <a:off x="2120900" y="215900"/>
            <a:ext cx="9809709" cy="892375"/>
          </a:xfrm>
          <a:prstGeom prst="rect">
            <a:avLst/>
          </a:prstGeom>
        </p:spPr>
        <p:txBody>
          <a:bodyPr/>
          <a:lstStyle>
            <a:lvl1pPr>
              <a:defRPr sz="2400" b="1" spc="300">
                <a:latin typeface="Arial Narrow"/>
                <a:ea typeface="Arial Narrow"/>
                <a:cs typeface="Arial Narrow"/>
                <a:sym typeface="Arial Narrow"/>
              </a:defRPr>
            </a:lvl1pPr>
          </a:lstStyle>
          <a:p>
            <a:r>
              <a:t>SEKCE LETOVÁ - ODDĚLENÍ ZVLÁŠTNÍHO PROVOZU</a:t>
            </a:r>
          </a:p>
        </p:txBody>
      </p:sp>
      <p:pic>
        <p:nvPicPr>
          <p:cNvPr id="141" name="loga_UCL_ilustrator10.png" descr="loga_UCL_ilustrator10.png"/>
          <p:cNvPicPr>
            <a:picLocks noChangeAspect="1"/>
          </p:cNvPicPr>
          <p:nvPr/>
        </p:nvPicPr>
        <p:blipFill>
          <a:blip r:embed="rId3">
            <a:extLst/>
          </a:blip>
          <a:stretch>
            <a:fillRect/>
          </a:stretch>
        </p:blipFill>
        <p:spPr>
          <a:xfrm>
            <a:off x="4411095" y="1713689"/>
            <a:ext cx="3735531" cy="3497496"/>
          </a:xfrm>
          <a:prstGeom prst="rect">
            <a:avLst/>
          </a:prstGeom>
          <a:ln w="12700">
            <a:miter lim="400000"/>
          </a:ln>
        </p:spPr>
      </p:pic>
      <p:sp>
        <p:nvSpPr>
          <p:cNvPr id="142" name="SKYDIVING - ANEB PARAŠUTISTICKÝ…"/>
          <p:cNvSpPr txBox="1"/>
          <p:nvPr/>
        </p:nvSpPr>
        <p:spPr>
          <a:xfrm>
            <a:off x="752346" y="5672768"/>
            <a:ext cx="11500105" cy="219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FFFFFF"/>
                </a:solidFill>
                <a:latin typeface="Avenir Heavy"/>
                <a:ea typeface="Avenir Heavy"/>
                <a:cs typeface="Avenir Heavy"/>
                <a:sym typeface="Avenir Heavy"/>
              </a:defRPr>
            </a:pPr>
            <a:r>
              <a:t>Specifické aspekty koordinace výsadkových letů</a:t>
            </a:r>
          </a:p>
          <a:p>
            <a:pPr>
              <a:defRPr>
                <a:solidFill>
                  <a:srgbClr val="FFFFFF"/>
                </a:solidFill>
                <a:latin typeface="Avenir Heavy"/>
                <a:ea typeface="Avenir Heavy"/>
                <a:cs typeface="Avenir Heavy"/>
                <a:sym typeface="Avenir Heavy"/>
              </a:defRPr>
            </a:pPr>
            <a:r>
              <a:t>s běžným leteckým provozem</a:t>
            </a:r>
          </a:p>
          <a:p>
            <a:pPr>
              <a:defRPr>
                <a:solidFill>
                  <a:srgbClr val="FFFFFF"/>
                </a:solidFill>
                <a:latin typeface="Avenir Heavy"/>
                <a:ea typeface="Avenir Heavy"/>
                <a:cs typeface="Avenir Heavy"/>
                <a:sym typeface="Avenir Heavy"/>
              </a:defRPr>
            </a:pPr>
            <a:r>
              <a:t>a výsadkové lety v řízeném prostoru</a:t>
            </a:r>
          </a:p>
        </p:txBody>
      </p:sp>
      <p:sp>
        <p:nvSpPr>
          <p:cNvPr id="143" name="Mgr. Emil FRANĚK"/>
          <p:cNvSpPr txBox="1"/>
          <p:nvPr/>
        </p:nvSpPr>
        <p:spPr>
          <a:xfrm>
            <a:off x="4163773" y="8186454"/>
            <a:ext cx="3661260" cy="518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700">
                <a:solidFill>
                  <a:srgbClr val="55D8FF"/>
                </a:solidFill>
                <a:latin typeface="Avenir Medium"/>
                <a:ea typeface="Avenir Medium"/>
                <a:cs typeface="Avenir Medium"/>
                <a:sym typeface="Avenir Medium"/>
              </a:defRPr>
            </a:lvl1pPr>
          </a:lstStyle>
          <a:p>
            <a:r>
              <a:rPr lang="cs-CZ" dirty="0" smtClean="0"/>
              <a:t>PaedDr. Bc. </a:t>
            </a:r>
            <a:r>
              <a:rPr dirty="0" smtClean="0"/>
              <a:t>Jiří </a:t>
            </a:r>
            <a:r>
              <a:rPr dirty="0"/>
              <a:t>Blaška</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odklad.jpg" descr="Podklad.jpg"/>
          <p:cNvPicPr>
            <a:picLocks noChangeAspect="1"/>
          </p:cNvPicPr>
          <p:nvPr/>
        </p:nvPicPr>
        <p:blipFill>
          <a:blip r:embed="rId2">
            <a:extLst/>
          </a:blip>
          <a:stretch>
            <a:fillRect/>
          </a:stretch>
        </p:blipFill>
        <p:spPr>
          <a:xfrm>
            <a:off x="0" y="-152400"/>
            <a:ext cx="13048957" cy="9906000"/>
          </a:xfrm>
          <a:prstGeom prst="rect">
            <a:avLst/>
          </a:prstGeom>
          <a:ln w="12700">
            <a:miter lim="400000"/>
          </a:ln>
        </p:spPr>
      </p:pic>
      <p:sp>
        <p:nvSpPr>
          <p:cNvPr id="168" name="SESKOKY V ŘÍZENÉM PROSTORU VELKÝCH LETIŠŤ - CTR, TMA"/>
          <p:cNvSpPr txBox="1"/>
          <p:nvPr/>
        </p:nvSpPr>
        <p:spPr>
          <a:xfrm>
            <a:off x="3510832" y="281437"/>
            <a:ext cx="6027292"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solidFill>
                  <a:srgbClr val="FFFB00"/>
                </a:solidFill>
                <a:latin typeface="Avenir Heavy"/>
                <a:ea typeface="Avenir Heavy"/>
                <a:cs typeface="Avenir Heavy"/>
                <a:sym typeface="Avenir Heavy"/>
              </a:defRPr>
            </a:lvl1pPr>
          </a:lstStyle>
          <a:p>
            <a:r>
              <a:rPr dirty="0" smtClean="0">
                <a:solidFill>
                  <a:srgbClr val="FFFF00"/>
                </a:solidFill>
              </a:rPr>
              <a:t>Z</a:t>
            </a:r>
            <a:r>
              <a:rPr lang="cs-CZ" dirty="0" smtClean="0">
                <a:solidFill>
                  <a:srgbClr val="FFFF00"/>
                </a:solidFill>
              </a:rPr>
              <a:t>ÁKLADNÍ PRINCIPY 2.</a:t>
            </a:r>
            <a:endParaRPr dirty="0">
              <a:solidFill>
                <a:srgbClr val="FFFF00"/>
              </a:solidFill>
            </a:endParaRPr>
          </a:p>
        </p:txBody>
      </p:sp>
      <p:sp>
        <p:nvSpPr>
          <p:cNvPr id="169" name="SESKOKY V ŘÍZENÉM PROSTORU VELKÝCH LETIŠŤ - CTR, TMA"/>
          <p:cNvSpPr txBox="1"/>
          <p:nvPr/>
        </p:nvSpPr>
        <p:spPr>
          <a:xfrm>
            <a:off x="2654965" y="1030360"/>
            <a:ext cx="8538769"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700">
                <a:solidFill>
                  <a:srgbClr val="FFFFFF"/>
                </a:solidFill>
                <a:latin typeface="Avenir Medium"/>
                <a:ea typeface="Avenir Medium"/>
                <a:cs typeface="Avenir Medium"/>
                <a:sym typeface="Avenir Medium"/>
              </a:defRPr>
            </a:lvl1pPr>
          </a:lstStyle>
          <a:p>
            <a:r>
              <a:rPr dirty="0"/>
              <a:t>2.  </a:t>
            </a:r>
            <a:r>
              <a:rPr dirty="0" err="1"/>
              <a:t>Princip</a:t>
            </a:r>
            <a:r>
              <a:rPr dirty="0"/>
              <a:t> </a:t>
            </a:r>
            <a:r>
              <a:rPr dirty="0" err="1"/>
              <a:t>průniku</a:t>
            </a:r>
            <a:r>
              <a:rPr dirty="0"/>
              <a:t> </a:t>
            </a:r>
            <a:r>
              <a:rPr dirty="0" err="1"/>
              <a:t>vertikální</a:t>
            </a:r>
            <a:r>
              <a:rPr dirty="0"/>
              <a:t> a </a:t>
            </a:r>
            <a:r>
              <a:rPr dirty="0" err="1"/>
              <a:t>horizontální</a:t>
            </a:r>
            <a:r>
              <a:rPr dirty="0"/>
              <a:t> </a:t>
            </a:r>
            <a:r>
              <a:rPr dirty="0" err="1"/>
              <a:t>roviny</a:t>
            </a:r>
            <a:endParaRPr dirty="0"/>
          </a:p>
        </p:txBody>
      </p:sp>
      <p:pic>
        <p:nvPicPr>
          <p:cNvPr id="170" name="Roviny.png" descr="Roviny.png"/>
          <p:cNvPicPr>
            <a:picLocks noChangeAspect="1"/>
          </p:cNvPicPr>
          <p:nvPr/>
        </p:nvPicPr>
        <p:blipFill>
          <a:blip r:embed="rId3">
            <a:extLst/>
          </a:blip>
          <a:stretch>
            <a:fillRect/>
          </a:stretch>
        </p:blipFill>
        <p:spPr>
          <a:xfrm>
            <a:off x="2782235" y="1703083"/>
            <a:ext cx="7235106" cy="5735295"/>
          </a:xfrm>
          <a:prstGeom prst="rect">
            <a:avLst/>
          </a:prstGeom>
          <a:ln w="12700">
            <a:miter lim="400000"/>
          </a:ln>
        </p:spPr>
      </p:pic>
      <p:sp>
        <p:nvSpPr>
          <p:cNvPr id="3" name="TextovéPole 2"/>
          <p:cNvSpPr txBox="1"/>
          <p:nvPr/>
        </p:nvSpPr>
        <p:spPr>
          <a:xfrm>
            <a:off x="1564551" y="7669471"/>
            <a:ext cx="9919853"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cs-CZ" sz="3200" dirty="0">
                <a:solidFill>
                  <a:srgbClr val="FFFFFF"/>
                </a:solidFill>
              </a:rPr>
              <a:t>V případě koordinace letících letadel a padajících parašutistů používáme i další pravidla a postupy zamezující kolizi.</a:t>
            </a:r>
            <a:endParaRPr lang="cs-CZ" sz="3200" dirty="0">
              <a:solidFill>
                <a:srgbClr val="FFFFFF"/>
              </a:solidFill>
            </a:endParaRPr>
          </a:p>
        </p:txBody>
      </p:sp>
    </p:spTree>
    <p:extLst>
      <p:ext uri="{BB962C8B-B14F-4D97-AF65-F5344CB8AC3E}">
        <p14:creationId xmlns:p14="http://schemas.microsoft.com/office/powerpoint/2010/main" val="893011217"/>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odklad.jpg" descr="Podklad.jpg"/>
          <p:cNvPicPr>
            <a:picLocks noChangeAspect="1"/>
          </p:cNvPicPr>
          <p:nvPr/>
        </p:nvPicPr>
        <p:blipFill>
          <a:blip r:embed="rId2">
            <a:extLst/>
          </a:blip>
          <a:stretch>
            <a:fillRect/>
          </a:stretch>
        </p:blipFill>
        <p:spPr>
          <a:xfrm>
            <a:off x="0" y="21125"/>
            <a:ext cx="13048957" cy="9732475"/>
          </a:xfrm>
          <a:prstGeom prst="rect">
            <a:avLst/>
          </a:prstGeom>
          <a:ln w="12700">
            <a:miter lim="400000"/>
          </a:ln>
        </p:spPr>
      </p:pic>
      <p:sp>
        <p:nvSpPr>
          <p:cNvPr id="183" name="SESKOKY V ŘÍZENÉM PROSTORU VELKÝCH LETIŠŤ - CTR, TMA"/>
          <p:cNvSpPr txBox="1"/>
          <p:nvPr/>
        </p:nvSpPr>
        <p:spPr>
          <a:xfrm>
            <a:off x="2609881" y="429671"/>
            <a:ext cx="7785037"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solidFill>
                  <a:srgbClr val="FFFB00"/>
                </a:solidFill>
                <a:latin typeface="Avenir Heavy"/>
                <a:ea typeface="Avenir Heavy"/>
                <a:cs typeface="Avenir Heavy"/>
                <a:sym typeface="Avenir Heavy"/>
              </a:defRPr>
            </a:pPr>
            <a:r>
              <a:rPr dirty="0"/>
              <a:t>ZAJIŠTĚNÍ VZDUŠNÉHO PROSTORU</a:t>
            </a:r>
          </a:p>
          <a:p>
            <a:pPr>
              <a:defRPr sz="3500">
                <a:solidFill>
                  <a:srgbClr val="FFFB00"/>
                </a:solidFill>
                <a:latin typeface="Avenir Heavy"/>
                <a:ea typeface="Avenir Heavy"/>
                <a:cs typeface="Avenir Heavy"/>
                <a:sym typeface="Avenir Heavy"/>
              </a:defRPr>
            </a:pPr>
            <a:r>
              <a:rPr dirty="0"/>
              <a:t>PRO VÝSADKOVOU ČINNOST</a:t>
            </a:r>
          </a:p>
        </p:txBody>
      </p:sp>
      <p:sp>
        <p:nvSpPr>
          <p:cNvPr id="184" name="SESKOKY V ŘÍZENÉM PROSTORU VELKÝCH LETIŠŤ - CTR, TMA"/>
          <p:cNvSpPr txBox="1"/>
          <p:nvPr/>
        </p:nvSpPr>
        <p:spPr>
          <a:xfrm>
            <a:off x="447840" y="2028720"/>
            <a:ext cx="12109120" cy="1795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2200">
                <a:solidFill>
                  <a:srgbClr val="FFFFFF"/>
                </a:solidFill>
                <a:latin typeface="Avenir Medium"/>
                <a:ea typeface="Avenir Medium"/>
                <a:cs typeface="Avenir Medium"/>
                <a:sym typeface="Avenir Medium"/>
              </a:defRPr>
            </a:pPr>
            <a:r>
              <a:rPr lang="cs-CZ" dirty="0" smtClean="0"/>
              <a:t>Zajištění vzdušného prostoru pro výsadkové lety řeší letecký předpis L-2 doplněk N a také AIP ENR 5.5.2. Nejlépe vysvětluje zajištění vzdušného prostoru výuková prezentace Letecké informační služby na jejich webových stránkách. Cílem dnešní prezentace však není jak prostor pro výsadky zajistit, to se učí řídící seskoků, ale </a:t>
            </a:r>
            <a:r>
              <a:rPr lang="cs-CZ" b="1" dirty="0" smtClean="0">
                <a:solidFill>
                  <a:schemeClr val="accent5"/>
                </a:solidFill>
              </a:rPr>
              <a:t>dnešním cílem je, jak pilot zjistí, že je prostor pro výsadky aktivován, a co pro něj z této informace vyplývá…</a:t>
            </a:r>
            <a:endParaRPr lang="cs-CZ" b="1" dirty="0">
              <a:solidFill>
                <a:schemeClr val="accent5"/>
              </a:solidFill>
            </a:endParaRPr>
          </a:p>
        </p:txBody>
      </p:sp>
      <p:pic>
        <p:nvPicPr>
          <p:cNvPr id="185" name="PJE.png" descr="PJE.png"/>
          <p:cNvPicPr>
            <a:picLocks noChangeAspect="1"/>
          </p:cNvPicPr>
          <p:nvPr/>
        </p:nvPicPr>
        <p:blipFill>
          <a:blip r:embed="rId3">
            <a:extLst/>
          </a:blip>
          <a:stretch>
            <a:fillRect/>
          </a:stretch>
        </p:blipFill>
        <p:spPr>
          <a:xfrm>
            <a:off x="2813806" y="3970492"/>
            <a:ext cx="7377188" cy="552077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odklad.jpg" descr="Podklad.jpg"/>
          <p:cNvPicPr>
            <a:picLocks noChangeAspect="1"/>
          </p:cNvPicPr>
          <p:nvPr/>
        </p:nvPicPr>
        <p:blipFill>
          <a:blip r:embed="rId3">
            <a:extLst/>
          </a:blip>
          <a:stretch>
            <a:fillRect/>
          </a:stretch>
        </p:blipFill>
        <p:spPr>
          <a:xfrm>
            <a:off x="-22079" y="-21432"/>
            <a:ext cx="13048957" cy="9732475"/>
          </a:xfrm>
          <a:prstGeom prst="rect">
            <a:avLst/>
          </a:prstGeom>
          <a:ln w="12700">
            <a:miter lim="400000"/>
          </a:ln>
        </p:spPr>
      </p:pic>
      <p:sp>
        <p:nvSpPr>
          <p:cNvPr id="188" name="SESKOKY V ŘÍZENÉM PROSTORU VELKÝCH LETIŠŤ - CTR, TMA"/>
          <p:cNvSpPr txBox="1"/>
          <p:nvPr/>
        </p:nvSpPr>
        <p:spPr>
          <a:xfrm>
            <a:off x="975612" y="134931"/>
            <a:ext cx="11053573"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FFFB00"/>
                </a:solidFill>
                <a:latin typeface="Avenir Heavy"/>
                <a:ea typeface="Avenir Heavy"/>
                <a:cs typeface="Avenir Heavy"/>
                <a:sym typeface="Avenir Heavy"/>
              </a:defRPr>
            </a:pPr>
            <a:r>
              <a:rPr dirty="0"/>
              <a:t>MOŽNOST ZJIŠTĚNÍ</a:t>
            </a:r>
          </a:p>
          <a:p>
            <a:pPr>
              <a:defRPr>
                <a:solidFill>
                  <a:srgbClr val="FFFB00"/>
                </a:solidFill>
                <a:latin typeface="Avenir Heavy"/>
                <a:ea typeface="Avenir Heavy"/>
                <a:cs typeface="Avenir Heavy"/>
                <a:sym typeface="Avenir Heavy"/>
              </a:defRPr>
            </a:pPr>
            <a:r>
              <a:rPr dirty="0"/>
              <a:t>KDY A KDE PROBÍHÁ VÝSADKOVÁ ČINNOST</a:t>
            </a:r>
          </a:p>
        </p:txBody>
      </p:sp>
      <p:sp>
        <p:nvSpPr>
          <p:cNvPr id="189" name="SESKOKY V ŘÍZENÉM PROSTORU VELKÝCH LETIŠŤ - CTR, TMA"/>
          <p:cNvSpPr txBox="1"/>
          <p:nvPr/>
        </p:nvSpPr>
        <p:spPr>
          <a:xfrm>
            <a:off x="526472" y="1943185"/>
            <a:ext cx="11928763" cy="7212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algn="just">
              <a:defRPr sz="2200">
                <a:solidFill>
                  <a:srgbClr val="FFFFFF"/>
                </a:solidFill>
                <a:latin typeface="Avenir Medium"/>
                <a:ea typeface="Avenir Medium"/>
                <a:cs typeface="Avenir Medium"/>
                <a:sym typeface="Avenir Medium"/>
              </a:defRPr>
            </a:pPr>
            <a:r>
              <a:rPr lang="cs-CZ" dirty="0" smtClean="0"/>
              <a:t>Jak prostor pro výsadkovou činnost zajistit nám říkají předpisy (viz výše), ale nejdůležitější pro koordinaci mezi vlastní leteckou a výsadkovou činností je </a:t>
            </a:r>
            <a:r>
              <a:rPr lang="cs-CZ" b="1" dirty="0" smtClean="0">
                <a:solidFill>
                  <a:schemeClr val="accent5"/>
                </a:solidFill>
              </a:rPr>
              <a:t>umět zjistit kde a kdy výsadková činnost probíhá</a:t>
            </a:r>
            <a:r>
              <a:rPr lang="cs-CZ" dirty="0" smtClean="0"/>
              <a:t>. První fáze zjišťování je součástí předletové přípravy u letů, kdy na trase letu mohu výsadkovou činnost předpokládat. Druhá část pak probíhá v reálném čase letu.</a:t>
            </a:r>
          </a:p>
          <a:p>
            <a:pPr algn="just">
              <a:defRPr sz="2200">
                <a:solidFill>
                  <a:srgbClr val="FFFFFF"/>
                </a:solidFill>
                <a:latin typeface="Avenir Medium"/>
                <a:ea typeface="Avenir Medium"/>
                <a:cs typeface="Avenir Medium"/>
                <a:sym typeface="Avenir Medium"/>
              </a:defRPr>
            </a:pPr>
            <a:endParaRPr lang="cs-CZ" dirty="0" smtClean="0"/>
          </a:p>
          <a:p>
            <a:pPr marL="457200" indent="-457200" algn="just">
              <a:buSzPct val="100000"/>
              <a:buAutoNum type="arabicPeriod"/>
              <a:defRPr sz="2200">
                <a:solidFill>
                  <a:srgbClr val="FFFFFF"/>
                </a:solidFill>
                <a:latin typeface="Avenir Medium"/>
                <a:ea typeface="Avenir Medium"/>
                <a:cs typeface="Avenir Medium"/>
                <a:sym typeface="Avenir Medium"/>
              </a:defRPr>
            </a:pPr>
            <a:r>
              <a:rPr lang="cs-CZ" dirty="0" smtClean="0"/>
              <a:t>Při předletové přípravě zjišťuji, kde na trase letu mohou výsadky probíhat: </a:t>
            </a:r>
          </a:p>
          <a:p>
            <a:pPr algn="just">
              <a:defRPr sz="2200">
                <a:solidFill>
                  <a:srgbClr val="FFFFFF"/>
                </a:solidFill>
                <a:latin typeface="Avenir Medium"/>
                <a:ea typeface="Avenir Medium"/>
                <a:cs typeface="Avenir Medium"/>
                <a:sym typeface="Avenir Medium"/>
              </a:defRPr>
            </a:pPr>
            <a:r>
              <a:rPr lang="cs-CZ" dirty="0" smtClean="0"/>
              <a:t>	A) ATZ s padáčkem – mapa ICAO.</a:t>
            </a:r>
          </a:p>
          <a:p>
            <a:pPr algn="just">
              <a:defRPr sz="2200">
                <a:solidFill>
                  <a:srgbClr val="FFFFFF"/>
                </a:solidFill>
                <a:latin typeface="Avenir Medium"/>
                <a:ea typeface="Avenir Medium"/>
                <a:cs typeface="Avenir Medium"/>
                <a:sym typeface="Avenir Medium"/>
              </a:defRPr>
            </a:pPr>
            <a:r>
              <a:rPr lang="cs-CZ" dirty="0" smtClean="0"/>
              <a:t>	B) Navigační výstraha u ATZ bez padáčku –  AUP nebo </a:t>
            </a:r>
            <a:r>
              <a:rPr lang="cs-CZ" dirty="0" err="1" smtClean="0"/>
              <a:t>AisView</a:t>
            </a:r>
            <a:r>
              <a:rPr lang="cs-CZ" dirty="0" smtClean="0"/>
              <a:t> (zde pozor na navigační</a:t>
            </a:r>
          </a:p>
          <a:p>
            <a:pPr algn="just">
              <a:defRPr sz="2200">
                <a:solidFill>
                  <a:srgbClr val="FFFFFF"/>
                </a:solidFill>
                <a:latin typeface="Avenir Medium"/>
                <a:ea typeface="Avenir Medium"/>
                <a:cs typeface="Avenir Medium"/>
                <a:sym typeface="Avenir Medium"/>
              </a:defRPr>
            </a:pPr>
            <a:r>
              <a:rPr lang="cs-CZ" dirty="0" smtClean="0"/>
              <a:t>            výstrahy podané později než do 10:00 UTC předchozího dne, toto ověřit na FIC Praha,</a:t>
            </a:r>
          </a:p>
          <a:p>
            <a:pPr algn="just">
              <a:defRPr sz="2200">
                <a:solidFill>
                  <a:srgbClr val="FFFFFF"/>
                </a:solidFill>
                <a:latin typeface="Avenir Medium"/>
                <a:ea typeface="Avenir Medium"/>
                <a:cs typeface="Avenir Medium"/>
                <a:sym typeface="Avenir Medium"/>
              </a:defRPr>
            </a:pPr>
            <a:r>
              <a:rPr lang="cs-CZ" dirty="0" smtClean="0"/>
              <a:t>            nebo </a:t>
            </a:r>
            <a:r>
              <a:rPr lang="cs-CZ" dirty="0" err="1" smtClean="0"/>
              <a:t>AisView</a:t>
            </a:r>
            <a:r>
              <a:rPr lang="cs-CZ" dirty="0" smtClean="0"/>
              <a:t>).</a:t>
            </a:r>
          </a:p>
          <a:p>
            <a:pPr algn="just">
              <a:defRPr sz="2200">
                <a:solidFill>
                  <a:srgbClr val="FFFFFF"/>
                </a:solidFill>
                <a:latin typeface="Avenir Medium"/>
                <a:ea typeface="Avenir Medium"/>
                <a:cs typeface="Avenir Medium"/>
                <a:sym typeface="Avenir Medium"/>
              </a:defRPr>
            </a:pPr>
            <a:r>
              <a:rPr lang="cs-CZ" dirty="0" smtClean="0"/>
              <a:t>	C) Omezený prostor mimo ATZ většinou pro propagační seskoky – NOTAM, </a:t>
            </a:r>
            <a:r>
              <a:rPr lang="cs-CZ" dirty="0" err="1" smtClean="0"/>
              <a:t>AisView</a:t>
            </a:r>
            <a:r>
              <a:rPr lang="cs-CZ" dirty="0" smtClean="0"/>
              <a:t>.</a:t>
            </a:r>
          </a:p>
          <a:p>
            <a:pPr marL="457200" indent="-457200" algn="just">
              <a:buSzPct val="100000"/>
              <a:buAutoNum type="arabicPeriod"/>
              <a:defRPr sz="2200">
                <a:solidFill>
                  <a:srgbClr val="FFFFFF"/>
                </a:solidFill>
                <a:latin typeface="Avenir Medium"/>
                <a:ea typeface="Avenir Medium"/>
                <a:cs typeface="Avenir Medium"/>
                <a:sym typeface="Avenir Medium"/>
              </a:defRPr>
            </a:pPr>
            <a:endParaRPr lang="cs-CZ" dirty="0" smtClean="0"/>
          </a:p>
          <a:p>
            <a:pPr marL="457200" indent="-457200" algn="just">
              <a:buSzPct val="100000"/>
              <a:buAutoNum type="arabicPeriod" startAt="2"/>
              <a:defRPr sz="2200">
                <a:solidFill>
                  <a:srgbClr val="FFFFFF"/>
                </a:solidFill>
                <a:latin typeface="Avenir Medium"/>
                <a:ea typeface="Avenir Medium"/>
                <a:cs typeface="Avenir Medium"/>
                <a:sym typeface="Avenir Medium"/>
              </a:defRPr>
            </a:pPr>
            <a:r>
              <a:rPr lang="cs-CZ" dirty="0" smtClean="0"/>
              <a:t>Nejdéle 30 minut a nejméně v takovém čase, aby pilot na výsadkovou činnost mohl při letu</a:t>
            </a:r>
          </a:p>
          <a:p>
            <a:pPr algn="just">
              <a:defRPr sz="2200">
                <a:solidFill>
                  <a:srgbClr val="FFFFFF"/>
                </a:solidFill>
                <a:latin typeface="Avenir Medium"/>
                <a:ea typeface="Avenir Medium"/>
                <a:cs typeface="Avenir Medium"/>
                <a:sym typeface="Avenir Medium"/>
              </a:defRPr>
            </a:pPr>
            <a:r>
              <a:rPr lang="cs-CZ" dirty="0" smtClean="0"/>
              <a:t>      adekvátně reagovat, si pilot ověří aktuální aktivaci vzdušného prostoru pro výsadkovou</a:t>
            </a:r>
          </a:p>
          <a:p>
            <a:pPr algn="just">
              <a:defRPr sz="2200">
                <a:solidFill>
                  <a:srgbClr val="FFFFFF"/>
                </a:solidFill>
                <a:latin typeface="Avenir Medium"/>
                <a:ea typeface="Avenir Medium"/>
                <a:cs typeface="Avenir Medium"/>
                <a:sym typeface="Avenir Medium"/>
              </a:defRPr>
            </a:pPr>
            <a:r>
              <a:rPr lang="cs-CZ" dirty="0" smtClean="0"/>
              <a:t>      činnost. Zde má 4 možnosti: </a:t>
            </a:r>
          </a:p>
          <a:p>
            <a:pPr algn="just">
              <a:defRPr sz="2200">
                <a:solidFill>
                  <a:srgbClr val="FFFFFF"/>
                </a:solidFill>
                <a:latin typeface="Avenir Medium"/>
                <a:ea typeface="Avenir Medium"/>
                <a:cs typeface="Avenir Medium"/>
                <a:sym typeface="Avenir Medium"/>
              </a:defRPr>
            </a:pPr>
            <a:r>
              <a:rPr lang="cs-CZ" dirty="0" smtClean="0"/>
              <a:t>      A) Telefonicky na stanovišti FIC Praha – 220 374 393.</a:t>
            </a:r>
          </a:p>
          <a:p>
            <a:pPr algn="just">
              <a:defRPr sz="2200">
                <a:solidFill>
                  <a:srgbClr val="FFFFFF"/>
                </a:solidFill>
                <a:latin typeface="Avenir Medium"/>
                <a:ea typeface="Avenir Medium"/>
                <a:cs typeface="Avenir Medium"/>
                <a:sym typeface="Avenir Medium"/>
              </a:defRPr>
            </a:pPr>
            <a:r>
              <a:rPr lang="cs-CZ" dirty="0" smtClean="0"/>
              <a:t>      B) Letadlovou radiostanicí na provozní frekvenci FIC Praha: 126,1 - sektor Čechy </a:t>
            </a:r>
            <a:r>
              <a:rPr lang="cs-CZ" dirty="0" err="1" smtClean="0"/>
              <a:t>West</a:t>
            </a:r>
            <a:r>
              <a:rPr lang="cs-CZ" dirty="0" smtClean="0"/>
              <a:t>,</a:t>
            </a:r>
          </a:p>
          <a:p>
            <a:pPr algn="just">
              <a:defRPr sz="2200">
                <a:solidFill>
                  <a:srgbClr val="FFFFFF"/>
                </a:solidFill>
                <a:latin typeface="Avenir Medium"/>
                <a:ea typeface="Avenir Medium"/>
                <a:cs typeface="Avenir Medium"/>
                <a:sym typeface="Avenir Medium"/>
              </a:defRPr>
            </a:pPr>
            <a:r>
              <a:rPr lang="cs-CZ" dirty="0" smtClean="0"/>
              <a:t>           136,175 - sektor Čechy East, 136,275 – sektor Morava.</a:t>
            </a:r>
          </a:p>
          <a:p>
            <a:pPr algn="just">
              <a:defRPr sz="2200">
                <a:solidFill>
                  <a:srgbClr val="FFFFFF"/>
                </a:solidFill>
                <a:latin typeface="Avenir Medium"/>
                <a:ea typeface="Avenir Medium"/>
                <a:cs typeface="Avenir Medium"/>
                <a:sym typeface="Avenir Medium"/>
              </a:defRPr>
            </a:pPr>
            <a:r>
              <a:rPr lang="cs-CZ" dirty="0" smtClean="0"/>
              <a:t>      C) Telefonicky u provozovatele letiště (viz příručka VFR) nebo u řídícího seskoků.</a:t>
            </a:r>
          </a:p>
          <a:p>
            <a:pPr algn="just">
              <a:defRPr sz="2200">
                <a:solidFill>
                  <a:srgbClr val="FFFFFF"/>
                </a:solidFill>
                <a:latin typeface="Avenir Medium"/>
                <a:ea typeface="Avenir Medium"/>
                <a:cs typeface="Avenir Medium"/>
                <a:sym typeface="Avenir Medium"/>
              </a:defRPr>
            </a:pPr>
            <a:r>
              <a:rPr lang="cs-CZ" dirty="0" smtClean="0"/>
              <a:t>      D) Letadlovou radiostanicí u služby RADIO (AFIS) nebo řídícího seskoků, kteří zajišťující</a:t>
            </a:r>
          </a:p>
          <a:p>
            <a:pPr algn="just">
              <a:defRPr sz="2200">
                <a:solidFill>
                  <a:srgbClr val="FFFFFF"/>
                </a:solidFill>
                <a:latin typeface="Avenir Medium"/>
                <a:ea typeface="Avenir Medium"/>
                <a:cs typeface="Avenir Medium"/>
                <a:sym typeface="Avenir Medium"/>
              </a:defRPr>
            </a:pPr>
            <a:r>
              <a:rPr lang="cs-CZ" dirty="0" smtClean="0"/>
              <a:t>           výsadkovou činnost v ATZ příslušného letiště nebo v omezeném prostoru.</a:t>
            </a:r>
            <a:endParaRPr lang="cs-CZ" dirty="0"/>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odklad.jpg" descr="Podklad.jpg"/>
          <p:cNvPicPr>
            <a:picLocks noChangeAspect="1"/>
          </p:cNvPicPr>
          <p:nvPr/>
        </p:nvPicPr>
        <p:blipFill>
          <a:blip r:embed="rId2">
            <a:extLst/>
          </a:blip>
          <a:stretch>
            <a:fillRect/>
          </a:stretch>
        </p:blipFill>
        <p:spPr>
          <a:xfrm>
            <a:off x="-22079" y="-21432"/>
            <a:ext cx="13048957" cy="9732475"/>
          </a:xfrm>
          <a:prstGeom prst="rect">
            <a:avLst/>
          </a:prstGeom>
          <a:ln w="12700">
            <a:miter lim="400000"/>
          </a:ln>
        </p:spPr>
      </p:pic>
      <p:sp>
        <p:nvSpPr>
          <p:cNvPr id="192" name="SESKOKY V ŘÍZENÉM PROSTORU VELKÝCH LETIŠŤ - CTR, TMA"/>
          <p:cNvSpPr txBox="1"/>
          <p:nvPr/>
        </p:nvSpPr>
        <p:spPr>
          <a:xfrm>
            <a:off x="3803747" y="798377"/>
            <a:ext cx="5397311"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B00"/>
                </a:solidFill>
                <a:latin typeface="Avenir Heavy"/>
                <a:ea typeface="Avenir Heavy"/>
                <a:cs typeface="Avenir Heavy"/>
                <a:sym typeface="Avenir Heavy"/>
              </a:defRPr>
            </a:lvl1pPr>
          </a:lstStyle>
          <a:p>
            <a:r>
              <a:rPr sz="4200" dirty="0">
                <a:solidFill>
                  <a:srgbClr val="FFFF00"/>
                </a:solidFill>
              </a:rPr>
              <a:t>POZEMNÍ VYTYČENÍ</a:t>
            </a:r>
          </a:p>
        </p:txBody>
      </p:sp>
      <p:sp>
        <p:nvSpPr>
          <p:cNvPr id="193" name="SESKOKY V ŘÍZENÉM PROSTORU VELKÝCH LETIŠŤ - CTR, TMA"/>
          <p:cNvSpPr txBox="1"/>
          <p:nvPr/>
        </p:nvSpPr>
        <p:spPr>
          <a:xfrm>
            <a:off x="1025408" y="1645731"/>
            <a:ext cx="11115632"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a:defRPr sz="1900">
                <a:solidFill>
                  <a:srgbClr val="FFFFFF"/>
                </a:solidFill>
                <a:latin typeface="Avenir Medium"/>
                <a:ea typeface="Avenir Medium"/>
                <a:cs typeface="Avenir Medium"/>
                <a:sym typeface="Avenir Medium"/>
              </a:defRPr>
            </a:lvl1pPr>
          </a:lstStyle>
          <a:p>
            <a:r>
              <a:rPr lang="cs-CZ" sz="2400" dirty="0" smtClean="0"/>
              <a:t>Na </a:t>
            </a:r>
            <a:r>
              <a:rPr lang="cs-CZ" sz="2400" dirty="0" err="1" smtClean="0"/>
              <a:t>doskokové</a:t>
            </a:r>
            <a:r>
              <a:rPr lang="cs-CZ" sz="2400" dirty="0" smtClean="0"/>
              <a:t> ploše pro přistání parašutistů jsou parašutisté povinni mít pozemní vytyčení ve tvaru oranžového kříže (nejlépe výrazná reflexní barva) v době, kdy je prostor pro výsadkovou činnost aktivován. Je to poslední vizuální upozornění, že v tomto prostoru vyskakují parašutisté z letadla, padají volným pádem a létají a přistávají na padácích. Velikost jednoho ramene min. 5 x 1 m.</a:t>
            </a:r>
            <a:endParaRPr lang="cs-CZ" sz="2400" dirty="0"/>
          </a:p>
        </p:txBody>
      </p:sp>
      <p:pic>
        <p:nvPicPr>
          <p:cNvPr id="194" name="Kříž.png" descr="Kříž.png"/>
          <p:cNvPicPr>
            <a:picLocks noChangeAspect="1"/>
          </p:cNvPicPr>
          <p:nvPr/>
        </p:nvPicPr>
        <p:blipFill>
          <a:blip r:embed="rId3">
            <a:extLst/>
          </a:blip>
          <a:stretch>
            <a:fillRect/>
          </a:stretch>
        </p:blipFill>
        <p:spPr>
          <a:xfrm>
            <a:off x="1595387" y="3730282"/>
            <a:ext cx="9814026" cy="5452919"/>
          </a:xfrm>
          <a:prstGeom prst="rect">
            <a:avLst/>
          </a:prstGeom>
          <a:ln w="12700">
            <a:solidFill>
              <a:srgbClr val="FFFFFF"/>
            </a:solidFill>
            <a:miter lim="400000"/>
          </a:ln>
          <a:effectLst>
            <a:outerShdw blurRad="203200" dist="113140" dir="3103806" rotWithShape="0">
              <a:srgbClr val="000000">
                <a:alpha val="50000"/>
              </a:srgbClr>
            </a:outerShdw>
          </a:effectLst>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odklad.jpg" descr="Podklad.jpg"/>
          <p:cNvPicPr>
            <a:picLocks noChangeAspect="1"/>
          </p:cNvPicPr>
          <p:nvPr/>
        </p:nvPicPr>
        <p:blipFill>
          <a:blip r:embed="rId2">
            <a:extLst/>
          </a:blip>
          <a:stretch>
            <a:fillRect/>
          </a:stretch>
        </p:blipFill>
        <p:spPr>
          <a:xfrm>
            <a:off x="0" y="0"/>
            <a:ext cx="13048957" cy="9732475"/>
          </a:xfrm>
          <a:prstGeom prst="rect">
            <a:avLst/>
          </a:prstGeom>
          <a:ln w="12700">
            <a:miter lim="400000"/>
          </a:ln>
        </p:spPr>
      </p:pic>
      <p:sp>
        <p:nvSpPr>
          <p:cNvPr id="197" name="ATZ - TYP A - DO FL95"/>
          <p:cNvSpPr txBox="1"/>
          <p:nvPr/>
        </p:nvSpPr>
        <p:spPr>
          <a:xfrm>
            <a:off x="213448" y="212214"/>
            <a:ext cx="12262626" cy="1395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100">
                <a:solidFill>
                  <a:srgbClr val="FFFB00"/>
                </a:solidFill>
                <a:latin typeface="Avenir Medium"/>
                <a:ea typeface="Avenir Medium"/>
                <a:cs typeface="Avenir Medium"/>
                <a:sym typeface="Avenir Medium"/>
              </a:defRPr>
            </a:lvl1pPr>
          </a:lstStyle>
          <a:p>
            <a:r>
              <a:rPr sz="4200" dirty="0">
                <a:solidFill>
                  <a:srgbClr val="FFFF00"/>
                </a:solidFill>
                <a:latin typeface="Avenir Heavy"/>
              </a:rPr>
              <a:t>SPECIFICKÉ ASPEKTY KOORDINACE VÝSADKOVÉHO PROVOZU</a:t>
            </a:r>
          </a:p>
        </p:txBody>
      </p:sp>
      <p:sp>
        <p:nvSpPr>
          <p:cNvPr id="198" name="TextovéPole 1"/>
          <p:cNvSpPr txBox="1"/>
          <p:nvPr/>
        </p:nvSpPr>
        <p:spPr>
          <a:xfrm>
            <a:off x="692727" y="1789577"/>
            <a:ext cx="11263746" cy="747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defRPr sz="1900">
                <a:solidFill>
                  <a:srgbClr val="FFFFFF"/>
                </a:solidFill>
                <a:latin typeface="Avenir Light"/>
                <a:ea typeface="Avenir Light"/>
                <a:cs typeface="Avenir Light"/>
                <a:sym typeface="Avenir Light"/>
              </a:defRPr>
            </a:pPr>
            <a:r>
              <a:rPr lang="cs-CZ" sz="2000" b="1" dirty="0" smtClean="0"/>
              <a:t>Parašutisté při seskocích padákem nepoužívají radiostanice s frekvencí  daného letiště. Při výsadkových letech je vždy přítomen ŘÍDÍCÍ SESKOK</a:t>
            </a:r>
            <a:r>
              <a:rPr lang="cs-CZ" sz="2000" b="1" dirty="0" smtClean="0">
                <a:latin typeface="Century Gothic"/>
                <a:ea typeface="Century Gothic"/>
                <a:cs typeface="Century Gothic"/>
                <a:sym typeface="Century Gothic"/>
              </a:rPr>
              <a:t>Ů</a:t>
            </a:r>
            <a:r>
              <a:rPr lang="cs-CZ" sz="2000" b="1" dirty="0" smtClean="0"/>
              <a:t> s platným průkazem </a:t>
            </a:r>
            <a:r>
              <a:rPr lang="cs-CZ" sz="2000" b="1" dirty="0" err="1" smtClean="0"/>
              <a:t>radiofonisty</a:t>
            </a:r>
            <a:r>
              <a:rPr lang="cs-CZ" sz="2000" b="1" dirty="0" smtClean="0"/>
              <a:t>. Řídící seskoků může poskytovat informace o činnosti parašutistů, kterou řídí a které rozumí. Ví, za jak dlouho proběhne výsadek, z jaké výšky, v jakém prostoru, kolik bude otevřených padáků, zda je řídí zkušení parašutisté, nebo začátečníci, kdy přistane poslední parašutista z daného výsadkového letu, kdy bude následovat další výsadkový let, kdy je prostor volný apod.</a:t>
            </a:r>
          </a:p>
          <a:p>
            <a:pPr algn="just">
              <a:defRPr sz="1900">
                <a:solidFill>
                  <a:srgbClr val="FFFF00"/>
                </a:solidFill>
                <a:latin typeface="Avenir Light"/>
                <a:ea typeface="Avenir Light"/>
                <a:cs typeface="Avenir Light"/>
                <a:sym typeface="Avenir Light"/>
              </a:defRPr>
            </a:pPr>
            <a:endParaRPr lang="cs-CZ" sz="2000" b="1" dirty="0" smtClean="0"/>
          </a:p>
          <a:p>
            <a:pPr algn="just">
              <a:defRPr sz="1900">
                <a:solidFill>
                  <a:srgbClr val="FFFFFF"/>
                </a:solidFill>
                <a:latin typeface="Avenir Light"/>
                <a:ea typeface="Avenir Light"/>
                <a:cs typeface="Avenir Light"/>
                <a:sym typeface="Avenir Light"/>
              </a:defRPr>
            </a:pPr>
            <a:r>
              <a:rPr lang="cs-CZ" sz="2000" b="1" dirty="0" smtClean="0"/>
              <a:t>Při výsadkových letech může řídící seskoků vykonávat i službu RADIO. Je třeba vědět, že většina řídících seskoků vede komunikaci pouze v českém jazyce a u některých je letecká frazeologie i znalost letecké problematiky nižší než u zkušených pilotů. Většina může poskytovat službu RADIO na svém domovském letišti, kde jsou pro službu RADIO proškoleni a kde místní letecký provoz znají z vlastní praxe. Pro zajištění komunikace v anglickém jazyce existují postupy, jak si předem anglickou komunikaci zajistit.</a:t>
            </a:r>
          </a:p>
          <a:p>
            <a:pPr algn="just">
              <a:defRPr sz="1900">
                <a:solidFill>
                  <a:srgbClr val="FFFF00"/>
                </a:solidFill>
                <a:latin typeface="Avenir Light"/>
                <a:ea typeface="Avenir Light"/>
                <a:cs typeface="Avenir Light"/>
                <a:sym typeface="Avenir Light"/>
              </a:defRPr>
            </a:pPr>
            <a:endParaRPr lang="cs-CZ" sz="2000" b="1" dirty="0" smtClean="0"/>
          </a:p>
          <a:p>
            <a:pPr algn="just">
              <a:defRPr sz="1900">
                <a:solidFill>
                  <a:srgbClr val="FFFFFF"/>
                </a:solidFill>
                <a:latin typeface="Avenir Light"/>
                <a:ea typeface="Avenir Light"/>
                <a:cs typeface="Avenir Light"/>
                <a:sym typeface="Avenir Light"/>
              </a:defRPr>
            </a:pPr>
            <a:r>
              <a:rPr lang="cs-CZ" sz="2000" b="1" dirty="0" smtClean="0"/>
              <a:t>Někdy může informace o výsadkovém letu podat letadlovou radiostanicí na místo služby RADIO samotný pilot výsadkového letadla. Děje se tak zejména u seskoků z velkých výšek (cca 4 km nad terénem, cca FL 140), kdy řídící seskoků nebo služba RADIO na zemi nepoznají, zda je letadlo ve výšce 3 200 metrů, nebo 3 800 metrů, a zda výsadek proběhne za 5 minut, nebo za 2 minuty. Pro efektivitu radioprovozu a maximální možnou přesnost informace informuje ostatní známý provoz o konkrétních informacích kolem výsadkového letu samotný pilot výsadkového letadla. U něj je i výrazně vyšší předpoklad, že je schopen tyto informace poskytnout i v anglickém jazyce.</a:t>
            </a:r>
          </a:p>
          <a:p>
            <a:pPr algn="just">
              <a:defRPr sz="1900">
                <a:solidFill>
                  <a:srgbClr val="FFFF00"/>
                </a:solidFill>
                <a:latin typeface="Avenir Light"/>
                <a:ea typeface="Avenir Light"/>
                <a:cs typeface="Avenir Light"/>
                <a:sym typeface="Avenir Light"/>
              </a:defRPr>
            </a:pPr>
            <a:endParaRPr dirty="0"/>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odklad.jpg" descr="Podklad.jpg"/>
          <p:cNvPicPr>
            <a:picLocks noChangeAspect="1"/>
          </p:cNvPicPr>
          <p:nvPr/>
        </p:nvPicPr>
        <p:blipFill>
          <a:blip r:embed="rId2">
            <a:extLst/>
          </a:blip>
          <a:stretch>
            <a:fillRect/>
          </a:stretch>
        </p:blipFill>
        <p:spPr>
          <a:xfrm>
            <a:off x="138546" y="21125"/>
            <a:ext cx="13048957" cy="9732475"/>
          </a:xfrm>
          <a:prstGeom prst="rect">
            <a:avLst/>
          </a:prstGeom>
          <a:ln w="12700">
            <a:miter lim="400000"/>
          </a:ln>
        </p:spPr>
      </p:pic>
      <p:sp>
        <p:nvSpPr>
          <p:cNvPr id="201" name="ATZ - TYP A - DO FL95"/>
          <p:cNvSpPr txBox="1"/>
          <p:nvPr/>
        </p:nvSpPr>
        <p:spPr>
          <a:xfrm>
            <a:off x="1888957" y="1226709"/>
            <a:ext cx="9226885" cy="1395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FFFB00"/>
                </a:solidFill>
                <a:latin typeface="Avenir Medium"/>
                <a:ea typeface="Avenir Medium"/>
                <a:cs typeface="Avenir Medium"/>
                <a:sym typeface="Avenir Medium"/>
              </a:defRPr>
            </a:pPr>
            <a:r>
              <a:rPr sz="4200" dirty="0">
                <a:solidFill>
                  <a:srgbClr val="FFFF00"/>
                </a:solidFill>
              </a:rPr>
              <a:t>DŮVODY MOŽNÉ KOLIZE</a:t>
            </a:r>
          </a:p>
          <a:p>
            <a:pPr>
              <a:defRPr>
                <a:solidFill>
                  <a:srgbClr val="FFFB00"/>
                </a:solidFill>
                <a:latin typeface="Avenir Medium"/>
                <a:ea typeface="Avenir Medium"/>
                <a:cs typeface="Avenir Medium"/>
                <a:sym typeface="Avenir Medium"/>
              </a:defRPr>
            </a:pPr>
            <a:r>
              <a:rPr sz="4200" dirty="0">
                <a:solidFill>
                  <a:srgbClr val="FFFF00"/>
                </a:solidFill>
              </a:rPr>
              <a:t>MEZI LETADLEM A PARAŠUTISTOU</a:t>
            </a:r>
          </a:p>
        </p:txBody>
      </p:sp>
      <p:sp>
        <p:nvSpPr>
          <p:cNvPr id="202" name="TextovéPole 1"/>
          <p:cNvSpPr txBox="1"/>
          <p:nvPr/>
        </p:nvSpPr>
        <p:spPr>
          <a:xfrm>
            <a:off x="811192" y="4166975"/>
            <a:ext cx="11382414" cy="28264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900">
                <a:solidFill>
                  <a:srgbClr val="FFFFFF"/>
                </a:solidFill>
                <a:latin typeface="Avenir Heavy"/>
                <a:ea typeface="Avenir Heavy"/>
                <a:cs typeface="Avenir Heavy"/>
                <a:sym typeface="Avenir Heavy"/>
              </a:defRPr>
            </a:pPr>
            <a:r>
              <a:rPr dirty="0"/>
              <a:t>NEZNALOST</a:t>
            </a:r>
          </a:p>
          <a:p>
            <a:pPr>
              <a:defRPr sz="5900">
                <a:solidFill>
                  <a:srgbClr val="FFFFFF"/>
                </a:solidFill>
                <a:latin typeface="Avenir Heavy"/>
                <a:ea typeface="Avenir Heavy"/>
                <a:cs typeface="Avenir Heavy"/>
                <a:sym typeface="Avenir Heavy"/>
              </a:defRPr>
            </a:pPr>
            <a:r>
              <a:rPr dirty="0"/>
              <a:t>PODCENĚNÍ</a:t>
            </a:r>
          </a:p>
          <a:p>
            <a:pPr>
              <a:defRPr sz="5900">
                <a:solidFill>
                  <a:srgbClr val="FFFFFF"/>
                </a:solidFill>
                <a:latin typeface="Avenir Heavy"/>
                <a:ea typeface="Avenir Heavy"/>
                <a:cs typeface="Avenir Heavy"/>
                <a:sym typeface="Avenir Heavy"/>
              </a:defRPr>
            </a:pPr>
            <a:r>
              <a:rPr dirty="0"/>
              <a:t>NEKÁZEŇ</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odklad.jpg" descr="Podklad.jpg"/>
          <p:cNvPicPr>
            <a:picLocks noChangeAspect="1"/>
          </p:cNvPicPr>
          <p:nvPr/>
        </p:nvPicPr>
        <p:blipFill>
          <a:blip r:embed="rId2">
            <a:extLst/>
          </a:blip>
          <a:stretch>
            <a:fillRect/>
          </a:stretch>
        </p:blipFill>
        <p:spPr>
          <a:xfrm>
            <a:off x="-22079" y="0"/>
            <a:ext cx="13048957" cy="9732475"/>
          </a:xfrm>
          <a:prstGeom prst="rect">
            <a:avLst/>
          </a:prstGeom>
          <a:ln w="12700">
            <a:miter lim="400000"/>
          </a:ln>
        </p:spPr>
      </p:pic>
      <p:sp>
        <p:nvSpPr>
          <p:cNvPr id="205" name="ATZ - TYP B (KLUB), TYP C (FIRMA) - NAD FL95 (FL140)"/>
          <p:cNvSpPr txBox="1"/>
          <p:nvPr/>
        </p:nvSpPr>
        <p:spPr>
          <a:xfrm>
            <a:off x="2559234" y="319447"/>
            <a:ext cx="8858066" cy="1395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100">
                <a:solidFill>
                  <a:srgbClr val="FFFB00"/>
                </a:solidFill>
                <a:latin typeface="Avenir Medium"/>
                <a:ea typeface="Avenir Medium"/>
                <a:cs typeface="Avenir Medium"/>
                <a:sym typeface="Avenir Medium"/>
              </a:defRPr>
            </a:lvl1pPr>
          </a:lstStyle>
          <a:p>
            <a:r>
              <a:rPr sz="4200" dirty="0">
                <a:solidFill>
                  <a:srgbClr val="FFFF00"/>
                </a:solidFill>
                <a:latin typeface="Avenir Heavy"/>
              </a:rPr>
              <a:t>VÝSADKOVÉ LETY V ŘÍZENÉM PROSTORU</a:t>
            </a:r>
          </a:p>
        </p:txBody>
      </p:sp>
      <p:sp>
        <p:nvSpPr>
          <p:cNvPr id="206" name="SESKOKY V ŘÍZENÉM PROSTORU VELKÝCH LETIŠŤ - CTR, TMA"/>
          <p:cNvSpPr txBox="1"/>
          <p:nvPr/>
        </p:nvSpPr>
        <p:spPr>
          <a:xfrm>
            <a:off x="317500" y="1880956"/>
            <a:ext cx="12306299" cy="9951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08000" lvl="1" algn="l">
              <a:buSzPct val="100000"/>
              <a:defRPr sz="2900">
                <a:solidFill>
                  <a:srgbClr val="FFFFFF"/>
                </a:solidFill>
                <a:latin typeface="Avenir Medium"/>
                <a:ea typeface="Avenir Medium"/>
                <a:cs typeface="Avenir Medium"/>
                <a:sym typeface="Avenir Medium"/>
              </a:defRPr>
            </a:pPr>
            <a:r>
              <a:rPr lang="cs-CZ" dirty="0" smtClean="0"/>
              <a:t>1.Výsadkové lety do výšky větší než FL-95, tedy z prostoru třídy C.</a:t>
            </a:r>
          </a:p>
          <a:p>
            <a:pPr lvl="2" indent="457200">
              <a:defRPr sz="2900">
                <a:solidFill>
                  <a:srgbClr val="FFFFFF"/>
                </a:solidFill>
                <a:latin typeface="Avenir Medium"/>
                <a:ea typeface="Avenir Medium"/>
                <a:cs typeface="Avenir Medium"/>
                <a:sym typeface="Avenir Medium"/>
              </a:defRPr>
            </a:pPr>
            <a:r>
              <a:rPr lang="cs-CZ" dirty="0" smtClean="0"/>
              <a:t>2. Výsadkové lety v prostoru CTR a TMA.</a:t>
            </a:r>
            <a:endParaRPr lang="cs-CZ" dirty="0"/>
          </a:p>
        </p:txBody>
      </p:sp>
      <p:pic>
        <p:nvPicPr>
          <p:cNvPr id="207" name="TMA.jpg" descr="TMA.jpg"/>
          <p:cNvPicPr>
            <a:picLocks noChangeAspect="1"/>
          </p:cNvPicPr>
          <p:nvPr/>
        </p:nvPicPr>
        <p:blipFill>
          <a:blip r:embed="rId3">
            <a:extLst/>
          </a:blip>
          <a:stretch>
            <a:fillRect/>
          </a:stretch>
        </p:blipFill>
        <p:spPr>
          <a:xfrm>
            <a:off x="2300088" y="2920005"/>
            <a:ext cx="8404624" cy="6307410"/>
          </a:xfrm>
          <a:prstGeom prst="rect">
            <a:avLst/>
          </a:prstGeom>
          <a:ln w="12700">
            <a:solidFill>
              <a:srgbClr val="000000"/>
            </a:solidFill>
            <a:miter lim="400000"/>
          </a:ln>
          <a:effectLst>
            <a:outerShdw blurRad="203200" dist="135567" dir="5400000" rotWithShape="0">
              <a:srgbClr val="000000">
                <a:alpha val="50000"/>
              </a:srgbClr>
            </a:outerShdw>
          </a:effectLst>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odklad.jpg" descr="Podklad.jpg"/>
          <p:cNvPicPr>
            <a:picLocks noChangeAspect="1"/>
          </p:cNvPicPr>
          <p:nvPr/>
        </p:nvPicPr>
        <p:blipFill>
          <a:blip r:embed="rId2">
            <a:extLst/>
          </a:blip>
          <a:stretch>
            <a:fillRect/>
          </a:stretch>
        </p:blipFill>
        <p:spPr>
          <a:xfrm>
            <a:off x="-44157" y="0"/>
            <a:ext cx="13048957" cy="9732475"/>
          </a:xfrm>
          <a:prstGeom prst="rect">
            <a:avLst/>
          </a:prstGeom>
          <a:ln w="12700">
            <a:miter lim="400000"/>
          </a:ln>
        </p:spPr>
      </p:pic>
      <p:sp>
        <p:nvSpPr>
          <p:cNvPr id="146" name="SESKOKY V ŘÍZENÉM PROSTORU VELKÝCH LETIŠŤ - CTR, TMA"/>
          <p:cNvSpPr txBox="1"/>
          <p:nvPr/>
        </p:nvSpPr>
        <p:spPr>
          <a:xfrm>
            <a:off x="776823" y="787981"/>
            <a:ext cx="11201785"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solidFill>
                  <a:srgbClr val="FFFB00"/>
                </a:solidFill>
                <a:latin typeface="Avenir Heavy"/>
                <a:ea typeface="Avenir Heavy"/>
                <a:cs typeface="Avenir Heavy"/>
                <a:sym typeface="Avenir Heavy"/>
              </a:defRPr>
            </a:lvl1pPr>
          </a:lstStyle>
          <a:p>
            <a:r>
              <a:rPr lang="cs-CZ" dirty="0" smtClean="0">
                <a:solidFill>
                  <a:srgbClr val="FFFF00"/>
                </a:solidFill>
              </a:rPr>
              <a:t>VÝSADKOVÉ LETY V ŘÍZENÉM PROSTORU</a:t>
            </a:r>
            <a:endParaRPr dirty="0">
              <a:solidFill>
                <a:srgbClr val="FFFF00"/>
              </a:solidFill>
            </a:endParaRPr>
          </a:p>
        </p:txBody>
      </p:sp>
      <p:sp>
        <p:nvSpPr>
          <p:cNvPr id="147" name="SESKOKY V ŘÍZENÉM PROSTORU VELKÝCH LETIŠŤ - CTR, TMA"/>
          <p:cNvSpPr txBox="1"/>
          <p:nvPr/>
        </p:nvSpPr>
        <p:spPr>
          <a:xfrm>
            <a:off x="546100" y="1435270"/>
            <a:ext cx="12166599" cy="6565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08000" lvl="1" algn="l">
              <a:buSzPct val="100000"/>
              <a:defRPr sz="2900">
                <a:solidFill>
                  <a:srgbClr val="FFFFFF"/>
                </a:solidFill>
                <a:latin typeface="Avenir Medium"/>
                <a:ea typeface="Avenir Medium"/>
                <a:cs typeface="Avenir Medium"/>
                <a:sym typeface="Avenir Medium"/>
              </a:defRPr>
            </a:pPr>
            <a:endParaRPr lang="cs-CZ" sz="2800" b="1" dirty="0" smtClean="0"/>
          </a:p>
          <a:p>
            <a:pPr marL="508000" lvl="1" algn="l">
              <a:buSzPct val="100000"/>
              <a:defRPr sz="2900">
                <a:solidFill>
                  <a:srgbClr val="FFFFFF"/>
                </a:solidFill>
                <a:latin typeface="Avenir Medium"/>
                <a:ea typeface="Avenir Medium"/>
                <a:cs typeface="Avenir Medium"/>
                <a:sym typeface="Avenir Medium"/>
              </a:defRPr>
            </a:pPr>
            <a:endParaRPr lang="cs-CZ" sz="2800" b="1" dirty="0" smtClean="0"/>
          </a:p>
          <a:p>
            <a:pPr marL="508000" lvl="1" algn="l">
              <a:buSzPct val="100000"/>
              <a:defRPr sz="2900">
                <a:solidFill>
                  <a:srgbClr val="FFFFFF"/>
                </a:solidFill>
                <a:latin typeface="Avenir Medium"/>
                <a:ea typeface="Avenir Medium"/>
                <a:cs typeface="Avenir Medium"/>
                <a:sym typeface="Avenir Medium"/>
              </a:defRPr>
            </a:pPr>
            <a:r>
              <a:rPr lang="cs-CZ" sz="2800" b="1" dirty="0" smtClean="0"/>
              <a:t>5.5.2.2</a:t>
            </a:r>
            <a:r>
              <a:rPr lang="cs-CZ" sz="2800" b="1" dirty="0" smtClean="0"/>
              <a:t>. Povinnosti velitele výsadkového letadla vůči složkám </a:t>
            </a:r>
            <a:r>
              <a:rPr lang="cs-CZ" sz="2800" b="1" dirty="0" smtClean="0"/>
              <a:t>ATS.</a:t>
            </a:r>
            <a:endParaRPr lang="cs-CZ" sz="2800" b="1" dirty="0" smtClean="0"/>
          </a:p>
          <a:p>
            <a:pPr marL="508000" lvl="1" algn="l">
              <a:buSzPct val="100000"/>
              <a:defRPr sz="2900">
                <a:solidFill>
                  <a:srgbClr val="FFFFFF"/>
                </a:solidFill>
                <a:latin typeface="Avenir Medium"/>
                <a:ea typeface="Avenir Medium"/>
                <a:cs typeface="Avenir Medium"/>
                <a:sym typeface="Avenir Medium"/>
              </a:defRPr>
            </a:pPr>
            <a:endParaRPr lang="cs-CZ" sz="2800" b="1" dirty="0" smtClean="0"/>
          </a:p>
          <a:p>
            <a:pPr marL="508000" lvl="1" algn="l">
              <a:buSzPct val="100000"/>
              <a:defRPr sz="2900">
                <a:solidFill>
                  <a:srgbClr val="FFFFFF"/>
                </a:solidFill>
                <a:latin typeface="Avenir Medium"/>
                <a:ea typeface="Avenir Medium"/>
                <a:cs typeface="Avenir Medium"/>
                <a:sym typeface="Avenir Medium"/>
              </a:defRPr>
            </a:pPr>
            <a:r>
              <a:rPr lang="cs-CZ" sz="2800" dirty="0" smtClean="0"/>
              <a:t>5.5.2.2.1. Výsadková činnost ve vzdušném prostoru třídy C a </a:t>
            </a:r>
            <a:r>
              <a:rPr lang="cs-CZ" sz="2800" dirty="0" smtClean="0"/>
              <a:t>D.</a:t>
            </a:r>
            <a:endParaRPr lang="cs-CZ" sz="2800" dirty="0" smtClean="0"/>
          </a:p>
          <a:p>
            <a:pPr marL="508000" lvl="1" algn="l">
              <a:buSzPct val="100000"/>
              <a:defRPr sz="2900">
                <a:solidFill>
                  <a:srgbClr val="FFFFFF"/>
                </a:solidFill>
                <a:latin typeface="Avenir Medium"/>
                <a:ea typeface="Avenir Medium"/>
                <a:cs typeface="Avenir Medium"/>
                <a:sym typeface="Avenir Medium"/>
              </a:defRPr>
            </a:pPr>
            <a:endParaRPr lang="cs-CZ" sz="2800" dirty="0"/>
          </a:p>
          <a:p>
            <a:pPr marL="508000" lvl="1" algn="l">
              <a:buSzPct val="100000"/>
              <a:defRPr sz="2900">
                <a:solidFill>
                  <a:srgbClr val="FFFFFF"/>
                </a:solidFill>
                <a:latin typeface="Avenir Medium"/>
                <a:ea typeface="Avenir Medium"/>
                <a:cs typeface="Avenir Medium"/>
                <a:sym typeface="Avenir Medium"/>
              </a:defRPr>
            </a:pPr>
            <a:r>
              <a:rPr lang="cs-CZ" sz="2800" dirty="0" smtClean="0"/>
              <a:t>5.5.2.2.1.1. </a:t>
            </a:r>
            <a:r>
              <a:rPr lang="cs-CZ" sz="2800" dirty="0">
                <a:sym typeface="Avenir Medium"/>
              </a:rPr>
              <a:t>Velitel letadla zamýšlející provést výsadkový let v řízeném vzdušném prostoru třídy C nebo D, musí k této činnosti získat letové povolení od příslušného stanoviště ATC. V případě vydaného povolení musí velitel letadla ohlásit začátek a konec výsadku příslušnému stanovišti ATC, jestliže příslušné stanoviště ATC nestanovilo jinak. </a:t>
            </a:r>
            <a:endParaRPr lang="cs-CZ" sz="2800" dirty="0" smtClean="0">
              <a:sym typeface="Avenir Medium"/>
            </a:endParaRPr>
          </a:p>
          <a:p>
            <a:pPr marL="508000" lvl="1" algn="l">
              <a:buSzPct val="100000"/>
              <a:defRPr sz="2900">
                <a:solidFill>
                  <a:srgbClr val="FFFFFF"/>
                </a:solidFill>
                <a:latin typeface="Avenir Medium"/>
                <a:ea typeface="Avenir Medium"/>
                <a:cs typeface="Avenir Medium"/>
                <a:sym typeface="Avenir Medium"/>
              </a:defRPr>
            </a:pPr>
            <a:endParaRPr lang="cs-CZ" sz="2800" dirty="0">
              <a:sym typeface="Avenir Medium"/>
            </a:endParaRPr>
          </a:p>
          <a:p>
            <a:pPr marL="508000" lvl="1" algn="l">
              <a:buSzPct val="100000"/>
              <a:defRPr sz="2900">
                <a:solidFill>
                  <a:srgbClr val="FFFFFF"/>
                </a:solidFill>
                <a:latin typeface="Avenir Medium"/>
                <a:ea typeface="Avenir Medium"/>
                <a:cs typeface="Avenir Medium"/>
                <a:sym typeface="Avenir Medium"/>
              </a:defRPr>
            </a:pPr>
            <a:r>
              <a:rPr lang="cs-CZ" sz="2800" dirty="0" smtClean="0">
                <a:sym typeface="Avenir Medium"/>
              </a:rPr>
              <a:t>5.5.2.2.1.2. </a:t>
            </a:r>
            <a:r>
              <a:rPr lang="cs-CZ" sz="2800" dirty="0">
                <a:sym typeface="Avenir Medium"/>
              </a:rPr>
              <a:t>O povolení ke stoupání do vzdušného prostoru třídy C v sektoru Čechy lze požádat na provozním kmitočtu FIC Praha a dále pokračovat podle informací obdržených </a:t>
            </a:r>
            <a:r>
              <a:rPr lang="cs-CZ" sz="2800" dirty="0" smtClean="0">
                <a:sym typeface="Avenir Medium"/>
              </a:rPr>
              <a:t>od tohoto </a:t>
            </a:r>
            <a:r>
              <a:rPr lang="cs-CZ" sz="2800" dirty="0" smtClean="0">
                <a:sym typeface="Avenir Medium"/>
              </a:rPr>
              <a:t>stanoviště.</a:t>
            </a:r>
            <a:endParaRPr sz="2800" dirty="0"/>
          </a:p>
        </p:txBody>
      </p:sp>
    </p:spTree>
    <p:extLst>
      <p:ext uri="{BB962C8B-B14F-4D97-AF65-F5344CB8AC3E}">
        <p14:creationId xmlns:p14="http://schemas.microsoft.com/office/powerpoint/2010/main" val="2538642748"/>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odklad.jpg" descr="Podklad.jpg"/>
          <p:cNvPicPr>
            <a:picLocks noChangeAspect="1"/>
          </p:cNvPicPr>
          <p:nvPr/>
        </p:nvPicPr>
        <p:blipFill>
          <a:blip r:embed="rId4">
            <a:extLst/>
          </a:blip>
          <a:stretch>
            <a:fillRect/>
          </a:stretch>
        </p:blipFill>
        <p:spPr>
          <a:xfrm>
            <a:off x="-22079" y="-21432"/>
            <a:ext cx="13048957" cy="9732475"/>
          </a:xfrm>
          <a:prstGeom prst="rect">
            <a:avLst/>
          </a:prstGeom>
          <a:ln w="12700">
            <a:miter lim="400000"/>
          </a:ln>
        </p:spPr>
      </p:pic>
      <p:pic>
        <p:nvPicPr>
          <p:cNvPr id="210" name="Emil_5_converted.mp4" descr="Emil_5_converted.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485775" y="3512020"/>
            <a:ext cx="12033251" cy="5314688"/>
          </a:xfrm>
          <a:prstGeom prst="rect">
            <a:avLst/>
          </a:prstGeom>
          <a:ln w="12700">
            <a:solidFill>
              <a:srgbClr val="FFFFFF"/>
            </a:solidFill>
            <a:miter lim="400000"/>
          </a:ln>
          <a:effectLst>
            <a:outerShdw blurRad="203200" dist="135567" dir="5400000" rotWithShape="0">
              <a:srgbClr val="000000">
                <a:alpha val="50000"/>
              </a:srgbClr>
            </a:outerShdw>
          </a:effectLst>
        </p:spPr>
      </p:pic>
      <p:sp>
        <p:nvSpPr>
          <p:cNvPr id="211" name="ATZ - TYP B (KLUB), TYP C (FIRMA) - NAD FL95 (FL140)"/>
          <p:cNvSpPr txBox="1"/>
          <p:nvPr/>
        </p:nvSpPr>
        <p:spPr>
          <a:xfrm>
            <a:off x="1979526" y="477401"/>
            <a:ext cx="9045746" cy="1395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100">
                <a:solidFill>
                  <a:srgbClr val="FFFB00"/>
                </a:solidFill>
                <a:latin typeface="Avenir Medium"/>
                <a:ea typeface="Avenir Medium"/>
                <a:cs typeface="Avenir Medium"/>
                <a:sym typeface="Avenir Medium"/>
              </a:defRPr>
            </a:pPr>
            <a:r>
              <a:rPr sz="4200" dirty="0" smtClean="0">
                <a:solidFill>
                  <a:srgbClr val="FFFF00"/>
                </a:solidFill>
                <a:latin typeface="Avenir Heavy"/>
              </a:rPr>
              <a:t>VÝSADKOVÉ LETY Z VÝŠKY VĚTŠÍ</a:t>
            </a:r>
          </a:p>
          <a:p>
            <a:pPr>
              <a:defRPr sz="3100">
                <a:solidFill>
                  <a:srgbClr val="FFFB00"/>
                </a:solidFill>
                <a:latin typeface="Avenir Medium"/>
                <a:ea typeface="Avenir Medium"/>
                <a:cs typeface="Avenir Medium"/>
                <a:sym typeface="Avenir Medium"/>
              </a:defRPr>
            </a:pPr>
            <a:r>
              <a:rPr sz="4200" dirty="0" smtClean="0">
                <a:solidFill>
                  <a:srgbClr val="FFFF00"/>
                </a:solidFill>
                <a:latin typeface="Avenir Heavy"/>
              </a:rPr>
              <a:t>NEŽ FL-95, Z PROSTORU TŘÍDY C.</a:t>
            </a:r>
            <a:endParaRPr sz="4200" dirty="0">
              <a:solidFill>
                <a:srgbClr val="FFFF00"/>
              </a:solidFill>
              <a:latin typeface="Avenir Heavy"/>
            </a:endParaRPr>
          </a:p>
        </p:txBody>
      </p:sp>
      <p:sp>
        <p:nvSpPr>
          <p:cNvPr id="212" name="TextovéPole 1"/>
          <p:cNvSpPr txBox="1"/>
          <p:nvPr/>
        </p:nvSpPr>
        <p:spPr>
          <a:xfrm>
            <a:off x="688754" y="2138740"/>
            <a:ext cx="11382413" cy="1703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2200">
                <a:solidFill>
                  <a:srgbClr val="FFFFFF"/>
                </a:solidFill>
                <a:latin typeface="Avenir Light"/>
                <a:ea typeface="Avenir Light"/>
                <a:cs typeface="Avenir Light"/>
                <a:sym typeface="Avenir Light"/>
              </a:defRPr>
            </a:pPr>
            <a:r>
              <a:rPr lang="cs-CZ" b="1" dirty="0" smtClean="0"/>
              <a:t>Tyto výsadkové lety a způsob jejich provedení jsou velice dobře popsány také ve výukové prezentaci Letecké informační služby – Výukový modul k výsadkové činnosti ve FIR Praha (autor Michal Dvořák, FIC Praha).</a:t>
            </a:r>
          </a:p>
          <a:p>
            <a:pPr algn="just">
              <a:defRPr sz="1900">
                <a:solidFill>
                  <a:srgbClr val="FFFFFF"/>
                </a:solidFill>
                <a:latin typeface="Avenir Light"/>
                <a:ea typeface="Avenir Light"/>
                <a:cs typeface="Avenir Light"/>
                <a:sym typeface="Avenir Light"/>
              </a:defRPr>
            </a:pPr>
            <a:endParaRPr dirty="0"/>
          </a:p>
          <a:p>
            <a:pPr algn="just">
              <a:defRPr sz="1900">
                <a:solidFill>
                  <a:srgbClr val="FFFF00"/>
                </a:solidFill>
                <a:latin typeface="Avenir Light"/>
                <a:ea typeface="Avenir Light"/>
                <a:cs typeface="Avenir Light"/>
                <a:sym typeface="Avenir Light"/>
              </a:defRPr>
            </a:pP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00" fill="hold"/>
                                        <p:tgtEl>
                                          <p:spTgt spid="210"/>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210"/>
                </p:tgtEl>
              </p:cMediaNode>
            </p:video>
            <p:seq concurrent="1" prevAc="none" nextAc="seek">
              <p:cTn id="12" restart="whenNotActive" fill="hold" evtFilter="cancelBubble" nodeType="interactiveSeq">
                <p:stCondLst>
                  <p:cond evt="onClick" delay="0">
                    <p:tgtEl>
                      <p:spTgt spid="2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10"/>
                                        </p:tgtEl>
                                      </p:cBhvr>
                                    </p:cmd>
                                  </p:childTnLst>
                                </p:cTn>
                              </p:par>
                            </p:childTnLst>
                          </p:cTn>
                        </p:par>
                      </p:childTnLst>
                    </p:cTn>
                  </p:par>
                </p:childTnLst>
              </p:cTn>
              <p:nextCondLst>
                <p:cond evt="onClick" delay="0">
                  <p:tgtEl>
                    <p:spTgt spid="2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odklad.jpg" descr="Podklad.jpg"/>
          <p:cNvPicPr>
            <a:picLocks noChangeAspect="1"/>
          </p:cNvPicPr>
          <p:nvPr/>
        </p:nvPicPr>
        <p:blipFill>
          <a:blip r:embed="rId2">
            <a:extLst/>
          </a:blip>
          <a:stretch>
            <a:fillRect/>
          </a:stretch>
        </p:blipFill>
        <p:spPr>
          <a:xfrm>
            <a:off x="67449" y="144823"/>
            <a:ext cx="13048957" cy="9732475"/>
          </a:xfrm>
          <a:prstGeom prst="rect">
            <a:avLst/>
          </a:prstGeom>
          <a:ln w="12700">
            <a:miter lim="400000"/>
          </a:ln>
        </p:spPr>
      </p:pic>
      <p:sp>
        <p:nvSpPr>
          <p:cNvPr id="215" name="ATZ - TYP B (KLUB), TYP C (FIRMA) - NAD FL95 (FL140)"/>
          <p:cNvSpPr txBox="1"/>
          <p:nvPr/>
        </p:nvSpPr>
        <p:spPr>
          <a:xfrm>
            <a:off x="350266" y="454184"/>
            <a:ext cx="12059392"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indent="228600">
              <a:defRPr sz="2900" cap="all">
                <a:solidFill>
                  <a:srgbClr val="FFFC79"/>
                </a:solidFill>
                <a:latin typeface="Avenir Heavy"/>
                <a:ea typeface="Avenir Heavy"/>
                <a:cs typeface="Avenir Heavy"/>
                <a:sym typeface="Avenir Heavy"/>
              </a:defRPr>
            </a:pPr>
            <a:r>
              <a:rPr lang="cs-CZ" sz="4200" dirty="0" smtClean="0">
                <a:solidFill>
                  <a:srgbClr val="FFFF00"/>
                </a:solidFill>
                <a:latin typeface="Avenir Heavy"/>
              </a:rPr>
              <a:t>Výsadkové lety v prostoru CTR a TMA.</a:t>
            </a:r>
            <a:endParaRPr lang="cs-CZ" sz="4200" dirty="0">
              <a:solidFill>
                <a:srgbClr val="FFFF00"/>
              </a:solidFill>
              <a:latin typeface="Avenir Heavy"/>
            </a:endParaRPr>
          </a:p>
        </p:txBody>
      </p:sp>
      <p:sp>
        <p:nvSpPr>
          <p:cNvPr id="216" name="TextovéPole 1"/>
          <p:cNvSpPr txBox="1"/>
          <p:nvPr/>
        </p:nvSpPr>
        <p:spPr>
          <a:xfrm>
            <a:off x="318654" y="1412268"/>
            <a:ext cx="12385963" cy="2718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defRPr sz="2200">
                <a:solidFill>
                  <a:srgbClr val="FFFFFF"/>
                </a:solidFill>
                <a:latin typeface="Avenir Light"/>
                <a:ea typeface="Avenir Light"/>
                <a:cs typeface="Avenir Light"/>
                <a:sym typeface="Avenir Light"/>
              </a:defRPr>
            </a:pPr>
            <a:r>
              <a:rPr lang="cs-CZ" dirty="0" smtClean="0"/>
              <a:t>Základní pravidlo pro veškerý řízený prostor zní, že nelze provádět výsadkové lety ve všech řízených prostorech bez souhlasu, součinnostního dohovoru a koordinace se službami řízení letového provozu.  V případě CTR a blízkého navazujícího TMA se jedná vedle Prahy (letiště Václava Havla, Kbely a Vodochody) o povolení ATC letišť Karlovy Vary, České Budějovice, Pardubice, Náměšť nad Oslavou, Čáslav, Brno – Tuřany, Ostrava – Mošnov a Kunovice (bez TMA).</a:t>
            </a:r>
          </a:p>
          <a:p>
            <a:pPr algn="just">
              <a:defRPr sz="1900">
                <a:solidFill>
                  <a:srgbClr val="FFFFFF"/>
                </a:solidFill>
                <a:latin typeface="Avenir Light"/>
                <a:ea typeface="Avenir Light"/>
                <a:cs typeface="Avenir Light"/>
                <a:sym typeface="Avenir Light"/>
              </a:defRPr>
            </a:pPr>
            <a:endParaRPr dirty="0"/>
          </a:p>
          <a:p>
            <a:pPr algn="just">
              <a:defRPr sz="1900">
                <a:solidFill>
                  <a:srgbClr val="FFFF00"/>
                </a:solidFill>
                <a:latin typeface="Avenir Light"/>
                <a:ea typeface="Avenir Light"/>
                <a:cs typeface="Avenir Light"/>
                <a:sym typeface="Avenir Light"/>
              </a:defRPr>
            </a:pPr>
            <a:endParaRPr dirty="0"/>
          </a:p>
        </p:txBody>
      </p:sp>
      <p:pic>
        <p:nvPicPr>
          <p:cNvPr id="217" name="TMA2.jpg" descr="TMA2.jpg"/>
          <p:cNvPicPr>
            <a:picLocks noChangeAspect="1"/>
          </p:cNvPicPr>
          <p:nvPr/>
        </p:nvPicPr>
        <p:blipFill>
          <a:blip r:embed="rId3">
            <a:extLst/>
          </a:blip>
          <a:stretch>
            <a:fillRect/>
          </a:stretch>
        </p:blipFill>
        <p:spPr>
          <a:xfrm>
            <a:off x="2466490" y="3481976"/>
            <a:ext cx="8071820" cy="5631682"/>
          </a:xfrm>
          <a:prstGeom prst="rect">
            <a:avLst/>
          </a:prstGeom>
          <a:ln w="12700">
            <a:solidFill>
              <a:srgbClr val="FFFFFF"/>
            </a:solidFill>
            <a:miter lim="400000"/>
          </a:ln>
          <a:effectLst>
            <a:outerShdw blurRad="203200" dist="135567" dir="5400000" rotWithShape="0">
              <a:srgbClr val="000000">
                <a:alpha val="50000"/>
              </a:srgbClr>
            </a:outerShdw>
          </a:effectLst>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odklad.jpg" descr="Podklad.jpg"/>
          <p:cNvPicPr>
            <a:picLocks noChangeAspect="1"/>
          </p:cNvPicPr>
          <p:nvPr/>
        </p:nvPicPr>
        <p:blipFill>
          <a:blip r:embed="rId2">
            <a:extLst/>
          </a:blip>
          <a:stretch>
            <a:fillRect/>
          </a:stretch>
        </p:blipFill>
        <p:spPr>
          <a:xfrm>
            <a:off x="-22079" y="-21432"/>
            <a:ext cx="13048957" cy="9732475"/>
          </a:xfrm>
          <a:prstGeom prst="rect">
            <a:avLst/>
          </a:prstGeom>
          <a:ln w="12700">
            <a:miter lim="400000"/>
          </a:ln>
        </p:spPr>
      </p:pic>
      <p:sp>
        <p:nvSpPr>
          <p:cNvPr id="146" name="SESKOKY V ŘÍZENÉM PROSTORU VELKÝCH LETIŠŤ - CTR, TMA"/>
          <p:cNvSpPr txBox="1"/>
          <p:nvPr/>
        </p:nvSpPr>
        <p:spPr>
          <a:xfrm>
            <a:off x="6031918" y="1688526"/>
            <a:ext cx="940963"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solidFill>
                  <a:srgbClr val="FFFB00"/>
                </a:solidFill>
                <a:latin typeface="Avenir Heavy"/>
                <a:ea typeface="Avenir Heavy"/>
                <a:cs typeface="Avenir Heavy"/>
                <a:sym typeface="Avenir Heavy"/>
              </a:defRPr>
            </a:lvl1pPr>
          </a:lstStyle>
          <a:p>
            <a:r>
              <a:rPr dirty="0">
                <a:solidFill>
                  <a:srgbClr val="FFFF00"/>
                </a:solidFill>
              </a:rPr>
              <a:t>CÍL</a:t>
            </a:r>
          </a:p>
        </p:txBody>
      </p:sp>
      <p:sp>
        <p:nvSpPr>
          <p:cNvPr id="147" name="SESKOKY V ŘÍZENÉM PROSTORU VELKÝCH LETIŠŤ - CTR, TMA"/>
          <p:cNvSpPr txBox="1"/>
          <p:nvPr/>
        </p:nvSpPr>
        <p:spPr>
          <a:xfrm>
            <a:off x="374073" y="2881817"/>
            <a:ext cx="11970327" cy="367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1022350" lvl="1" indent="-514350" algn="just">
              <a:buSzPct val="100000"/>
              <a:buFont typeface="+mj-lt"/>
              <a:buAutoNum type="arabicPeriod"/>
              <a:defRPr sz="2900">
                <a:solidFill>
                  <a:srgbClr val="FFFFFF"/>
                </a:solidFill>
                <a:latin typeface="Avenir Medium"/>
                <a:ea typeface="Avenir Medium"/>
                <a:cs typeface="Avenir Medium"/>
                <a:sym typeface="Avenir Medium"/>
              </a:defRPr>
            </a:pPr>
            <a:r>
              <a:rPr lang="cs-CZ" b="1" dirty="0" smtClean="0"/>
              <a:t>Znovu připomenout existenci seskoků padákem a charakter této činnosti ve vzdušném prostoru ČR.</a:t>
            </a:r>
          </a:p>
          <a:p>
            <a:pPr marL="1022350" lvl="1" indent="-514350" algn="just">
              <a:buSzPct val="100000"/>
              <a:buFont typeface="+mj-lt"/>
              <a:buAutoNum type="arabicPeriod"/>
              <a:defRPr sz="2900">
                <a:solidFill>
                  <a:srgbClr val="FFFFFF"/>
                </a:solidFill>
                <a:latin typeface="Avenir Medium"/>
                <a:ea typeface="Avenir Medium"/>
                <a:cs typeface="Avenir Medium"/>
                <a:sym typeface="Avenir Medium"/>
              </a:defRPr>
            </a:pPr>
            <a:endParaRPr lang="cs-CZ" b="1" dirty="0" smtClean="0"/>
          </a:p>
          <a:p>
            <a:pPr marL="1022350" lvl="1" indent="-514350" algn="just">
              <a:buSzPct val="100000"/>
              <a:buFont typeface="+mj-lt"/>
              <a:buAutoNum type="arabicPeriod"/>
              <a:defRPr sz="2900">
                <a:solidFill>
                  <a:srgbClr val="FFFFFF"/>
                </a:solidFill>
                <a:latin typeface="Avenir Medium"/>
                <a:ea typeface="Avenir Medium"/>
                <a:cs typeface="Avenir Medium"/>
                <a:sym typeface="Avenir Medium"/>
              </a:defRPr>
            </a:pPr>
            <a:endParaRPr lang="cs-CZ" b="1" dirty="0"/>
          </a:p>
          <a:p>
            <a:pPr marL="1022350" lvl="1" indent="-514350" algn="just">
              <a:buSzPct val="100000"/>
              <a:buFont typeface="+mj-lt"/>
              <a:buAutoNum type="arabicPeriod"/>
              <a:defRPr sz="2900">
                <a:solidFill>
                  <a:srgbClr val="FFFFFF"/>
                </a:solidFill>
                <a:latin typeface="Avenir Medium"/>
                <a:ea typeface="Avenir Medium"/>
                <a:cs typeface="Avenir Medium"/>
                <a:sym typeface="Avenir Medium"/>
              </a:defRPr>
            </a:pPr>
            <a:r>
              <a:rPr lang="cs-CZ" b="1" dirty="0" smtClean="0"/>
              <a:t>Specifické aspekty koordinace výsadkových letů.</a:t>
            </a:r>
          </a:p>
          <a:p>
            <a:pPr marL="1022350" lvl="1" indent="-514350" algn="just">
              <a:buSzPct val="100000"/>
              <a:buFont typeface="+mj-lt"/>
              <a:buAutoNum type="arabicPeriod"/>
              <a:defRPr sz="2900">
                <a:solidFill>
                  <a:srgbClr val="FFFFFF"/>
                </a:solidFill>
                <a:latin typeface="Avenir Medium"/>
                <a:ea typeface="Avenir Medium"/>
                <a:cs typeface="Avenir Medium"/>
                <a:sym typeface="Avenir Medium"/>
              </a:defRPr>
            </a:pPr>
            <a:endParaRPr lang="cs-CZ" b="1" dirty="0" smtClean="0"/>
          </a:p>
          <a:p>
            <a:pPr marL="1022350" lvl="1" indent="-514350" algn="just">
              <a:buSzPct val="100000"/>
              <a:buFont typeface="+mj-lt"/>
              <a:buAutoNum type="arabicPeriod"/>
              <a:defRPr sz="2900">
                <a:solidFill>
                  <a:srgbClr val="FFFFFF"/>
                </a:solidFill>
                <a:latin typeface="Avenir Medium"/>
                <a:ea typeface="Avenir Medium"/>
                <a:cs typeface="Avenir Medium"/>
                <a:sym typeface="Avenir Medium"/>
              </a:defRPr>
            </a:pPr>
            <a:endParaRPr lang="cs-CZ" b="1" dirty="0" smtClean="0"/>
          </a:p>
          <a:p>
            <a:pPr marL="1022350" lvl="1" indent="-514350" algn="just">
              <a:buSzPct val="100000"/>
              <a:buFont typeface="+mj-lt"/>
              <a:buAutoNum type="arabicPeriod"/>
              <a:defRPr sz="2900">
                <a:solidFill>
                  <a:srgbClr val="FFFFFF"/>
                </a:solidFill>
                <a:latin typeface="Avenir Medium"/>
                <a:ea typeface="Avenir Medium"/>
                <a:cs typeface="Avenir Medium"/>
                <a:sym typeface="Avenir Medium"/>
              </a:defRPr>
            </a:pPr>
            <a:r>
              <a:rPr lang="cs-CZ" b="1" dirty="0" smtClean="0"/>
              <a:t>Základní informace o výsadkových letech v řízeném prostoru.</a:t>
            </a:r>
            <a:endParaRPr lang="cs-CZ" b="1"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Podklad.jpg" descr="Podklad.jpg"/>
          <p:cNvPicPr>
            <a:picLocks noChangeAspect="1"/>
          </p:cNvPicPr>
          <p:nvPr/>
        </p:nvPicPr>
        <p:blipFill>
          <a:blip r:embed="rId2">
            <a:extLst/>
          </a:blip>
          <a:stretch>
            <a:fillRect/>
          </a:stretch>
        </p:blipFill>
        <p:spPr>
          <a:xfrm>
            <a:off x="-44157" y="0"/>
            <a:ext cx="13048957" cy="9732475"/>
          </a:xfrm>
          <a:prstGeom prst="rect">
            <a:avLst/>
          </a:prstGeom>
          <a:ln w="12700">
            <a:miter lim="400000"/>
          </a:ln>
        </p:spPr>
      </p:pic>
      <p:sp>
        <p:nvSpPr>
          <p:cNvPr id="220" name="ATZ - TYP B (KLUB), TYP C (FIRMA) - NAD FL95 (FL140)"/>
          <p:cNvSpPr txBox="1"/>
          <p:nvPr/>
        </p:nvSpPr>
        <p:spPr>
          <a:xfrm>
            <a:off x="350266" y="454183"/>
            <a:ext cx="12059392"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indent="228600">
              <a:defRPr sz="2900" cap="all">
                <a:solidFill>
                  <a:srgbClr val="FFFC79"/>
                </a:solidFill>
                <a:latin typeface="Avenir Heavy"/>
                <a:ea typeface="Avenir Heavy"/>
                <a:cs typeface="Avenir Heavy"/>
                <a:sym typeface="Avenir Heavy"/>
              </a:defRPr>
            </a:pPr>
            <a:r>
              <a:rPr lang="cs-CZ" sz="4200" dirty="0" smtClean="0">
                <a:solidFill>
                  <a:srgbClr val="FFFF00"/>
                </a:solidFill>
                <a:latin typeface="Avenir Heavy"/>
              </a:rPr>
              <a:t>Výsadkové lety v prostoru CTR a TMA.</a:t>
            </a:r>
            <a:endParaRPr lang="cs-CZ" sz="4200" dirty="0">
              <a:solidFill>
                <a:srgbClr val="FFFF00"/>
              </a:solidFill>
              <a:latin typeface="Avenir Heavy"/>
            </a:endParaRPr>
          </a:p>
        </p:txBody>
      </p:sp>
      <p:sp>
        <p:nvSpPr>
          <p:cNvPr id="221" name="TextovéPole 1"/>
          <p:cNvSpPr txBox="1"/>
          <p:nvPr/>
        </p:nvSpPr>
        <p:spPr>
          <a:xfrm>
            <a:off x="322553" y="1382891"/>
            <a:ext cx="12237225"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defRPr sz="2200">
                <a:solidFill>
                  <a:srgbClr val="FFFFFF"/>
                </a:solidFill>
                <a:latin typeface="Avenir Light"/>
                <a:ea typeface="Avenir Light"/>
                <a:cs typeface="Avenir Light"/>
                <a:sym typeface="Avenir Light"/>
              </a:defRPr>
            </a:pPr>
            <a:r>
              <a:rPr lang="cs-CZ" sz="2000" b="1" dirty="0" smtClean="0"/>
              <a:t>CTR </a:t>
            </a:r>
            <a:r>
              <a:rPr lang="cs-CZ" sz="2000" b="1" dirty="0" smtClean="0"/>
              <a:t>– řízený okrsek (</a:t>
            </a:r>
            <a:r>
              <a:rPr lang="cs-CZ" sz="2000" b="1" dirty="0" err="1" smtClean="0"/>
              <a:t>control</a:t>
            </a:r>
            <a:r>
              <a:rPr lang="cs-CZ" sz="2000" b="1" dirty="0" smtClean="0"/>
              <a:t> </a:t>
            </a:r>
            <a:r>
              <a:rPr lang="cs-CZ" sz="2000" b="1" dirty="0" err="1" smtClean="0"/>
              <a:t>zone</a:t>
            </a:r>
            <a:r>
              <a:rPr lang="cs-CZ" sz="2000" b="1" dirty="0" smtClean="0"/>
              <a:t>) – výraz pro úsek vzdušného prostoru v těsném okolí řízeného letiště. Provoz v CTR je obvykle řízen řídící věží (stanoviště TWR). Ohrožení v CTR prostoru může být kvalifikováno jako trestný čin obecného ohrožení. Do tohoto úseku nesmí piloti bez kvalifikace </a:t>
            </a:r>
            <a:r>
              <a:rPr lang="cs-CZ" sz="2000" b="1" i="1" dirty="0" smtClean="0"/>
              <a:t>Řízené lety VFR</a:t>
            </a:r>
            <a:r>
              <a:rPr lang="cs-CZ" sz="2000" b="1" i="1" dirty="0" smtClean="0"/>
              <a:t>.</a:t>
            </a:r>
          </a:p>
          <a:p>
            <a:pPr algn="just">
              <a:defRPr sz="2200">
                <a:solidFill>
                  <a:srgbClr val="FFFFFF"/>
                </a:solidFill>
                <a:latin typeface="Avenir Light"/>
                <a:ea typeface="Avenir Light"/>
                <a:cs typeface="Avenir Light"/>
                <a:sym typeface="Avenir Light"/>
              </a:defRPr>
            </a:pPr>
            <a:endParaRPr lang="cs-CZ" sz="2000" b="1" i="1" dirty="0" smtClean="0"/>
          </a:p>
          <a:p>
            <a:pPr algn="just">
              <a:defRPr sz="2200">
                <a:solidFill>
                  <a:srgbClr val="FFFFFF"/>
                </a:solidFill>
                <a:latin typeface="Avenir Light"/>
                <a:ea typeface="Avenir Light"/>
                <a:cs typeface="Avenir Light"/>
                <a:sym typeface="Avenir Light"/>
              </a:defRPr>
            </a:pPr>
            <a:r>
              <a:rPr lang="cs-CZ" sz="2000" b="1" dirty="0" smtClean="0"/>
              <a:t>TMA </a:t>
            </a:r>
            <a:r>
              <a:rPr lang="cs-CZ" sz="2000" b="1" dirty="0" smtClean="0"/>
              <a:t>– koncová řízená oblast (</a:t>
            </a:r>
            <a:r>
              <a:rPr lang="cs-CZ" sz="2000" b="1" dirty="0" err="1" smtClean="0"/>
              <a:t>terminal</a:t>
            </a:r>
            <a:r>
              <a:rPr lang="cs-CZ" sz="2000" b="1" dirty="0" smtClean="0"/>
              <a:t> </a:t>
            </a:r>
            <a:r>
              <a:rPr lang="cs-CZ" sz="2000" b="1" dirty="0" err="1" smtClean="0"/>
              <a:t>manoeuvring</a:t>
            </a:r>
            <a:r>
              <a:rPr lang="cs-CZ" sz="2000" b="1" dirty="0" smtClean="0"/>
              <a:t> </a:t>
            </a:r>
            <a:r>
              <a:rPr lang="cs-CZ" sz="2000" b="1" dirty="0" smtClean="0"/>
              <a:t>area) typ kontrolovaného leteckého prostoru v okolí velkých letišť. Letadla v TMA jsou předmětem letového povolení a musí udržovat spojení s orgány ŘLP.</a:t>
            </a:r>
            <a:endParaRPr sz="2000" b="1" dirty="0"/>
          </a:p>
          <a:p>
            <a:pPr algn="just">
              <a:defRPr sz="1900">
                <a:solidFill>
                  <a:srgbClr val="FFFFFF"/>
                </a:solidFill>
                <a:latin typeface="Avenir Light"/>
                <a:ea typeface="Avenir Light"/>
                <a:cs typeface="Avenir Light"/>
                <a:sym typeface="Avenir Light"/>
              </a:defRPr>
            </a:pPr>
            <a:endParaRPr sz="2000" dirty="0"/>
          </a:p>
          <a:p>
            <a:pPr algn="just">
              <a:defRPr sz="1900">
                <a:solidFill>
                  <a:srgbClr val="FFFF00"/>
                </a:solidFill>
                <a:latin typeface="Avenir Light"/>
                <a:ea typeface="Avenir Light"/>
                <a:cs typeface="Avenir Light"/>
                <a:sym typeface="Avenir Light"/>
              </a:defRPr>
            </a:pPr>
            <a:endParaRPr sz="2000" u="sng" dirty="0"/>
          </a:p>
        </p:txBody>
      </p:sp>
      <p:sp>
        <p:nvSpPr>
          <p:cNvPr id="12" name="TextovéPole 11"/>
          <p:cNvSpPr txBox="1"/>
          <p:nvPr/>
        </p:nvSpPr>
        <p:spPr>
          <a:xfrm>
            <a:off x="1260763" y="4184626"/>
            <a:ext cx="10515601"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0" hangingPunct="0">
              <a:lnSpc>
                <a:spcPct val="100000"/>
              </a:lnSpc>
              <a:spcBef>
                <a:spcPts val="0"/>
              </a:spcBef>
              <a:spcAft>
                <a:spcPts val="0"/>
              </a:spcAft>
              <a:buClrTx/>
              <a:buSzTx/>
              <a:buFontTx/>
              <a:buNone/>
              <a:tabLst/>
            </a:pPr>
            <a:r>
              <a:rPr kumimoji="0" lang="cs-CZ" sz="2800" b="0" i="0" u="none" strike="noStrike" cap="none" spc="0" normalizeH="0" baseline="0" dirty="0" smtClean="0">
                <a:ln>
                  <a:noFill/>
                </a:ln>
                <a:solidFill>
                  <a:srgbClr val="FFFFFF"/>
                </a:solidFill>
                <a:effectLst/>
                <a:uFillTx/>
                <a:latin typeface="+mn-lt"/>
                <a:ea typeface="+mn-ea"/>
                <a:cs typeface="+mn-cs"/>
                <a:sym typeface="Helvetica Neue"/>
              </a:rPr>
              <a:t>Získání letového povolení od příslušného stanoviště ATC u CTR a TMA nemá</a:t>
            </a:r>
            <a:r>
              <a:rPr kumimoji="0" lang="cs-CZ" sz="2800" b="0" i="0" u="none" strike="noStrike" cap="none" spc="0" normalizeH="0" dirty="0" smtClean="0">
                <a:ln>
                  <a:noFill/>
                </a:ln>
                <a:solidFill>
                  <a:srgbClr val="FFFFFF"/>
                </a:solidFill>
                <a:effectLst/>
                <a:uFillTx/>
                <a:latin typeface="+mn-lt"/>
                <a:ea typeface="+mn-ea"/>
                <a:cs typeface="+mn-cs"/>
                <a:sym typeface="Helvetica Neue"/>
              </a:rPr>
              <a:t> definovanou formu ani časový interval. Toto povolení je závislé na subjektivním posouzení pracovníků ATC a jejich zkušenostech s výsadkovými lety. Při legislativní ochraně řízeného vzdušného prostoru v blízkosti letišť, hustotě provozu a striktním uplatňováním pravidel pro rozstupy v řízeném prostoru je velice těžké letové povolení pro výsadkový let v CTR a blízkém TMA od příslušného stanoviště ATC získat.</a:t>
            </a:r>
            <a:endParaRPr kumimoji="0" lang="cs-CZ" sz="2800" b="0" i="0" u="none" strike="noStrike" cap="none" spc="0" normalizeH="0" baseline="0" dirty="0">
              <a:ln>
                <a:noFill/>
              </a:ln>
              <a:solidFill>
                <a:srgbClr val="FFFFFF"/>
              </a:solidFill>
              <a:effectLst/>
              <a:uFillTx/>
              <a:latin typeface="+mn-lt"/>
              <a:ea typeface="+mn-ea"/>
              <a:cs typeface="+mn-cs"/>
              <a:sym typeface="Helvetica Neue"/>
            </a:endParaRPr>
          </a:p>
        </p:txBody>
      </p:sp>
      <p:sp>
        <p:nvSpPr>
          <p:cNvPr id="13" name="TextovéPole 12"/>
          <p:cNvSpPr txBox="1"/>
          <p:nvPr/>
        </p:nvSpPr>
        <p:spPr>
          <a:xfrm flipH="1">
            <a:off x="429488" y="7403259"/>
            <a:ext cx="12081163"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endParaRPr lang="cs-CZ" sz="2000" dirty="0" smtClean="0">
              <a:solidFill>
                <a:srgbClr val="FFFFFF"/>
              </a:solidFill>
            </a:endParaRPr>
          </a:p>
          <a:p>
            <a:pPr marL="0" marR="0" indent="0" algn="l" defTabSz="584200" rtl="0" fontAlgn="auto" latinLnBrk="0" hangingPunct="0">
              <a:lnSpc>
                <a:spcPct val="100000"/>
              </a:lnSpc>
              <a:spcBef>
                <a:spcPts val="0"/>
              </a:spcBef>
              <a:spcAft>
                <a:spcPts val="0"/>
              </a:spcAft>
              <a:buClrTx/>
              <a:buSzTx/>
              <a:buFontTx/>
              <a:buNone/>
              <a:tabLst/>
            </a:pPr>
            <a:endParaRPr lang="cs-CZ" sz="2000" dirty="0">
              <a:solidFill>
                <a:srgbClr val="FFFFFF"/>
              </a:solidFill>
            </a:endParaRPr>
          </a:p>
          <a:p>
            <a:pPr marL="0" marR="0" indent="0" algn="l" defTabSz="584200" rtl="0" fontAlgn="auto" latinLnBrk="0" hangingPunct="0">
              <a:lnSpc>
                <a:spcPct val="100000"/>
              </a:lnSpc>
              <a:spcBef>
                <a:spcPts val="0"/>
              </a:spcBef>
              <a:spcAft>
                <a:spcPts val="0"/>
              </a:spcAft>
              <a:buClrTx/>
              <a:buSzTx/>
              <a:buFontTx/>
              <a:buNone/>
              <a:tabLst/>
            </a:pPr>
            <a:r>
              <a:rPr lang="cs-CZ" sz="2000" b="1" dirty="0" smtClean="0">
                <a:solidFill>
                  <a:srgbClr val="FFFFFF"/>
                </a:solidFill>
              </a:rPr>
              <a:t>Poznámka</a:t>
            </a:r>
            <a:r>
              <a:rPr lang="cs-CZ" sz="2000" b="1" dirty="0" smtClean="0">
                <a:solidFill>
                  <a:srgbClr val="FFFFFF"/>
                </a:solidFill>
              </a:rPr>
              <a:t>: Pro výsadkové lety nad Prahou doporučuji využít zkušenosti, znalost postupů a osobní znalost odpovědných funkcionářů ŘLP pana Víta </a:t>
            </a:r>
            <a:r>
              <a:rPr lang="cs-CZ" sz="2000" b="1" dirty="0" err="1" smtClean="0">
                <a:solidFill>
                  <a:srgbClr val="FFFFFF"/>
                </a:solidFill>
              </a:rPr>
              <a:t>Podoubského</a:t>
            </a:r>
            <a:r>
              <a:rPr lang="cs-CZ" sz="2000" b="1" dirty="0" smtClean="0">
                <a:solidFill>
                  <a:srgbClr val="FFFFFF"/>
                </a:solidFill>
              </a:rPr>
              <a:t> z Aeroklubu Letňany (mobil: 602 279 289).</a:t>
            </a:r>
            <a:endParaRPr kumimoji="0" lang="cs-CZ" sz="2000" b="1" i="0" u="none" strike="noStrike" cap="none" spc="0" normalizeH="0" baseline="0" dirty="0">
              <a:ln>
                <a:noFill/>
              </a:ln>
              <a:solidFill>
                <a:srgbClr val="FFFFFF"/>
              </a:solidFill>
              <a:effectLst/>
              <a:uFillTx/>
              <a:sym typeface="Helvetica Neue"/>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odklad.jpg" descr="Podklad.jpg"/>
          <p:cNvPicPr>
            <a:picLocks noChangeAspect="1"/>
          </p:cNvPicPr>
          <p:nvPr/>
        </p:nvPicPr>
        <p:blipFill>
          <a:blip r:embed="rId2">
            <a:extLst/>
          </a:blip>
          <a:stretch>
            <a:fillRect/>
          </a:stretch>
        </p:blipFill>
        <p:spPr>
          <a:xfrm>
            <a:off x="0" y="21125"/>
            <a:ext cx="13048957" cy="9732475"/>
          </a:xfrm>
          <a:prstGeom prst="rect">
            <a:avLst/>
          </a:prstGeom>
          <a:ln w="12700">
            <a:miter lim="400000"/>
          </a:ln>
        </p:spPr>
      </p:pic>
      <p:sp>
        <p:nvSpPr>
          <p:cNvPr id="224" name="SESKOKY V ŘÍZENÉM PROSTORU VELKÝCH LETIŠŤ - CTR, TMA"/>
          <p:cNvSpPr txBox="1"/>
          <p:nvPr/>
        </p:nvSpPr>
        <p:spPr>
          <a:xfrm>
            <a:off x="2909456" y="798376"/>
            <a:ext cx="6055158"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FFFB00"/>
                </a:solidFill>
                <a:latin typeface="Avenir Heavy"/>
                <a:ea typeface="Avenir Heavy"/>
                <a:cs typeface="Avenir Heavy"/>
                <a:sym typeface="Avenir Heavy"/>
              </a:defRPr>
            </a:lvl1pPr>
          </a:lstStyle>
          <a:p>
            <a:r>
              <a:rPr sz="4200" dirty="0">
                <a:solidFill>
                  <a:srgbClr val="FFFF00"/>
                </a:solidFill>
              </a:rPr>
              <a:t>ZÁVĚR PREZENTACE</a:t>
            </a:r>
          </a:p>
        </p:txBody>
      </p:sp>
      <p:sp>
        <p:nvSpPr>
          <p:cNvPr id="225" name="SESKOKY V ŘÍZENÉM PROSTORU VELKÝCH LETIŠŤ - CTR, TMA"/>
          <p:cNvSpPr txBox="1"/>
          <p:nvPr/>
        </p:nvSpPr>
        <p:spPr>
          <a:xfrm>
            <a:off x="623455" y="1971839"/>
            <a:ext cx="11637818" cy="69967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indent="-457200" algn="just">
              <a:buSzPct val="100000"/>
              <a:buFont typeface="+mj-lt"/>
              <a:buAutoNum type="arabicPeriod"/>
              <a:defRPr sz="1900">
                <a:solidFill>
                  <a:srgbClr val="FFFFFF"/>
                </a:solidFill>
                <a:latin typeface="Avenir Medium"/>
                <a:ea typeface="Avenir Medium"/>
                <a:cs typeface="Avenir Medium"/>
                <a:sym typeface="Avenir Medium"/>
              </a:defRPr>
            </a:pPr>
            <a:r>
              <a:rPr lang="cs-CZ" sz="2800" dirty="0" smtClean="0"/>
              <a:t>Cílem prezentace bylo poskytnout pilotům a pracovníkům ŘLP informace, které by mohly pomoci k efektivní vzájemné koordinaci a součinnosti leteckého a parašutistického provozu pouze s nutným omezováním účastníků letového provozu.</a:t>
            </a:r>
          </a:p>
          <a:p>
            <a:pPr marL="457200" indent="-457200" algn="just">
              <a:buFont typeface="+mj-lt"/>
              <a:buAutoNum type="arabicPeriod"/>
              <a:defRPr sz="1900">
                <a:solidFill>
                  <a:srgbClr val="FFFFFF"/>
                </a:solidFill>
                <a:latin typeface="Avenir Medium"/>
                <a:ea typeface="Avenir Medium"/>
                <a:cs typeface="Avenir Medium"/>
                <a:sym typeface="Avenir Medium"/>
              </a:defRPr>
            </a:pPr>
            <a:endParaRPr lang="cs-CZ" sz="2800" dirty="0" smtClean="0"/>
          </a:p>
          <a:p>
            <a:pPr marL="457200" indent="-457200" algn="just">
              <a:buSzPct val="100000"/>
              <a:buFont typeface="+mj-lt"/>
              <a:buAutoNum type="arabicPeriod"/>
              <a:defRPr sz="1900">
                <a:solidFill>
                  <a:srgbClr val="FFFFFF"/>
                </a:solidFill>
                <a:latin typeface="Avenir Medium"/>
                <a:ea typeface="Avenir Medium"/>
                <a:cs typeface="Avenir Medium"/>
                <a:sym typeface="Avenir Medium"/>
              </a:defRPr>
            </a:pPr>
            <a:r>
              <a:rPr lang="cs-CZ" sz="2800" dirty="0" smtClean="0"/>
              <a:t>V rámci seminářů všeobecného letectví má tato prezentace již potřetí upozornit a seznámit piloty s činností, která probíhá ve stejném vzdušném prostoru, ale s odlišným charakterem pohybu i pravidly. Jde o seskoky padákem. </a:t>
            </a:r>
          </a:p>
          <a:p>
            <a:pPr algn="just">
              <a:defRPr sz="1900">
                <a:solidFill>
                  <a:srgbClr val="FFFFFF"/>
                </a:solidFill>
                <a:latin typeface="Avenir Medium"/>
                <a:ea typeface="Avenir Medium"/>
                <a:cs typeface="Avenir Medium"/>
                <a:sym typeface="Avenir Medium"/>
              </a:defRPr>
            </a:pPr>
            <a:endParaRPr lang="cs-CZ" sz="2800" dirty="0" smtClean="0"/>
          </a:p>
          <a:p>
            <a:pPr algn="just">
              <a:defRPr sz="1900">
                <a:solidFill>
                  <a:srgbClr val="FFFFFF"/>
                </a:solidFill>
                <a:latin typeface="Avenir Medium"/>
                <a:ea typeface="Avenir Medium"/>
                <a:cs typeface="Avenir Medium"/>
                <a:sym typeface="Avenir Medium"/>
              </a:defRPr>
            </a:pPr>
            <a:endParaRPr lang="cs-CZ" sz="2800" dirty="0" smtClean="0"/>
          </a:p>
          <a:p>
            <a:pPr algn="just">
              <a:defRPr sz="1900">
                <a:solidFill>
                  <a:srgbClr val="FFFFFF"/>
                </a:solidFill>
                <a:latin typeface="Avenir Medium"/>
                <a:ea typeface="Avenir Medium"/>
                <a:cs typeface="Avenir Medium"/>
                <a:sym typeface="Avenir Medium"/>
              </a:defRPr>
            </a:pPr>
            <a:endParaRPr lang="cs-CZ" sz="2800" dirty="0" smtClean="0"/>
          </a:p>
          <a:p>
            <a:pPr algn="just">
              <a:defRPr sz="1900">
                <a:solidFill>
                  <a:srgbClr val="FFFFFF"/>
                </a:solidFill>
                <a:latin typeface="Avenir Medium"/>
                <a:ea typeface="Avenir Medium"/>
                <a:cs typeface="Avenir Medium"/>
                <a:sym typeface="Avenir Medium"/>
              </a:defRPr>
            </a:pPr>
            <a:r>
              <a:rPr lang="cs-CZ" sz="2800" dirty="0" smtClean="0"/>
              <a:t>DOPORUČENÍ: Každý pilot, který předpokládá, že poletí do ATZ, kde mohou probíhat seskoky parašutistů by si měl prostudovat Výukový modul k výsadkové činnosti ve FIR Praha na webových stránkách Letecké informační služby:  aim.rlp.cz/</a:t>
            </a:r>
            <a:r>
              <a:rPr lang="cs-CZ" sz="2800" dirty="0" err="1" smtClean="0"/>
              <a:t>acc</a:t>
            </a:r>
            <a:r>
              <a:rPr lang="cs-CZ" sz="2800" dirty="0" smtClean="0"/>
              <a:t>/</a:t>
            </a:r>
            <a:r>
              <a:rPr lang="cs-CZ" sz="2800" dirty="0" err="1" smtClean="0"/>
              <a:t>pje</a:t>
            </a:r>
            <a:r>
              <a:rPr lang="cs-CZ" sz="2800" dirty="0" smtClean="0"/>
              <a:t>/</a:t>
            </a:r>
            <a:endParaRPr lang="cs-CZ" sz="2800" dirty="0"/>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odklad.jpg" descr="Podklad.jpg"/>
          <p:cNvPicPr>
            <a:picLocks noChangeAspect="1"/>
          </p:cNvPicPr>
          <p:nvPr/>
        </p:nvPicPr>
        <p:blipFill>
          <a:blip r:embed="rId2">
            <a:extLst/>
          </a:blip>
          <a:stretch>
            <a:fillRect/>
          </a:stretch>
        </p:blipFill>
        <p:spPr>
          <a:xfrm>
            <a:off x="-22079" y="-21432"/>
            <a:ext cx="13048957" cy="9732475"/>
          </a:xfrm>
          <a:prstGeom prst="rect">
            <a:avLst/>
          </a:prstGeom>
          <a:ln w="12700">
            <a:miter lim="400000"/>
          </a:ln>
        </p:spPr>
      </p:pic>
      <p:sp>
        <p:nvSpPr>
          <p:cNvPr id="228" name="ČINNOST ÚŘADU PRO CIVILNÍ LETECTVÍ"/>
          <p:cNvSpPr txBox="1"/>
          <p:nvPr/>
        </p:nvSpPr>
        <p:spPr>
          <a:xfrm>
            <a:off x="3445102" y="6008120"/>
            <a:ext cx="6114594" cy="99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100">
                <a:solidFill>
                  <a:srgbClr val="FFFFFF"/>
                </a:solidFill>
                <a:latin typeface="Avenir Medium"/>
                <a:ea typeface="Avenir Medium"/>
                <a:cs typeface="Avenir Medium"/>
                <a:sym typeface="Avenir Medium"/>
              </a:defRPr>
            </a:lvl1pPr>
          </a:lstStyle>
          <a:p>
            <a:r>
              <a:t>Děkuji za pozornost.</a:t>
            </a:r>
          </a:p>
        </p:txBody>
      </p:sp>
      <p:pic>
        <p:nvPicPr>
          <p:cNvPr id="229" name="loga_UCL_ilustrator10.png" descr="loga_UCL_ilustrator10.png"/>
          <p:cNvPicPr>
            <a:picLocks noChangeAspect="1"/>
          </p:cNvPicPr>
          <p:nvPr/>
        </p:nvPicPr>
        <p:blipFill>
          <a:blip r:embed="rId3">
            <a:extLst/>
          </a:blip>
          <a:stretch>
            <a:fillRect/>
          </a:stretch>
        </p:blipFill>
        <p:spPr>
          <a:xfrm>
            <a:off x="4411095" y="1909301"/>
            <a:ext cx="3735531" cy="349749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odklad.jpg" descr="Podklad.jpg"/>
          <p:cNvPicPr>
            <a:picLocks noChangeAspect="1"/>
          </p:cNvPicPr>
          <p:nvPr/>
        </p:nvPicPr>
        <p:blipFill>
          <a:blip r:embed="rId4">
            <a:extLst/>
          </a:blip>
          <a:stretch>
            <a:fillRect/>
          </a:stretch>
        </p:blipFill>
        <p:spPr>
          <a:xfrm>
            <a:off x="-22079" y="-21432"/>
            <a:ext cx="13048957" cy="9732475"/>
          </a:xfrm>
          <a:prstGeom prst="rect">
            <a:avLst/>
          </a:prstGeom>
          <a:ln w="12700">
            <a:miter lim="400000"/>
          </a:ln>
        </p:spPr>
      </p:pic>
      <p:sp>
        <p:nvSpPr>
          <p:cNvPr id="150" name="SESKOKY V ŘÍZENÉM PROSTORU VELKÝCH LETIŠŤ - CTR, TMA"/>
          <p:cNvSpPr txBox="1"/>
          <p:nvPr/>
        </p:nvSpPr>
        <p:spPr>
          <a:xfrm>
            <a:off x="5512831" y="759006"/>
            <a:ext cx="2348399"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solidFill>
                  <a:srgbClr val="FFFB00"/>
                </a:solidFill>
                <a:latin typeface="Avenir Heavy"/>
                <a:ea typeface="Avenir Heavy"/>
                <a:cs typeface="Avenir Heavy"/>
                <a:sym typeface="Avenir Heavy"/>
              </a:defRPr>
            </a:lvl1pPr>
          </a:lstStyle>
          <a:p>
            <a:r>
              <a:rPr dirty="0" err="1">
                <a:solidFill>
                  <a:srgbClr val="FFFF00"/>
                </a:solidFill>
              </a:rPr>
              <a:t>Ukázka</a:t>
            </a:r>
            <a:r>
              <a:rPr dirty="0">
                <a:solidFill>
                  <a:srgbClr val="FFFF00"/>
                </a:solidFill>
              </a:rPr>
              <a:t> 1</a:t>
            </a:r>
          </a:p>
        </p:txBody>
      </p:sp>
      <p:pic>
        <p:nvPicPr>
          <p:cNvPr id="151" name="Skydiver comes very close to impact a plane_converted.mp4" descr="Skydiver comes very close to impact a plane_converted.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21903" y="1783990"/>
            <a:ext cx="11960993" cy="6728060"/>
          </a:xfrm>
          <a:prstGeom prst="rect">
            <a:avLst/>
          </a:prstGeom>
          <a:ln w="12700">
            <a:solidFill>
              <a:srgbClr val="FFFFFF"/>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9" fill="hold"/>
                                        <p:tgtEl>
                                          <p:spTgt spid="151"/>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51"/>
                </p:tgtEl>
              </p:cMediaNode>
            </p:video>
            <p:seq concurrent="1" prevAc="none" nextAc="seek">
              <p:cTn id="12" restart="whenNotActive" fill="hold" evtFilter="cancelBubble" nodeType="interactiveSeq">
                <p:stCondLst>
                  <p:cond evt="onClick" delay="0">
                    <p:tgtEl>
                      <p:spTgt spid="15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1"/>
                                        </p:tgtEl>
                                      </p:cBhvr>
                                    </p:cmd>
                                  </p:childTnLst>
                                </p:cTn>
                              </p:par>
                            </p:childTnLst>
                          </p:cTn>
                        </p:par>
                      </p:childTnLst>
                    </p:cTn>
                  </p:par>
                </p:childTnLst>
              </p:cTn>
              <p:nextCondLst>
                <p:cond evt="onClick" delay="0">
                  <p:tgtEl>
                    <p:spTgt spid="15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odklad.jpg" descr="Podklad.jpg"/>
          <p:cNvPicPr>
            <a:picLocks noChangeAspect="1"/>
          </p:cNvPicPr>
          <p:nvPr/>
        </p:nvPicPr>
        <p:blipFill>
          <a:blip r:embed="rId4">
            <a:extLst/>
          </a:blip>
          <a:stretch>
            <a:fillRect/>
          </a:stretch>
        </p:blipFill>
        <p:spPr>
          <a:xfrm>
            <a:off x="-22079" y="-21432"/>
            <a:ext cx="13048957" cy="9732475"/>
          </a:xfrm>
          <a:prstGeom prst="rect">
            <a:avLst/>
          </a:prstGeom>
          <a:ln w="12700">
            <a:miter lim="400000"/>
          </a:ln>
        </p:spPr>
      </p:pic>
      <p:sp>
        <p:nvSpPr>
          <p:cNvPr id="154" name="SESKOKY V ŘÍZENÉM PROSTORU VELKÝCH LETIŠŤ - CTR, TMA"/>
          <p:cNvSpPr txBox="1"/>
          <p:nvPr/>
        </p:nvSpPr>
        <p:spPr>
          <a:xfrm>
            <a:off x="5512831" y="759006"/>
            <a:ext cx="2348399"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solidFill>
                  <a:srgbClr val="FFFB00"/>
                </a:solidFill>
                <a:latin typeface="Avenir Heavy"/>
                <a:ea typeface="Avenir Heavy"/>
                <a:cs typeface="Avenir Heavy"/>
                <a:sym typeface="Avenir Heavy"/>
              </a:defRPr>
            </a:lvl1pPr>
          </a:lstStyle>
          <a:p>
            <a:r>
              <a:rPr dirty="0" err="1">
                <a:solidFill>
                  <a:srgbClr val="FFFF00"/>
                </a:solidFill>
              </a:rPr>
              <a:t>Ukázka</a:t>
            </a:r>
            <a:r>
              <a:rPr dirty="0">
                <a:solidFill>
                  <a:srgbClr val="FFFF00"/>
                </a:solidFill>
              </a:rPr>
              <a:t> 2</a:t>
            </a:r>
          </a:p>
        </p:txBody>
      </p:sp>
      <p:pic>
        <p:nvPicPr>
          <p:cNvPr id="155" name="Plane almost hits skydiver_converted.mp4" descr="Plane almost hits skydiver_converted.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553164" y="1580639"/>
            <a:ext cx="10010171" cy="7507628"/>
          </a:xfrm>
          <a:prstGeom prst="rect">
            <a:avLst/>
          </a:prstGeom>
          <a:ln w="12700">
            <a:solidFill>
              <a:srgbClr val="FFFFFF"/>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0" fill="hold"/>
                                        <p:tgtEl>
                                          <p:spTgt spid="155"/>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55"/>
                </p:tgtEl>
              </p:cMediaNode>
            </p:video>
            <p:seq concurrent="1" prevAc="none" nextAc="seek">
              <p:cTn id="12" restart="whenNotActive" fill="hold" evtFilter="cancelBubble" nodeType="interactiveSeq">
                <p:stCondLst>
                  <p:cond evt="onClick" delay="0">
                    <p:tgtEl>
                      <p:spTgt spid="15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5"/>
                                        </p:tgtEl>
                                      </p:cBhvr>
                                    </p:cmd>
                                  </p:childTnLst>
                                </p:cTn>
                              </p:par>
                            </p:childTnLst>
                          </p:cTn>
                        </p:par>
                      </p:childTnLst>
                    </p:cTn>
                  </p:par>
                </p:childTnLst>
              </p:cTn>
              <p:nextCondLst>
                <p:cond evt="onClick" delay="0">
                  <p:tgtEl>
                    <p:spTgt spid="15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odklad.jpg" descr="Podklad.jpg"/>
          <p:cNvPicPr>
            <a:picLocks noChangeAspect="1"/>
          </p:cNvPicPr>
          <p:nvPr/>
        </p:nvPicPr>
        <p:blipFill>
          <a:blip r:embed="rId4">
            <a:extLst/>
          </a:blip>
          <a:stretch>
            <a:fillRect/>
          </a:stretch>
        </p:blipFill>
        <p:spPr>
          <a:xfrm>
            <a:off x="-22079" y="-21432"/>
            <a:ext cx="13048957" cy="9732475"/>
          </a:xfrm>
          <a:prstGeom prst="rect">
            <a:avLst/>
          </a:prstGeom>
          <a:ln w="12700">
            <a:miter lim="400000"/>
          </a:ln>
        </p:spPr>
      </p:pic>
      <p:sp>
        <p:nvSpPr>
          <p:cNvPr id="158" name="SESKOKY V ŘÍZENÉM PROSTORU VELKÝCH LETIŠŤ - CTR, TMA"/>
          <p:cNvSpPr txBox="1"/>
          <p:nvPr/>
        </p:nvSpPr>
        <p:spPr>
          <a:xfrm>
            <a:off x="5512831" y="759006"/>
            <a:ext cx="2348399"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solidFill>
                  <a:srgbClr val="FFFB00"/>
                </a:solidFill>
                <a:latin typeface="Avenir Heavy"/>
                <a:ea typeface="Avenir Heavy"/>
                <a:cs typeface="Avenir Heavy"/>
                <a:sym typeface="Avenir Heavy"/>
              </a:defRPr>
            </a:lvl1pPr>
          </a:lstStyle>
          <a:p>
            <a:r>
              <a:rPr dirty="0" err="1">
                <a:solidFill>
                  <a:srgbClr val="FFFF00"/>
                </a:solidFill>
              </a:rPr>
              <a:t>Ukázka</a:t>
            </a:r>
            <a:r>
              <a:rPr dirty="0">
                <a:solidFill>
                  <a:srgbClr val="FFFF00"/>
                </a:solidFill>
              </a:rPr>
              <a:t> 3</a:t>
            </a:r>
          </a:p>
        </p:txBody>
      </p:sp>
      <p:pic>
        <p:nvPicPr>
          <p:cNvPr id="159" name="Paragliding incident Sweden Härekeberga 20131012_converted.mp4" descr="Paragliding incident Sweden Härekeberga 20131012_converted.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370656" y="1689451"/>
            <a:ext cx="12263488" cy="6898214"/>
          </a:xfrm>
          <a:prstGeom prst="rect">
            <a:avLst/>
          </a:prstGeom>
          <a:ln w="12700">
            <a:solidFill>
              <a:srgbClr val="FFFFFF"/>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82" fill="hold"/>
                                        <p:tgtEl>
                                          <p:spTgt spid="159"/>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59"/>
                </p:tgtEl>
              </p:cMediaNode>
            </p:video>
            <p:seq concurrent="1" prevAc="none" nextAc="seek">
              <p:cTn id="12" restart="whenNotActive" fill="hold" evtFilter="cancelBubble" nodeType="interactiveSeq">
                <p:stCondLst>
                  <p:cond evt="onClick" delay="0">
                    <p:tgtEl>
                      <p:spTgt spid="15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5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odklad.jpg" descr="Podklad.jpg"/>
          <p:cNvPicPr>
            <a:picLocks noChangeAspect="1"/>
          </p:cNvPicPr>
          <p:nvPr/>
        </p:nvPicPr>
        <p:blipFill>
          <a:blip r:embed="rId2">
            <a:extLst/>
          </a:blip>
          <a:stretch>
            <a:fillRect/>
          </a:stretch>
        </p:blipFill>
        <p:spPr>
          <a:xfrm>
            <a:off x="-44157" y="-104559"/>
            <a:ext cx="13048957" cy="9732475"/>
          </a:xfrm>
          <a:prstGeom prst="rect">
            <a:avLst/>
          </a:prstGeom>
          <a:ln w="12700">
            <a:miter lim="400000"/>
          </a:ln>
        </p:spPr>
      </p:pic>
      <p:sp>
        <p:nvSpPr>
          <p:cNvPr id="162" name="SESKOKY V ŘÍZENÉM PROSTORU VELKÝCH LETIŠŤ - CTR, TMA"/>
          <p:cNvSpPr txBox="1"/>
          <p:nvPr/>
        </p:nvSpPr>
        <p:spPr>
          <a:xfrm>
            <a:off x="3414216" y="484696"/>
            <a:ext cx="6176371"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solidFill>
                  <a:srgbClr val="FFFB00"/>
                </a:solidFill>
                <a:latin typeface="Avenir Heavy"/>
                <a:ea typeface="Avenir Heavy"/>
                <a:cs typeface="Avenir Heavy"/>
                <a:sym typeface="Avenir Heavy"/>
              </a:defRPr>
            </a:lvl1pPr>
          </a:lstStyle>
          <a:p>
            <a:r>
              <a:rPr dirty="0" smtClean="0"/>
              <a:t>Z</a:t>
            </a:r>
            <a:r>
              <a:rPr lang="cs-CZ" dirty="0" smtClean="0">
                <a:solidFill>
                  <a:srgbClr val="FFFF00"/>
                </a:solidFill>
              </a:rPr>
              <a:t>ÁKLADNÍ PRINCIPY 1. </a:t>
            </a:r>
            <a:endParaRPr dirty="0">
              <a:solidFill>
                <a:srgbClr val="FFFF00"/>
              </a:solidFill>
            </a:endParaRPr>
          </a:p>
        </p:txBody>
      </p:sp>
      <p:sp>
        <p:nvSpPr>
          <p:cNvPr id="163" name="SESKOKY V ŘÍZENÉM PROSTORU VELKÝCH LETIŠŤ - CTR, TMA"/>
          <p:cNvSpPr txBox="1"/>
          <p:nvPr/>
        </p:nvSpPr>
        <p:spPr>
          <a:xfrm>
            <a:off x="709793" y="1461698"/>
            <a:ext cx="12109120" cy="3842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87683" indent="-387683" algn="l">
              <a:buSzPct val="100000"/>
              <a:buAutoNum type="arabicPeriod"/>
              <a:defRPr sz="2700">
                <a:solidFill>
                  <a:srgbClr val="FFFFFF"/>
                </a:solidFill>
                <a:latin typeface="Avenir Medium"/>
                <a:ea typeface="Avenir Medium"/>
                <a:cs typeface="Avenir Medium"/>
                <a:sym typeface="Avenir Medium"/>
              </a:defRPr>
            </a:pPr>
            <a:r>
              <a:rPr lang="cs-CZ" dirty="0" smtClean="0"/>
              <a:t>Princip koordinace a spolupráce.</a:t>
            </a:r>
          </a:p>
          <a:p>
            <a:pPr algn="l">
              <a:defRPr sz="2700">
                <a:solidFill>
                  <a:srgbClr val="FFFFFF"/>
                </a:solidFill>
                <a:latin typeface="Avenir Medium"/>
                <a:ea typeface="Avenir Medium"/>
                <a:cs typeface="Avenir Medium"/>
                <a:sym typeface="Avenir Medium"/>
              </a:defRPr>
            </a:pPr>
            <a:r>
              <a:rPr lang="cs-CZ" dirty="0" smtClean="0"/>
              <a:t>     - Podmínka: Znalost předpisů a pravidel, znalost vlastní letecké činnosti, </a:t>
            </a:r>
          </a:p>
          <a:p>
            <a:pPr algn="l">
              <a:defRPr sz="2700">
                <a:solidFill>
                  <a:srgbClr val="FFFFFF"/>
                </a:solidFill>
                <a:latin typeface="Avenir Medium"/>
                <a:ea typeface="Avenir Medium"/>
                <a:cs typeface="Avenir Medium"/>
                <a:sym typeface="Avenir Medium"/>
              </a:defRPr>
            </a:pPr>
            <a:r>
              <a:rPr lang="cs-CZ" dirty="0" smtClean="0"/>
              <a:t>       ale také letecké činnosti subjektů, s kterými koordinace probíhá…</a:t>
            </a:r>
          </a:p>
          <a:p>
            <a:pPr algn="l">
              <a:defRPr sz="2700">
                <a:solidFill>
                  <a:srgbClr val="FFFFFF"/>
                </a:solidFill>
                <a:latin typeface="Avenir Medium"/>
                <a:ea typeface="Avenir Medium"/>
                <a:cs typeface="Avenir Medium"/>
                <a:sym typeface="Avenir Medium"/>
              </a:defRPr>
            </a:pPr>
            <a:endParaRPr lang="cs-CZ" dirty="0" smtClean="0"/>
          </a:p>
          <a:p>
            <a:pPr marL="451183" indent="-451183" algn="l">
              <a:buSzPct val="100000"/>
              <a:buAutoNum type="alphaUcParenR"/>
              <a:defRPr sz="2700">
                <a:solidFill>
                  <a:srgbClr val="FFFFFF"/>
                </a:solidFill>
                <a:latin typeface="Avenir Medium"/>
                <a:ea typeface="Avenir Medium"/>
                <a:cs typeface="Avenir Medium"/>
                <a:sym typeface="Avenir Medium"/>
              </a:defRPr>
            </a:pPr>
            <a:r>
              <a:rPr lang="cs-CZ" dirty="0" smtClean="0"/>
              <a:t>Koordinační dohovor.</a:t>
            </a:r>
          </a:p>
          <a:p>
            <a:pPr marL="451183" indent="-451183" algn="l">
              <a:buSzPct val="100000"/>
              <a:buAutoNum type="alphaUcParenR"/>
              <a:defRPr sz="2700">
                <a:solidFill>
                  <a:srgbClr val="FFFFFF"/>
                </a:solidFill>
                <a:latin typeface="Avenir Medium"/>
                <a:ea typeface="Avenir Medium"/>
                <a:cs typeface="Avenir Medium"/>
                <a:sym typeface="Avenir Medium"/>
              </a:defRPr>
            </a:pPr>
            <a:r>
              <a:rPr lang="cs-CZ" dirty="0" smtClean="0"/>
              <a:t>Odpovědná osoba – při seskocích padákem řídící seskoků.</a:t>
            </a:r>
          </a:p>
          <a:p>
            <a:pPr marL="451183" indent="-451183" algn="l">
              <a:buSzPct val="100000"/>
              <a:buAutoNum type="alphaUcParenR"/>
              <a:defRPr sz="2700">
                <a:solidFill>
                  <a:srgbClr val="FFFFFF"/>
                </a:solidFill>
                <a:latin typeface="Avenir Medium"/>
                <a:ea typeface="Avenir Medium"/>
                <a:cs typeface="Avenir Medium"/>
                <a:sym typeface="Avenir Medium"/>
              </a:defRPr>
            </a:pPr>
            <a:r>
              <a:rPr lang="cs-CZ" dirty="0" smtClean="0"/>
              <a:t>Znalost letecké činnosti.</a:t>
            </a:r>
          </a:p>
          <a:p>
            <a:pPr marL="451183" indent="-451183" algn="l">
              <a:buSzPct val="100000"/>
              <a:buAutoNum type="alphaUcParenR"/>
              <a:defRPr sz="2700">
                <a:solidFill>
                  <a:srgbClr val="FFFFFF"/>
                </a:solidFill>
                <a:latin typeface="Avenir Medium"/>
                <a:ea typeface="Avenir Medium"/>
                <a:cs typeface="Avenir Medium"/>
                <a:sym typeface="Avenir Medium"/>
              </a:defRPr>
            </a:pPr>
            <a:r>
              <a:rPr lang="cs-CZ" dirty="0" smtClean="0"/>
              <a:t>Využívání vzdušného prostoru na nezbytně nutnou dobu a prokazatelné uvolnění prostoru dalším subjektům.</a:t>
            </a:r>
            <a:endParaRPr lang="cs-CZ" dirty="0"/>
          </a:p>
        </p:txBody>
      </p:sp>
      <p:pic>
        <p:nvPicPr>
          <p:cNvPr id="164" name="Paragliding.jpg" descr="Paragliding.jpg"/>
          <p:cNvPicPr>
            <a:picLocks noChangeAspect="1"/>
          </p:cNvPicPr>
          <p:nvPr/>
        </p:nvPicPr>
        <p:blipFill>
          <a:blip r:embed="rId3">
            <a:extLst/>
          </a:blip>
          <a:stretch>
            <a:fillRect/>
          </a:stretch>
        </p:blipFill>
        <p:spPr>
          <a:xfrm>
            <a:off x="1176399" y="5954479"/>
            <a:ext cx="5530021" cy="3105238"/>
          </a:xfrm>
          <a:prstGeom prst="rect">
            <a:avLst/>
          </a:prstGeom>
          <a:ln w="12700">
            <a:solidFill>
              <a:srgbClr val="FFFFFF"/>
            </a:solidFill>
            <a:miter lim="400000"/>
          </a:ln>
          <a:effectLst>
            <a:outerShdw blurRad="177800" dist="95545" dir="5400000" rotWithShape="0">
              <a:srgbClr val="000000">
                <a:alpha val="50000"/>
              </a:srgbClr>
            </a:outerShdw>
          </a:effectLst>
        </p:spPr>
      </p:pic>
      <p:pic>
        <p:nvPicPr>
          <p:cNvPr id="165" name="Gliding.jpg" descr="Gliding.jpg"/>
          <p:cNvPicPr>
            <a:picLocks noChangeAspect="1"/>
          </p:cNvPicPr>
          <p:nvPr/>
        </p:nvPicPr>
        <p:blipFill>
          <a:blip r:embed="rId4">
            <a:extLst/>
          </a:blip>
          <a:stretch>
            <a:fillRect/>
          </a:stretch>
        </p:blipFill>
        <p:spPr>
          <a:xfrm>
            <a:off x="7353930" y="5954479"/>
            <a:ext cx="4207095" cy="3105238"/>
          </a:xfrm>
          <a:prstGeom prst="rect">
            <a:avLst/>
          </a:prstGeom>
          <a:ln w="12700">
            <a:solidFill>
              <a:srgbClr val="FFFFFF"/>
            </a:solidFill>
            <a:miter lim="400000"/>
          </a:ln>
          <a:effectLst>
            <a:outerShdw blurRad="177800" dist="95545" dir="5400000" rotWithShape="0">
              <a:srgbClr val="000000">
                <a:alpha val="50000"/>
              </a:srgbClr>
            </a:outerShdw>
          </a:effectLst>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odklad.jpg" descr="Podklad.jpg"/>
          <p:cNvPicPr>
            <a:picLocks noChangeAspect="1"/>
          </p:cNvPicPr>
          <p:nvPr/>
        </p:nvPicPr>
        <p:blipFill>
          <a:blip r:embed="rId2">
            <a:extLst/>
          </a:blip>
          <a:stretch>
            <a:fillRect/>
          </a:stretch>
        </p:blipFill>
        <p:spPr>
          <a:xfrm>
            <a:off x="-22079" y="-21432"/>
            <a:ext cx="13048957" cy="9732475"/>
          </a:xfrm>
          <a:prstGeom prst="rect">
            <a:avLst/>
          </a:prstGeom>
          <a:ln w="12700">
            <a:miter lim="400000"/>
          </a:ln>
        </p:spPr>
      </p:pic>
      <p:sp>
        <p:nvSpPr>
          <p:cNvPr id="168" name="SESKOKY V ŘÍZENÉM PROSTORU VELKÝCH LETIŠŤ - CTR, TMA"/>
          <p:cNvSpPr txBox="1"/>
          <p:nvPr/>
        </p:nvSpPr>
        <p:spPr>
          <a:xfrm>
            <a:off x="3488755" y="904891"/>
            <a:ext cx="6027292"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solidFill>
                  <a:srgbClr val="FFFB00"/>
                </a:solidFill>
                <a:latin typeface="Avenir Heavy"/>
                <a:ea typeface="Avenir Heavy"/>
                <a:cs typeface="Avenir Heavy"/>
                <a:sym typeface="Avenir Heavy"/>
              </a:defRPr>
            </a:lvl1pPr>
          </a:lstStyle>
          <a:p>
            <a:r>
              <a:rPr dirty="0" smtClean="0">
                <a:solidFill>
                  <a:srgbClr val="FFFF00"/>
                </a:solidFill>
              </a:rPr>
              <a:t>Z</a:t>
            </a:r>
            <a:r>
              <a:rPr lang="cs-CZ" dirty="0" smtClean="0">
                <a:solidFill>
                  <a:srgbClr val="FFFF00"/>
                </a:solidFill>
              </a:rPr>
              <a:t>ÁKLADNÍ PRINCIPY 2.</a:t>
            </a:r>
            <a:endParaRPr dirty="0">
              <a:solidFill>
                <a:srgbClr val="FFFF00"/>
              </a:solidFill>
            </a:endParaRPr>
          </a:p>
        </p:txBody>
      </p:sp>
      <p:sp>
        <p:nvSpPr>
          <p:cNvPr id="169" name="SESKOKY V ŘÍZENÉM PROSTORU VELKÝCH LETIŠŤ - CTR, TMA"/>
          <p:cNvSpPr txBox="1"/>
          <p:nvPr/>
        </p:nvSpPr>
        <p:spPr>
          <a:xfrm>
            <a:off x="2613401" y="2536728"/>
            <a:ext cx="8538769"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700">
                <a:solidFill>
                  <a:srgbClr val="FFFFFF"/>
                </a:solidFill>
                <a:latin typeface="Avenir Medium"/>
                <a:ea typeface="Avenir Medium"/>
                <a:cs typeface="Avenir Medium"/>
                <a:sym typeface="Avenir Medium"/>
              </a:defRPr>
            </a:lvl1pPr>
          </a:lstStyle>
          <a:p>
            <a:r>
              <a:t>2.  Princip průniku vertikální a horizontální roviny</a:t>
            </a:r>
          </a:p>
        </p:txBody>
      </p:sp>
      <p:pic>
        <p:nvPicPr>
          <p:cNvPr id="170" name="Roviny.png" descr="Roviny.png"/>
          <p:cNvPicPr>
            <a:picLocks noChangeAspect="1"/>
          </p:cNvPicPr>
          <p:nvPr/>
        </p:nvPicPr>
        <p:blipFill>
          <a:blip r:embed="rId3">
            <a:extLst/>
          </a:blip>
          <a:stretch>
            <a:fillRect/>
          </a:stretch>
        </p:blipFill>
        <p:spPr>
          <a:xfrm>
            <a:off x="2884847" y="3226128"/>
            <a:ext cx="7235106" cy="573529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odklad.jpg" descr="Podklad.jpg"/>
          <p:cNvPicPr>
            <a:picLocks noChangeAspect="1"/>
          </p:cNvPicPr>
          <p:nvPr/>
        </p:nvPicPr>
        <p:blipFill>
          <a:blip r:embed="rId2">
            <a:extLst/>
          </a:blip>
          <a:stretch>
            <a:fillRect/>
          </a:stretch>
        </p:blipFill>
        <p:spPr>
          <a:xfrm>
            <a:off x="-22079" y="-21432"/>
            <a:ext cx="13048957" cy="9732475"/>
          </a:xfrm>
          <a:prstGeom prst="rect">
            <a:avLst/>
          </a:prstGeom>
          <a:ln w="12700">
            <a:miter lim="400000"/>
          </a:ln>
        </p:spPr>
      </p:pic>
      <p:sp>
        <p:nvSpPr>
          <p:cNvPr id="173" name="SESKOKY V ŘÍZENÉM PROSTORU VELKÝCH LETIŠŤ - CTR, TMA"/>
          <p:cNvSpPr txBox="1"/>
          <p:nvPr/>
        </p:nvSpPr>
        <p:spPr>
          <a:xfrm>
            <a:off x="3575823" y="671750"/>
            <a:ext cx="5853152"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solidFill>
                  <a:srgbClr val="FFFB00"/>
                </a:solidFill>
                <a:latin typeface="Avenir Heavy"/>
                <a:ea typeface="Avenir Heavy"/>
                <a:cs typeface="Avenir Heavy"/>
                <a:sym typeface="Avenir Heavy"/>
              </a:defRPr>
            </a:lvl1pPr>
          </a:lstStyle>
          <a:p>
            <a:r>
              <a:rPr dirty="0"/>
              <a:t>VÝŠKA LETOVÉ CESTY</a:t>
            </a:r>
          </a:p>
        </p:txBody>
      </p:sp>
      <p:pic>
        <p:nvPicPr>
          <p:cNvPr id="174" name="Letové cesty 2.png" descr="Letové cesty 2.png"/>
          <p:cNvPicPr>
            <a:picLocks noChangeAspect="1"/>
          </p:cNvPicPr>
          <p:nvPr/>
        </p:nvPicPr>
        <p:blipFill>
          <a:blip r:embed="rId3">
            <a:extLst/>
          </a:blip>
          <a:stretch>
            <a:fillRect/>
          </a:stretch>
        </p:blipFill>
        <p:spPr>
          <a:xfrm>
            <a:off x="6883850" y="1802601"/>
            <a:ext cx="5913082" cy="3346779"/>
          </a:xfrm>
          <a:prstGeom prst="rect">
            <a:avLst/>
          </a:prstGeom>
          <a:ln w="12700">
            <a:solidFill>
              <a:srgbClr val="FFFFFF"/>
            </a:solidFill>
            <a:miter lim="400000"/>
          </a:ln>
          <a:effectLst>
            <a:outerShdw blurRad="177800" dist="95545" dir="5400000" rotWithShape="0">
              <a:srgbClr val="000000">
                <a:alpha val="50000"/>
              </a:srgbClr>
            </a:outerShdw>
          </a:effectLst>
        </p:spPr>
      </p:pic>
      <p:pic>
        <p:nvPicPr>
          <p:cNvPr id="175" name="Letové cesty 1.png" descr="Letové cesty 1.png"/>
          <p:cNvPicPr>
            <a:picLocks noChangeAspect="1"/>
          </p:cNvPicPr>
          <p:nvPr/>
        </p:nvPicPr>
        <p:blipFill>
          <a:blip r:embed="rId4">
            <a:extLst/>
          </a:blip>
          <a:stretch>
            <a:fillRect/>
          </a:stretch>
        </p:blipFill>
        <p:spPr>
          <a:xfrm>
            <a:off x="195621" y="1606702"/>
            <a:ext cx="6532586" cy="3738577"/>
          </a:xfrm>
          <a:prstGeom prst="rect">
            <a:avLst/>
          </a:prstGeom>
          <a:ln w="12700">
            <a:solidFill>
              <a:srgbClr val="FFFFFF"/>
            </a:solidFill>
            <a:miter lim="400000"/>
          </a:ln>
          <a:effectLst>
            <a:outerShdw blurRad="177800" dist="95545" dir="5400000" rotWithShape="0">
              <a:srgbClr val="000000">
                <a:alpha val="50000"/>
              </a:srgbClr>
            </a:outerShdw>
          </a:effectLst>
        </p:spPr>
      </p:pic>
      <p:sp>
        <p:nvSpPr>
          <p:cNvPr id="176" name="SESKOKY V ŘÍZENÉM PROSTORU VELKÝCH LETIŠŤ - CTR, TMA"/>
          <p:cNvSpPr txBox="1"/>
          <p:nvPr/>
        </p:nvSpPr>
        <p:spPr>
          <a:xfrm>
            <a:off x="554183" y="5440997"/>
            <a:ext cx="12081162" cy="3426579"/>
          </a:xfrm>
          <a:prstGeom prst="rect">
            <a:avLst/>
          </a:prstGeom>
          <a:ln w="12700">
            <a:miter lim="400000"/>
          </a:ln>
          <a:effectLst>
            <a:outerShdw blurRad="38100" dist="21617"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just">
              <a:defRPr sz="2200">
                <a:solidFill>
                  <a:srgbClr val="FFFFFF"/>
                </a:solidFill>
                <a:latin typeface="Avenir Medium"/>
                <a:ea typeface="Avenir Medium"/>
                <a:cs typeface="Avenir Medium"/>
                <a:sym typeface="Avenir Medium"/>
              </a:defRPr>
            </a:lvl1pPr>
          </a:lstStyle>
          <a:p>
            <a:endParaRPr lang="cs-CZ" sz="2400" dirty="0" smtClean="0"/>
          </a:p>
          <a:p>
            <a:r>
              <a:rPr lang="cs-CZ" sz="2400" dirty="0" smtClean="0"/>
              <a:t>Letadla se pohybují v horizontální rovině velkou rychlostí. Z toho vyplývají i obecná bezpečnostní pravidla. Výška letové cesty v řízeném prostoru stačí 1000 ft = cca 300 m, velikost ochranných zón pro plánování letů je až 5 NM = cca 10 km. K základním bezpečnostním pravidlům v řízeném prostoru patří velikost horizontálních a vertikálních rozstupů letadel. </a:t>
            </a:r>
          </a:p>
          <a:p>
            <a:r>
              <a:rPr lang="cs-CZ" sz="2400" dirty="0" smtClean="0"/>
              <a:t>Cíl těchto pravidel: udržet bezpečnou vzdálenost mezi letadly a zabránit srážkám. </a:t>
            </a:r>
          </a:p>
          <a:p>
            <a:endParaRPr lang="cs-CZ" sz="2400" dirty="0" smtClean="0"/>
          </a:p>
          <a:p>
            <a:endParaRPr lang="cs-CZ" sz="2400" dirty="0"/>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odklad.jpg" descr="Podklad.jpg"/>
          <p:cNvPicPr>
            <a:picLocks noChangeAspect="1"/>
          </p:cNvPicPr>
          <p:nvPr/>
        </p:nvPicPr>
        <p:blipFill>
          <a:blip r:embed="rId2">
            <a:extLst/>
          </a:blip>
          <a:stretch>
            <a:fillRect/>
          </a:stretch>
        </p:blipFill>
        <p:spPr>
          <a:xfrm>
            <a:off x="-22079" y="-21432"/>
            <a:ext cx="13048957" cy="9732475"/>
          </a:xfrm>
          <a:prstGeom prst="rect">
            <a:avLst/>
          </a:prstGeom>
          <a:ln w="12700">
            <a:miter lim="400000"/>
          </a:ln>
        </p:spPr>
      </p:pic>
      <p:sp>
        <p:nvSpPr>
          <p:cNvPr id="179" name="SESKOKY V ŘÍZENÉM PROSTORU VELKÝCH LETIŠŤ - CTR, TMA"/>
          <p:cNvSpPr txBox="1"/>
          <p:nvPr/>
        </p:nvSpPr>
        <p:spPr>
          <a:xfrm>
            <a:off x="2605499" y="915964"/>
            <a:ext cx="7793800"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solidFill>
                  <a:srgbClr val="FFFB00"/>
                </a:solidFill>
                <a:latin typeface="Avenir Heavy"/>
                <a:ea typeface="Avenir Heavy"/>
                <a:cs typeface="Avenir Heavy"/>
                <a:sym typeface="Avenir Heavy"/>
              </a:defRPr>
            </a:lvl1pPr>
          </a:lstStyle>
          <a:p>
            <a:r>
              <a:rPr dirty="0">
                <a:solidFill>
                  <a:srgbClr val="FFFF00"/>
                </a:solidFill>
              </a:rPr>
              <a:t>ŠÍŘKA OCHRANNÉHO PÁSMA</a:t>
            </a:r>
          </a:p>
        </p:txBody>
      </p:sp>
      <p:pic>
        <p:nvPicPr>
          <p:cNvPr id="180" name="Ochranné pásmo.png" descr="Ochranné pásmo.png"/>
          <p:cNvPicPr>
            <a:picLocks noChangeAspect="1"/>
          </p:cNvPicPr>
          <p:nvPr/>
        </p:nvPicPr>
        <p:blipFill>
          <a:blip r:embed="rId3">
            <a:extLst/>
          </a:blip>
          <a:stretch>
            <a:fillRect/>
          </a:stretch>
        </p:blipFill>
        <p:spPr>
          <a:xfrm>
            <a:off x="704926" y="2283910"/>
            <a:ext cx="11594949" cy="5408447"/>
          </a:xfrm>
          <a:prstGeom prst="rect">
            <a:avLst/>
          </a:prstGeom>
          <a:ln w="12700">
            <a:solidFill>
              <a:srgbClr val="FFFFFF"/>
            </a:solidFill>
            <a:miter lim="400000"/>
          </a:ln>
          <a:effectLst>
            <a:outerShdw blurRad="177800" dist="95545" dir="5400000" rotWithShape="0">
              <a:srgbClr val="000000">
                <a:alpha val="50000"/>
              </a:srgbClr>
            </a:outerShdw>
          </a:effectLst>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New_Template1">
  <a:themeElements>
    <a:clrScheme name="New_Template1">
      <a:dk1>
        <a:srgbClr val="000000"/>
      </a:dk1>
      <a:lt1>
        <a:srgbClr val="000000"/>
      </a:lt1>
      <a:dk2>
        <a:srgbClr val="A7A7A7"/>
      </a:dk2>
      <a:lt2>
        <a:srgbClr val="535353"/>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Helvetica"/>
        <a:ea typeface="Helvetica"/>
        <a:cs typeface="Helvetica"/>
      </a:majorFont>
      <a:minorFont>
        <a:latin typeface="Helvetica Neue"/>
        <a:ea typeface="Helvetica Neue"/>
        <a:cs typeface="Helvetica Neue"/>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A7A7A7"/>
      </a:dk2>
      <a:lt2>
        <a:srgbClr val="535353"/>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Helvetica"/>
        <a:ea typeface="Helvetica"/>
        <a:cs typeface="Helvetica"/>
      </a:majorFont>
      <a:minorFont>
        <a:latin typeface="Helvetica Neue"/>
        <a:ea typeface="Helvetica Neue"/>
        <a:cs typeface="Helvetica Neue"/>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406</TotalTime>
  <Words>1576</Words>
  <Application>Microsoft Office PowerPoint</Application>
  <PresentationFormat>Vlastní</PresentationFormat>
  <Paragraphs>106</Paragraphs>
  <Slides>22</Slides>
  <Notes>1</Notes>
  <HiddenSlides>0</HiddenSlides>
  <MMClips>4</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22</vt:i4>
      </vt:variant>
    </vt:vector>
  </HeadingPairs>
  <TitlesOfParts>
    <vt:vector size="30" baseType="lpstr">
      <vt:lpstr>Arial Narrow</vt:lpstr>
      <vt:lpstr>Avenir Book</vt:lpstr>
      <vt:lpstr>Avenir Heavy</vt:lpstr>
      <vt:lpstr>Avenir Light</vt:lpstr>
      <vt:lpstr>Avenir Medium</vt:lpstr>
      <vt:lpstr>Century Gothic</vt:lpstr>
      <vt:lpstr>Helvetica Neue</vt:lpstr>
      <vt:lpstr>New_Template1</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cp:lastModifiedBy>Blaška Jiří</cp:lastModifiedBy>
  <cp:revision>56</cp:revision>
  <dcterms:modified xsi:type="dcterms:W3CDTF">2022-01-24T20:35:15Z</dcterms:modified>
</cp:coreProperties>
</file>