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359" r:id="rId3"/>
    <p:sldId id="361" r:id="rId4"/>
    <p:sldId id="362" r:id="rId5"/>
    <p:sldId id="360" r:id="rId6"/>
    <p:sldId id="363" r:id="rId7"/>
    <p:sldId id="352" r:id="rId8"/>
    <p:sldId id="367" r:id="rId9"/>
    <p:sldId id="364" r:id="rId10"/>
    <p:sldId id="366" r:id="rId11"/>
    <p:sldId id="354" r:id="rId12"/>
    <p:sldId id="353" r:id="rId13"/>
    <p:sldId id="355" r:id="rId14"/>
    <p:sldId id="365" r:id="rId15"/>
    <p:sldId id="259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396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866" autoAdjust="0"/>
  </p:normalViewPr>
  <p:slideViewPr>
    <p:cSldViewPr snapToGrid="0">
      <p:cViewPr varScale="1">
        <p:scale>
          <a:sx n="64" d="100"/>
          <a:sy n="64" d="100"/>
        </p:scale>
        <p:origin x="10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C2F6-AE70-4401-8C7B-567A5B6348C3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98F3-D39E-443B-B042-98DC16959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9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24.01.2022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24.01.2022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m.rlp.cz/?lang=cz&amp;p=uas-gz" TargetMode="External"/><Relationship Id="rId2" Type="http://schemas.openxmlformats.org/officeDocument/2006/relationships/hyperlink" Target="https://op.europa.eu/cs/publication-detail/-/publication/819291ca-8c1c-11e9-9369-01aa75ed71a1/language-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96863" y="495300"/>
            <a:ext cx="7262703" cy="1377950"/>
          </a:xfrm>
        </p:spPr>
        <p:txBody>
          <a:bodyPr>
            <a:normAutofit/>
          </a:bodyPr>
          <a:lstStyle/>
          <a:p>
            <a:pPr algn="ctr"/>
            <a:r>
              <a:rPr lang="cs-CZ" altLang="cs-CZ" sz="2900" dirty="0" smtClean="0">
                <a:latin typeface="Arial" charset="0"/>
                <a:cs typeface="Arial" charset="0"/>
              </a:rPr>
              <a:t>Aktivity ŘLP </a:t>
            </a:r>
            <a:r>
              <a:rPr lang="cs-CZ" altLang="cs-CZ" sz="2900" dirty="0" smtClean="0">
                <a:latin typeface="Arial" charset="0"/>
                <a:cs typeface="Arial" charset="0"/>
              </a:rPr>
              <a:t>ČR, </a:t>
            </a:r>
            <a:r>
              <a:rPr lang="cs-CZ" altLang="cs-CZ" sz="2900" dirty="0" err="1" smtClean="0">
                <a:latin typeface="Arial" charset="0"/>
                <a:cs typeface="Arial" charset="0"/>
              </a:rPr>
              <a:t>s.p</a:t>
            </a:r>
            <a:r>
              <a:rPr lang="cs-CZ" altLang="cs-CZ" sz="2900" dirty="0" smtClean="0">
                <a:latin typeface="Arial" charset="0"/>
                <a:cs typeface="Arial" charset="0"/>
              </a:rPr>
              <a:t>. </a:t>
            </a:r>
            <a:r>
              <a:rPr lang="cs-CZ" altLang="cs-CZ" sz="2900" dirty="0" smtClean="0">
                <a:latin typeface="Arial" charset="0"/>
                <a:cs typeface="Arial" charset="0"/>
              </a:rPr>
              <a:t/>
            </a:r>
            <a:br>
              <a:rPr lang="cs-CZ" altLang="cs-CZ" sz="2900" dirty="0" smtClean="0">
                <a:latin typeface="Arial" charset="0"/>
                <a:cs typeface="Arial" charset="0"/>
              </a:rPr>
            </a:br>
            <a:r>
              <a:rPr lang="cs-CZ" altLang="cs-CZ" sz="2900" dirty="0" smtClean="0">
                <a:latin typeface="Arial" charset="0"/>
                <a:cs typeface="Arial" charset="0"/>
              </a:rPr>
              <a:t>a </a:t>
            </a:r>
            <a:r>
              <a:rPr lang="cs-CZ" altLang="cs-CZ" sz="2900" dirty="0" smtClean="0">
                <a:latin typeface="Arial" charset="0"/>
                <a:cs typeface="Arial" charset="0"/>
              </a:rPr>
              <a:t/>
            </a:r>
            <a:br>
              <a:rPr lang="cs-CZ" altLang="cs-CZ" sz="2900" dirty="0" smtClean="0">
                <a:latin typeface="Arial" charset="0"/>
                <a:cs typeface="Arial" charset="0"/>
              </a:rPr>
            </a:br>
            <a:r>
              <a:rPr lang="cs-CZ" altLang="cs-CZ" sz="2900" dirty="0" smtClean="0">
                <a:latin typeface="Arial" charset="0"/>
                <a:cs typeface="Arial" charset="0"/>
              </a:rPr>
              <a:t>související novinky </a:t>
            </a:r>
            <a:r>
              <a:rPr lang="cs-CZ" altLang="cs-CZ" sz="2900" dirty="0" smtClean="0">
                <a:latin typeface="Arial" charset="0"/>
                <a:cs typeface="Arial" charset="0"/>
              </a:rPr>
              <a:t>v oblasti UAS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 bwMode="auto">
          <a:xfrm>
            <a:off x="7281041" y="6268600"/>
            <a:ext cx="6858000" cy="16557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Radek Hodač</a:t>
            </a:r>
          </a:p>
        </p:txBody>
      </p:sp>
    </p:spTree>
    <p:extLst>
      <p:ext uri="{BB962C8B-B14F-4D97-AF65-F5344CB8AC3E}">
        <p14:creationId xmlns:p14="http://schemas.microsoft.com/office/powerpoint/2010/main" val="24052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0" y="336550"/>
            <a:ext cx="8607425" cy="1246188"/>
          </a:xfrm>
        </p:spPr>
        <p:txBody>
          <a:bodyPr/>
          <a:lstStyle/>
          <a:p>
            <a:pPr algn="ctr"/>
            <a:r>
              <a:rPr lang="cs-CZ" dirty="0" smtClean="0"/>
              <a:t>Zeměpisné zóny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09" y="1157069"/>
            <a:ext cx="8607425" cy="2839489"/>
          </a:xfrm>
        </p:spPr>
        <p:txBody>
          <a:bodyPr/>
          <a:lstStyle/>
          <a:p>
            <a:r>
              <a:rPr lang="cs-CZ" sz="1800" b="1" dirty="0"/>
              <a:t>Zeměpisné </a:t>
            </a:r>
            <a:r>
              <a:rPr lang="cs-CZ" sz="1800" b="1" dirty="0" smtClean="0"/>
              <a:t>zóny </a:t>
            </a:r>
            <a:r>
              <a:rPr lang="cs-CZ" sz="1800" b="1" dirty="0"/>
              <a:t>pro bezpilotní systémy v digitálním formátu</a:t>
            </a:r>
          </a:p>
          <a:p>
            <a:r>
              <a:rPr lang="cs-CZ" sz="1800" dirty="0"/>
              <a:t>Na základě </a:t>
            </a:r>
            <a:r>
              <a:rPr lang="cs-CZ" sz="1800" dirty="0" smtClean="0">
                <a:hlinkClick r:id="rId2"/>
              </a:rPr>
              <a:t>PNK (EU</a:t>
            </a:r>
            <a:r>
              <a:rPr lang="cs-CZ" sz="1800" dirty="0">
                <a:hlinkClick r:id="rId2"/>
              </a:rPr>
              <a:t>) 2019/947</a:t>
            </a:r>
            <a:r>
              <a:rPr lang="cs-CZ" sz="1800" dirty="0"/>
              <a:t> </a:t>
            </a:r>
            <a:r>
              <a:rPr lang="cs-CZ" sz="1800" dirty="0" smtClean="0"/>
              <a:t>(</a:t>
            </a:r>
            <a:r>
              <a:rPr lang="cs-CZ" sz="1800" dirty="0"/>
              <a:t>Článek 15 Provozní podmínky v zeměpisných zónách pro bezpilotní systémy, bod 3</a:t>
            </a:r>
            <a:r>
              <a:rPr lang="cs-CZ" sz="1800" dirty="0" smtClean="0"/>
              <a:t>.)</a:t>
            </a:r>
            <a:endParaRPr lang="cs-CZ" sz="1800" b="1" dirty="0" smtClean="0"/>
          </a:p>
          <a:p>
            <a:r>
              <a:rPr lang="cs-CZ" sz="1800" dirty="0" smtClean="0"/>
              <a:t>Data objektů </a:t>
            </a:r>
            <a:r>
              <a:rPr lang="cs-CZ" sz="1800" dirty="0"/>
              <a:t>ve formátu JSON </a:t>
            </a:r>
            <a:r>
              <a:rPr lang="cs-CZ" sz="1800" dirty="0" smtClean="0"/>
              <a:t>souborů. </a:t>
            </a:r>
            <a:endParaRPr lang="cs-CZ" sz="1800" dirty="0"/>
          </a:p>
          <a:p>
            <a:r>
              <a:rPr lang="cs-CZ" sz="1800" dirty="0" smtClean="0"/>
              <a:t>Zeměpisné </a:t>
            </a:r>
            <a:r>
              <a:rPr lang="cs-CZ" sz="1800" dirty="0"/>
              <a:t>souřadnice jsou poskytovány v systému WGS-84 a ve formátu DDMMSS. ŘLP ČR s. p. poskytuje datové sety k datu účinnosti dle systému AIRAC.</a:t>
            </a:r>
          </a:p>
          <a:p>
            <a:r>
              <a:rPr lang="cs-CZ" sz="1800" dirty="0" smtClean="0"/>
              <a:t>Aktuálně </a:t>
            </a:r>
            <a:r>
              <a:rPr lang="cs-CZ" sz="1800" dirty="0"/>
              <a:t>publikované zóny naleznete </a:t>
            </a:r>
            <a:r>
              <a:rPr lang="cs-CZ" sz="1800" b="1" dirty="0" smtClean="0">
                <a:hlinkClick r:id="rId3"/>
              </a:rPr>
              <a:t>zde.</a:t>
            </a:r>
            <a:endParaRPr lang="cs-CZ" sz="1800" b="1" dirty="0" smtClean="0"/>
          </a:p>
          <a:p>
            <a:r>
              <a:rPr lang="cs-CZ" sz="1800" dirty="0"/>
              <a:t>V průběhu roku budou </a:t>
            </a:r>
            <a:r>
              <a:rPr lang="cs-CZ" sz="1800" dirty="0" smtClean="0"/>
              <a:t>dále doplňovány o další zeměpisné zóny.</a:t>
            </a:r>
            <a:endParaRPr lang="cs-CZ" sz="1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84648" y="3806768"/>
            <a:ext cx="6685732" cy="16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61950" indent="-3619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u="sng" dirty="0" smtClean="0"/>
              <a:t>Rozsah poskytovaných dat</a:t>
            </a:r>
            <a:r>
              <a:rPr lang="cs-CZ" sz="1200" b="1" u="sng" dirty="0" smtClean="0"/>
              <a:t>:</a:t>
            </a:r>
          </a:p>
          <a:p>
            <a:r>
              <a:rPr lang="cs-CZ" sz="1400" dirty="0" smtClean="0"/>
              <a:t>AD - Letiště </a:t>
            </a:r>
            <a:endParaRPr lang="cs-CZ" sz="1400" dirty="0"/>
          </a:p>
          <a:p>
            <a:r>
              <a:rPr lang="cs-CZ" sz="1400" dirty="0"/>
              <a:t>HEL </a:t>
            </a:r>
            <a:r>
              <a:rPr lang="cs-CZ" sz="1400" dirty="0" smtClean="0"/>
              <a:t>- Heliporty </a:t>
            </a:r>
            <a:endParaRPr lang="cs-CZ" sz="1400" dirty="0"/>
          </a:p>
          <a:p>
            <a:r>
              <a:rPr lang="cs-CZ" sz="1400" dirty="0"/>
              <a:t>SLZ </a:t>
            </a:r>
            <a:r>
              <a:rPr lang="cs-CZ" sz="1400" dirty="0" smtClean="0"/>
              <a:t>- SLZ </a:t>
            </a:r>
            <a:r>
              <a:rPr lang="cs-CZ" sz="1400" dirty="0"/>
              <a:t>Plochy</a:t>
            </a:r>
          </a:p>
          <a:p>
            <a:r>
              <a:rPr lang="cs-CZ" sz="1400" dirty="0"/>
              <a:t>CTR </a:t>
            </a:r>
            <a:r>
              <a:rPr lang="cs-CZ" sz="1400" dirty="0" smtClean="0"/>
              <a:t>- Řízené </a:t>
            </a:r>
            <a:r>
              <a:rPr lang="cs-CZ" sz="1400" dirty="0"/>
              <a:t>okrsky </a:t>
            </a:r>
          </a:p>
          <a:p>
            <a:r>
              <a:rPr lang="cs-CZ" sz="1400" dirty="0"/>
              <a:t>D </a:t>
            </a:r>
            <a:r>
              <a:rPr lang="cs-CZ" sz="1400" dirty="0" smtClean="0"/>
              <a:t>- Nebezpečné </a:t>
            </a:r>
            <a:r>
              <a:rPr lang="cs-CZ" sz="1400" dirty="0"/>
              <a:t>prostory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 - Zakázané </a:t>
            </a:r>
            <a:r>
              <a:rPr lang="cs-CZ" sz="1400" dirty="0"/>
              <a:t>prostory  </a:t>
            </a:r>
          </a:p>
          <a:p>
            <a:r>
              <a:rPr lang="cs-CZ" sz="1400" dirty="0"/>
              <a:t>R </a:t>
            </a:r>
            <a:r>
              <a:rPr lang="cs-CZ" sz="1400" dirty="0" smtClean="0"/>
              <a:t>- Omezené </a:t>
            </a:r>
            <a:r>
              <a:rPr lang="cs-CZ" sz="1400" dirty="0"/>
              <a:t>prostory </a:t>
            </a:r>
          </a:p>
          <a:p>
            <a:r>
              <a:rPr lang="cs-CZ" sz="1400" dirty="0"/>
              <a:t>TMA </a:t>
            </a:r>
            <a:r>
              <a:rPr lang="cs-CZ" sz="1400" dirty="0" smtClean="0"/>
              <a:t>- Koncové </a:t>
            </a:r>
            <a:r>
              <a:rPr lang="cs-CZ" sz="1400" dirty="0"/>
              <a:t>řízené oblasti</a:t>
            </a:r>
          </a:p>
          <a:p>
            <a:r>
              <a:rPr lang="cs-CZ" sz="1400" dirty="0"/>
              <a:t>TRA </a:t>
            </a:r>
            <a:r>
              <a:rPr lang="cs-CZ" sz="1400" dirty="0" smtClean="0"/>
              <a:t>- Dočasně </a:t>
            </a:r>
            <a:r>
              <a:rPr lang="cs-CZ" sz="1400" dirty="0"/>
              <a:t>rezervované prostory </a:t>
            </a:r>
          </a:p>
          <a:p>
            <a:r>
              <a:rPr lang="cs-CZ" sz="1400" dirty="0"/>
              <a:t>TSA </a:t>
            </a:r>
            <a:r>
              <a:rPr lang="cs-CZ" sz="1400" dirty="0" smtClean="0"/>
              <a:t>- Dočasně </a:t>
            </a:r>
            <a:r>
              <a:rPr lang="cs-CZ" sz="1400" dirty="0"/>
              <a:t>vyhrazené prostory</a:t>
            </a:r>
          </a:p>
          <a:p>
            <a:r>
              <a:rPr lang="cs-CZ" sz="1400" dirty="0"/>
              <a:t>FIR LKAA </a:t>
            </a:r>
            <a:r>
              <a:rPr lang="cs-CZ" sz="1400" dirty="0" smtClean="0"/>
              <a:t>- Letová </a:t>
            </a:r>
            <a:r>
              <a:rPr lang="cs-CZ" sz="1400" dirty="0"/>
              <a:t>informační oblast ČR </a:t>
            </a:r>
          </a:p>
        </p:txBody>
      </p:sp>
    </p:spTree>
    <p:extLst>
      <p:ext uri="{BB962C8B-B14F-4D97-AF65-F5344CB8AC3E}">
        <p14:creationId xmlns:p14="http://schemas.microsoft.com/office/powerpoint/2010/main" val="2637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3" y="401392"/>
            <a:ext cx="8607425" cy="1246188"/>
          </a:xfrm>
        </p:spPr>
        <p:txBody>
          <a:bodyPr/>
          <a:lstStyle/>
          <a:p>
            <a:pPr algn="ctr"/>
            <a:r>
              <a:rPr lang="cs-CZ" sz="3200" dirty="0"/>
              <a:t>Aplikace</a:t>
            </a:r>
            <a:r>
              <a:rPr lang="cs-CZ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/>
              <a:t>Dronald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979" y="1211317"/>
            <a:ext cx="6221382" cy="3657600"/>
          </a:xfrm>
        </p:spPr>
        <p:txBody>
          <a:bodyPr/>
          <a:lstStyle/>
          <a:p>
            <a:r>
              <a:rPr lang="cs-CZ" dirty="0"/>
              <a:t>Nevíte si rady s novými pravidly kolem </a:t>
            </a:r>
            <a:r>
              <a:rPr lang="cs-CZ" dirty="0" err="1" smtClean="0"/>
              <a:t>dronů</a:t>
            </a:r>
            <a:r>
              <a:rPr lang="cs-CZ" dirty="0" smtClean="0"/>
              <a:t>?</a:t>
            </a:r>
          </a:p>
          <a:p>
            <a:r>
              <a:rPr lang="cs-CZ" dirty="0" smtClean="0"/>
              <a:t>Spolupráce ŘLP s </a:t>
            </a:r>
            <a:r>
              <a:rPr lang="cs-CZ" dirty="0" err="1" smtClean="0"/>
              <a:t>Dronetag</a:t>
            </a:r>
            <a:r>
              <a:rPr lang="cs-CZ" dirty="0" smtClean="0"/>
              <a:t> s.r.o.</a:t>
            </a:r>
          </a:p>
          <a:p>
            <a:r>
              <a:rPr lang="cs-CZ" dirty="0" smtClean="0"/>
              <a:t>Mobilní i desktopová verze</a:t>
            </a:r>
          </a:p>
          <a:p>
            <a:pPr algn="just"/>
            <a:r>
              <a:rPr lang="cs-CZ" dirty="0" smtClean="0"/>
              <a:t>Zadejte </a:t>
            </a:r>
            <a:r>
              <a:rPr lang="cs-CZ" dirty="0"/>
              <a:t>základní údaje o vašem </a:t>
            </a:r>
            <a:r>
              <a:rPr lang="cs-CZ" dirty="0" err="1"/>
              <a:t>dronu</a:t>
            </a:r>
            <a:r>
              <a:rPr lang="cs-CZ" dirty="0"/>
              <a:t> či plánovaném letu a </a:t>
            </a:r>
            <a:r>
              <a:rPr lang="cs-CZ" dirty="0" err="1"/>
              <a:t>Dronald</a:t>
            </a:r>
            <a:r>
              <a:rPr lang="cs-CZ" dirty="0"/>
              <a:t> vám obratem poskytne důležité informace o pravidlech, které je nutné dodržovat. </a:t>
            </a:r>
            <a:endParaRPr lang="cs-CZ" dirty="0" smtClean="0"/>
          </a:p>
          <a:p>
            <a:pPr algn="just"/>
            <a:endParaRPr lang="cs-CZ" dirty="0"/>
          </a:p>
          <a:p>
            <a:pPr marL="0" indent="0">
              <a:buNone/>
            </a:pPr>
            <a:r>
              <a:rPr lang="cs-CZ" dirty="0" err="1" smtClean="0"/>
              <a:t>Dronald</a:t>
            </a:r>
            <a:r>
              <a:rPr lang="cs-CZ" dirty="0" smtClean="0"/>
              <a:t> rád zodpoví:</a:t>
            </a:r>
            <a:endParaRPr lang="cs-CZ" dirty="0"/>
          </a:p>
          <a:p>
            <a:r>
              <a:rPr lang="cs-CZ" sz="1600" dirty="0"/>
              <a:t>Kde mohu se svým </a:t>
            </a:r>
            <a:r>
              <a:rPr lang="cs-CZ" sz="1600" dirty="0" err="1"/>
              <a:t>dronem</a:t>
            </a:r>
            <a:r>
              <a:rPr lang="cs-CZ" sz="1600" dirty="0"/>
              <a:t> létat?</a:t>
            </a:r>
          </a:p>
          <a:p>
            <a:r>
              <a:rPr lang="cs-CZ" sz="1600" dirty="0"/>
              <a:t>Potřebuji pro létání zvláštní povolení?</a:t>
            </a:r>
          </a:p>
          <a:p>
            <a:r>
              <a:rPr lang="cs-CZ" sz="1600" dirty="0"/>
              <a:t>Musím svůj </a:t>
            </a:r>
            <a:r>
              <a:rPr lang="cs-CZ" sz="1600" dirty="0" err="1"/>
              <a:t>dron</a:t>
            </a:r>
            <a:r>
              <a:rPr lang="cs-CZ" sz="1600" dirty="0"/>
              <a:t> označit registrační značkou?</a:t>
            </a:r>
          </a:p>
          <a:p>
            <a:r>
              <a:rPr lang="cs-CZ" sz="1600" dirty="0"/>
              <a:t>Jak získat povolení k letu mimo vizuální dosah?</a:t>
            </a:r>
          </a:p>
        </p:txBody>
      </p:sp>
      <p:pic>
        <p:nvPicPr>
          <p:cNvPr id="3074" name="Picture 2" descr="https://www.letejtezodpovedne.cz/images/aplikace_Drona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27" y="1222747"/>
            <a:ext cx="2459008" cy="45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26" y="456696"/>
            <a:ext cx="8607425" cy="1246188"/>
          </a:xfrm>
        </p:spPr>
        <p:txBody>
          <a:bodyPr/>
          <a:lstStyle/>
          <a:p>
            <a:pPr algn="ctr"/>
            <a:r>
              <a:rPr lang="cs-CZ" sz="3200" dirty="0" smtClean="0"/>
              <a:t>Aplikace</a:t>
            </a:r>
            <a:r>
              <a:rPr lang="cs-CZ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/>
              <a:t>AisView</a:t>
            </a:r>
            <a:r>
              <a:rPr lang="cs-CZ" sz="3200" dirty="0" smtClean="0"/>
              <a:t> / </a:t>
            </a:r>
            <a:r>
              <a:rPr lang="cs-CZ" sz="3200" dirty="0" err="1" smtClean="0"/>
              <a:t>DronView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4" y="1487488"/>
            <a:ext cx="8607425" cy="1908219"/>
          </a:xfrm>
        </p:spPr>
        <p:txBody>
          <a:bodyPr/>
          <a:lstStyle/>
          <a:p>
            <a:r>
              <a:rPr lang="cs-CZ" dirty="0" smtClean="0"/>
              <a:t>Možnost </a:t>
            </a:r>
            <a:r>
              <a:rPr lang="cs-CZ" b="1" dirty="0" smtClean="0"/>
              <a:t>vložení plánovaného letu UAS (nedochází ke sdílení osobních údajů!) </a:t>
            </a:r>
            <a:r>
              <a:rPr lang="cs-CZ" dirty="0" smtClean="0"/>
              <a:t>pro zvýšení bezpečnosti všech účastníků letového provozu.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5" y="2441597"/>
            <a:ext cx="4242826" cy="2074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90513" y="2161596"/>
            <a:ext cx="4358402" cy="312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Garantovaná a aktualizovaná data.</a:t>
            </a:r>
          </a:p>
          <a:p>
            <a:r>
              <a:rPr lang="cs-CZ" dirty="0" smtClean="0"/>
              <a:t>Informace o plánovaném využití vzdušného prostoru.</a:t>
            </a:r>
          </a:p>
          <a:p>
            <a:r>
              <a:rPr lang="cs-CZ" dirty="0" smtClean="0"/>
              <a:t>Upřesňující informace a odkazy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na důležité webové stránky.</a:t>
            </a:r>
          </a:p>
          <a:p>
            <a:r>
              <a:rPr lang="cs-CZ" dirty="0" smtClean="0"/>
              <a:t>Topografický podklad pro lepší orientaci. </a:t>
            </a:r>
          </a:p>
          <a:p>
            <a:r>
              <a:rPr lang="cs-CZ" dirty="0" smtClean="0"/>
              <a:t>Dostupná i mobilní verze aplikace.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87" y="3395707"/>
            <a:ext cx="2371725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1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Edukační kampaň Létejte zodpovědně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3" y="1819219"/>
            <a:ext cx="5435169" cy="3657600"/>
          </a:xfrm>
        </p:spPr>
        <p:txBody>
          <a:bodyPr/>
          <a:lstStyle/>
          <a:p>
            <a:r>
              <a:rPr lang="cs-CZ" b="1" dirty="0" smtClean="0"/>
              <a:t>Společný projekt </a:t>
            </a:r>
            <a:r>
              <a:rPr lang="cs-CZ" dirty="0" smtClean="0"/>
              <a:t>ŘLP, MD a ÚCL;</a:t>
            </a:r>
          </a:p>
          <a:p>
            <a:r>
              <a:rPr lang="cs-CZ" b="1" dirty="0" smtClean="0"/>
              <a:t>Srozumitelná forma </a:t>
            </a:r>
            <a:r>
              <a:rPr lang="cs-CZ" dirty="0" smtClean="0"/>
              <a:t>informací </a:t>
            </a:r>
            <a:r>
              <a:rPr lang="cs-CZ" dirty="0"/>
              <a:t>o aktuálních pravidlech provozu bezpilotních </a:t>
            </a:r>
            <a:r>
              <a:rPr lang="cs-CZ" dirty="0" smtClean="0"/>
              <a:t>letadel;</a:t>
            </a:r>
          </a:p>
          <a:p>
            <a:r>
              <a:rPr lang="cs-CZ" b="1" dirty="0" smtClean="0"/>
              <a:t>Kontinuální rozvoj </a:t>
            </a:r>
            <a:r>
              <a:rPr lang="cs-CZ" dirty="0" smtClean="0"/>
              <a:t>webu.</a:t>
            </a:r>
          </a:p>
          <a:p>
            <a:r>
              <a:rPr lang="cs-CZ" dirty="0"/>
              <a:t>Cílem kampaně </a:t>
            </a:r>
            <a:r>
              <a:rPr lang="cs-CZ" dirty="0" smtClean="0"/>
              <a:t>je:</a:t>
            </a:r>
            <a:endParaRPr lang="cs-CZ" dirty="0"/>
          </a:p>
          <a:p>
            <a:pPr lvl="1"/>
            <a:r>
              <a:rPr lang="cs-CZ" b="1" dirty="0"/>
              <a:t>zvýšení bezpečnosti </a:t>
            </a:r>
            <a:r>
              <a:rPr lang="cs-CZ" dirty="0"/>
              <a:t>letectví díky osvětě v oblasti bezpilotního létání zaměřené na širokou </a:t>
            </a:r>
            <a:r>
              <a:rPr lang="cs-CZ" dirty="0" smtClean="0"/>
              <a:t>veřejnost,</a:t>
            </a:r>
            <a:endParaRPr lang="cs-CZ" dirty="0"/>
          </a:p>
          <a:p>
            <a:pPr lvl="1"/>
            <a:r>
              <a:rPr lang="cs-CZ" b="1" dirty="0"/>
              <a:t>poskytnout garantované informace </a:t>
            </a:r>
            <a:r>
              <a:rPr lang="cs-CZ" dirty="0"/>
              <a:t>týkající se oblasti </a:t>
            </a:r>
            <a:r>
              <a:rPr lang="cs-CZ" dirty="0" err="1"/>
              <a:t>dronů</a:t>
            </a:r>
            <a:r>
              <a:rPr lang="cs-CZ" dirty="0"/>
              <a:t> v </a:t>
            </a:r>
            <a:r>
              <a:rPr lang="cs-CZ" dirty="0" smtClean="0"/>
              <a:t>ČR,</a:t>
            </a:r>
            <a:endParaRPr lang="cs-CZ" dirty="0"/>
          </a:p>
          <a:p>
            <a:pPr lvl="1"/>
            <a:r>
              <a:rPr lang="cs-CZ" b="1" dirty="0"/>
              <a:t>podpořit </a:t>
            </a:r>
            <a:r>
              <a:rPr lang="cs-CZ" b="1" dirty="0" smtClean="0"/>
              <a:t>společenskou </a:t>
            </a:r>
            <a:r>
              <a:rPr lang="cs-CZ" b="1" dirty="0"/>
              <a:t>přijatelnost </a:t>
            </a:r>
            <a:r>
              <a:rPr lang="cs-CZ" dirty="0"/>
              <a:t>provozu </a:t>
            </a:r>
            <a:r>
              <a:rPr lang="cs-CZ" dirty="0" err="1"/>
              <a:t>dronů</a:t>
            </a:r>
            <a:r>
              <a:rPr lang="cs-CZ" dirty="0"/>
              <a:t> </a:t>
            </a:r>
            <a:r>
              <a:rPr lang="cs-CZ" dirty="0" smtClean="0"/>
              <a:t>veřejností.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32" y="1550320"/>
            <a:ext cx="3509757" cy="32413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1FCD99-48C2-43BA-BDBB-B815BF462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48" y="4519735"/>
            <a:ext cx="1177803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nás kontaktovat?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57742" y="2039938"/>
            <a:ext cx="6240196" cy="3657600"/>
          </a:xfrm>
        </p:spPr>
        <p:txBody>
          <a:bodyPr/>
          <a:lstStyle/>
          <a:p>
            <a:endParaRPr lang="cs-CZ" dirty="0" smtClean="0">
              <a:hlinkClick r:id=""/>
            </a:endParaRPr>
          </a:p>
          <a:p>
            <a:r>
              <a:rPr lang="cs-CZ" dirty="0" smtClean="0">
                <a:hlinkClick r:id=""/>
              </a:rPr>
              <a:t>info@letejtezodpovedne.cz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Létejte zodpovědně 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Letejtezodpovedne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@</a:t>
            </a:r>
            <a:r>
              <a:rPr lang="cs-CZ" dirty="0" err="1" smtClean="0"/>
              <a:t>Letejzodpovedne</a:t>
            </a:r>
            <a:endParaRPr lang="cs-CZ" dirty="0"/>
          </a:p>
        </p:txBody>
      </p:sp>
      <p:pic>
        <p:nvPicPr>
          <p:cNvPr id="8198" name="Picture 6" descr="Email Icon from Web Essentials Pack |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82" y="1933264"/>
            <a:ext cx="944548" cy="9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acebook Messenger Logo, PNG, Symbol, History, Mea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36" y="3055360"/>
            <a:ext cx="12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oubor:Facebook icon.svg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6" y="30553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nstagram – Wikiped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5" y="389323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Twitter – Aplikace na Google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5" y="47311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362700" y="3284558"/>
            <a:ext cx="22319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FAQ</a:t>
            </a:r>
            <a:endParaRPr lang="cs-CZ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7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304346" y="631145"/>
            <a:ext cx="6858000" cy="266764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latin typeface="Arial" charset="0"/>
                <a:cs typeface="Arial" charset="0"/>
              </a:rPr>
              <a:t>Děkuji za pozornost </a:t>
            </a:r>
            <a:br>
              <a:rPr lang="cs-CZ" altLang="cs-CZ" sz="2800" dirty="0" smtClean="0">
                <a:latin typeface="Arial" charset="0"/>
                <a:cs typeface="Arial" charset="0"/>
              </a:rPr>
            </a:br>
            <a:r>
              <a:rPr lang="cs-CZ" altLang="cs-CZ" sz="2800" dirty="0">
                <a:latin typeface="Arial" charset="0"/>
                <a:cs typeface="Arial" charset="0"/>
              </a:rPr>
              <a:t/>
            </a:r>
            <a:br>
              <a:rPr lang="cs-CZ" altLang="cs-CZ" sz="2800" dirty="0">
                <a:latin typeface="Arial" charset="0"/>
                <a:cs typeface="Arial" charset="0"/>
              </a:rPr>
            </a:br>
            <a:r>
              <a:rPr lang="cs-CZ" altLang="cs-CZ" sz="2800" dirty="0" smtClean="0">
                <a:latin typeface="Arial" charset="0"/>
                <a:cs typeface="Arial" charset="0"/>
              </a:rPr>
              <a:t>Létejte zodpovědně</a:t>
            </a:r>
            <a:br>
              <a:rPr lang="cs-CZ" altLang="cs-CZ" sz="2800" dirty="0" smtClean="0">
                <a:latin typeface="Arial" charset="0"/>
                <a:cs typeface="Arial" charset="0"/>
              </a:rPr>
            </a:br>
            <a:r>
              <a:rPr lang="cs-CZ" altLang="cs-CZ" sz="2800" dirty="0">
                <a:latin typeface="Arial" charset="0"/>
                <a:cs typeface="Arial" charset="0"/>
              </a:rPr>
              <a:t/>
            </a:r>
            <a:br>
              <a:rPr lang="cs-CZ" altLang="cs-CZ" sz="2800" dirty="0">
                <a:latin typeface="Arial" charset="0"/>
                <a:cs typeface="Arial" charset="0"/>
              </a:rPr>
            </a:br>
            <a:r>
              <a:rPr lang="cs-CZ" altLang="cs-CZ" sz="2800" dirty="0" smtClean="0">
                <a:latin typeface="Arial" charset="0"/>
                <a:cs typeface="Arial" charset="0"/>
              </a:rPr>
              <a:t/>
            </a:r>
            <a:br>
              <a:rPr lang="cs-CZ" altLang="cs-CZ" sz="2800" dirty="0" smtClean="0">
                <a:latin typeface="Arial" charset="0"/>
                <a:cs typeface="Arial" charset="0"/>
              </a:rPr>
            </a:br>
            <a:r>
              <a:rPr lang="cs-CZ" altLang="cs-CZ" sz="2400" b="0" dirty="0" smtClean="0">
                <a:latin typeface="Arial" charset="0"/>
                <a:cs typeface="Arial" charset="0"/>
              </a:rPr>
              <a:t>hodac@ans.cz</a:t>
            </a:r>
          </a:p>
        </p:txBody>
      </p:sp>
      <p:sp>
        <p:nvSpPr>
          <p:cNvPr id="2" name="TextovéPole 1"/>
          <p:cNvSpPr txBox="1"/>
          <p:nvPr/>
        </p:nvSpPr>
        <p:spPr>
          <a:xfrm rot="20000764">
            <a:off x="2352675" y="4402096"/>
            <a:ext cx="39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3" y="283767"/>
            <a:ext cx="8607425" cy="1246188"/>
          </a:xfrm>
        </p:spPr>
        <p:txBody>
          <a:bodyPr/>
          <a:lstStyle/>
          <a:p>
            <a:pPr algn="ctr"/>
            <a:r>
              <a:rPr lang="cs-CZ" sz="3600" dirty="0" smtClean="0"/>
              <a:t>UAS – bezpilotní systémy, drony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226" y="1074420"/>
            <a:ext cx="8607425" cy="44930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2021    = létání v dohledu pilota</a:t>
            </a:r>
          </a:p>
          <a:p>
            <a:pPr marL="0" indent="0">
              <a:buNone/>
            </a:pPr>
            <a:r>
              <a:rPr lang="cs-CZ" dirty="0" smtClean="0"/>
              <a:t>	  = bez identifikace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= bez </a:t>
            </a:r>
            <a:r>
              <a:rPr lang="cs-CZ" dirty="0"/>
              <a:t>letového povolení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  <a:tabLst>
                <a:tab pos="808038" algn="l"/>
              </a:tabLst>
            </a:pPr>
            <a:r>
              <a:rPr lang="cs-CZ" dirty="0" smtClean="0"/>
              <a:t>2022+	= s pozorovatelem až 2 km od pilota</a:t>
            </a:r>
          </a:p>
          <a:p>
            <a:pPr marL="0" indent="0">
              <a:buNone/>
              <a:tabLst>
                <a:tab pos="808038" algn="l"/>
              </a:tabLst>
            </a:pPr>
            <a:r>
              <a:rPr lang="cs-CZ" dirty="0"/>
              <a:t>	=</a:t>
            </a:r>
            <a:r>
              <a:rPr lang="cs-CZ" dirty="0" smtClean="0"/>
              <a:t> jen přímá identifikace Wi-Fi, </a:t>
            </a:r>
            <a:r>
              <a:rPr lang="cs-CZ" dirty="0" err="1" smtClean="0"/>
              <a:t>Bluetooth</a:t>
            </a:r>
            <a:r>
              <a:rPr lang="cs-CZ" dirty="0" smtClean="0"/>
              <a:t> (nové drony)</a:t>
            </a:r>
          </a:p>
          <a:p>
            <a:pPr marL="0" indent="0">
              <a:buNone/>
              <a:tabLst>
                <a:tab pos="808038" algn="l"/>
              </a:tabLst>
            </a:pPr>
            <a:r>
              <a:rPr lang="cs-CZ" dirty="0"/>
              <a:t>	=</a:t>
            </a:r>
            <a:r>
              <a:rPr lang="cs-CZ" dirty="0" smtClean="0"/>
              <a:t> bez letového povolení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2024+	  = U-space prostory, koridory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	  = lety mimo dohled pilota (BVLOS)</a:t>
            </a:r>
          </a:p>
          <a:p>
            <a:pPr marL="0" indent="0">
              <a:buNone/>
            </a:pPr>
            <a:r>
              <a:rPr lang="cs-CZ" dirty="0"/>
              <a:t>	  </a:t>
            </a:r>
            <a:r>
              <a:rPr lang="cs-CZ" dirty="0" smtClean="0"/>
              <a:t>= síťová identifikace (přes mobilní data)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= povinné letové povolení, přehled o okolním provozu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967">
            <a:off x="7586187" y="2242466"/>
            <a:ext cx="1626325" cy="16263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84149" y="5623210"/>
            <a:ext cx="3344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1">
                    <a:lumMod val="75000"/>
                  </a:schemeClr>
                </a:solidFill>
              </a:rPr>
              <a:t>Ikony</a:t>
            </a:r>
            <a:r>
              <a:rPr lang="cs-CZ" sz="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cs-CZ" sz="800" dirty="0" smtClean="0">
                <a:solidFill>
                  <a:schemeClr val="bg1">
                    <a:lumMod val="75000"/>
                  </a:schemeClr>
                </a:solidFill>
              </a:rPr>
              <a:t>yelloskye.com,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Alvaro Cabrera</a:t>
            </a:r>
            <a:r>
              <a:rPr lang="cs-CZ" sz="800" dirty="0" smtClean="0">
                <a:solidFill>
                  <a:schemeClr val="bg1">
                    <a:lumMod val="75000"/>
                  </a:schemeClr>
                </a:solidFill>
              </a:rPr>
              <a:t>, PNGhut.com</a:t>
            </a:r>
            <a:endParaRPr lang="cs-CZ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81" y="2500261"/>
            <a:ext cx="529043" cy="4881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518" y="839478"/>
            <a:ext cx="1595846" cy="159584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421">
            <a:off x="6982962" y="3844121"/>
            <a:ext cx="2095500" cy="2095500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>
          <a:xfrm>
            <a:off x="548640" y="2339340"/>
            <a:ext cx="7911322" cy="1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56260" y="3893820"/>
            <a:ext cx="7911322" cy="1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-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213985"/>
            <a:ext cx="2110945" cy="17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2" y="2221616"/>
            <a:ext cx="8670608" cy="413618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dirty="0" smtClean="0"/>
              <a:t>Nová infrastruktura, služby a specifické postupy vedoucí k bezpečnému a </a:t>
            </a:r>
            <a:r>
              <a:rPr lang="cs-CZ" dirty="0"/>
              <a:t>efektivnímu přístupu do vzdušného </a:t>
            </a:r>
            <a:r>
              <a:rPr lang="cs-CZ" dirty="0" smtClean="0"/>
              <a:t>prostoru pro UAS.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U-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/>
              <a:t>vyžaduje vysokou míru digitalizace a </a:t>
            </a:r>
            <a:r>
              <a:rPr lang="cs-CZ" dirty="0" smtClean="0"/>
              <a:t>automatizace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Cílem je úplná integrace UAS do vzdušného prostoru bez omezení na vizuální vzdálenost od pilota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</a:t>
            </a:r>
            <a:r>
              <a:rPr lang="cs-CZ" dirty="0" smtClean="0"/>
              <a:t>ákladní prvky: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2100" dirty="0"/>
              <a:t>Poskytovatel společné informační </a:t>
            </a:r>
            <a:r>
              <a:rPr lang="cs-CZ" sz="2100" dirty="0" smtClean="0"/>
              <a:t>služby (CIS)</a:t>
            </a:r>
            <a:endParaRPr lang="cs-CZ" sz="21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2100" dirty="0" smtClean="0"/>
              <a:t>Poskytovatel(é) koncových U-</a:t>
            </a:r>
            <a:r>
              <a:rPr lang="cs-CZ" sz="2100" dirty="0" err="1" smtClean="0"/>
              <a:t>space</a:t>
            </a:r>
            <a:r>
              <a:rPr lang="cs-CZ" sz="2100" dirty="0" smtClean="0"/>
              <a:t> služeb pro piloty </a:t>
            </a:r>
            <a:r>
              <a:rPr lang="cs-CZ" sz="2100" dirty="0" err="1" smtClean="0"/>
              <a:t>dronů</a:t>
            </a:r>
            <a:r>
              <a:rPr lang="cs-CZ" sz="2100" dirty="0" smtClean="0"/>
              <a:t> (USSP)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18A98E-6897-4E9B-B9E8-21AD1D5A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59" y="967892"/>
            <a:ext cx="2390152" cy="899566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6387" y="374135"/>
            <a:ext cx="8607425" cy="1246188"/>
          </a:xfrm>
        </p:spPr>
        <p:txBody>
          <a:bodyPr/>
          <a:lstStyle/>
          <a:p>
            <a:r>
              <a:rPr lang="cs-CZ" sz="4400" dirty="0" smtClean="0"/>
              <a:t>                 </a:t>
            </a:r>
            <a:r>
              <a:rPr lang="cs-CZ" sz="3600" dirty="0" smtClean="0"/>
              <a:t>Co je to    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076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1" y="616894"/>
            <a:ext cx="8607425" cy="1246188"/>
          </a:xfrm>
        </p:spPr>
        <p:txBody>
          <a:bodyPr/>
          <a:lstStyle/>
          <a:p>
            <a:pPr algn="ctr"/>
            <a:r>
              <a:rPr lang="cs-CZ" sz="3600" dirty="0"/>
              <a:t>Služby U-</a:t>
            </a:r>
            <a:r>
              <a:rPr lang="cs-CZ" sz="3600" dirty="0" err="1"/>
              <a:t>space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1" y="1490319"/>
            <a:ext cx="8853489" cy="3657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Povinné služby</a:t>
            </a:r>
          </a:p>
          <a:p>
            <a:r>
              <a:rPr lang="cs-CZ" dirty="0"/>
              <a:t>Síťová identifikační </a:t>
            </a:r>
            <a:r>
              <a:rPr lang="cs-CZ" dirty="0" smtClean="0"/>
              <a:t>služba = </a:t>
            </a:r>
            <a:r>
              <a:rPr lang="cs-CZ" i="1" dirty="0" smtClean="0"/>
              <a:t>vysílání polohy a identifikace </a:t>
            </a:r>
            <a:r>
              <a:rPr lang="cs-CZ" i="1" dirty="0" err="1" smtClean="0"/>
              <a:t>dronu</a:t>
            </a:r>
            <a:endParaRPr lang="cs-CZ" dirty="0"/>
          </a:p>
          <a:p>
            <a:r>
              <a:rPr lang="cs-CZ" dirty="0"/>
              <a:t>Služba „</a:t>
            </a:r>
            <a:r>
              <a:rPr lang="cs-CZ" dirty="0" err="1"/>
              <a:t>geo-awareness</a:t>
            </a:r>
            <a:r>
              <a:rPr lang="cs-CZ" dirty="0" smtClean="0"/>
              <a:t>“ = </a:t>
            </a:r>
            <a:r>
              <a:rPr lang="cs-CZ" i="1" dirty="0" smtClean="0"/>
              <a:t>online přehled o omezeních ve vzdušném prostoru, bezletové zóny, podmíněné zóny</a:t>
            </a:r>
            <a:endParaRPr lang="cs-CZ" dirty="0"/>
          </a:p>
          <a:p>
            <a:r>
              <a:rPr lang="cs-CZ" dirty="0"/>
              <a:t>Služba oprávnění k letu bezpilotního </a:t>
            </a:r>
            <a:r>
              <a:rPr lang="cs-CZ" dirty="0" smtClean="0"/>
              <a:t>systému = </a:t>
            </a:r>
            <a:r>
              <a:rPr lang="cs-CZ" i="1" dirty="0" smtClean="0"/>
              <a:t>letové povolení</a:t>
            </a:r>
            <a:endParaRPr lang="cs-CZ" dirty="0"/>
          </a:p>
          <a:p>
            <a:r>
              <a:rPr lang="cs-CZ" dirty="0"/>
              <a:t>Služba informací o </a:t>
            </a:r>
            <a:r>
              <a:rPr lang="cs-CZ" dirty="0" smtClean="0"/>
              <a:t>provozu = </a:t>
            </a:r>
            <a:r>
              <a:rPr lang="cs-CZ" i="1" dirty="0" smtClean="0"/>
              <a:t>poskytování přehledové okolní situace</a:t>
            </a:r>
            <a:endParaRPr lang="cs-CZ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b="1" dirty="0" smtClean="0"/>
              <a:t>Doplňkové služby</a:t>
            </a:r>
            <a:endParaRPr lang="cs-CZ" b="1" dirty="0"/>
          </a:p>
          <a:p>
            <a:r>
              <a:rPr lang="cs-CZ" dirty="0" smtClean="0"/>
              <a:t>Služba </a:t>
            </a:r>
            <a:r>
              <a:rPr lang="cs-CZ" dirty="0"/>
              <a:t>informací o </a:t>
            </a:r>
            <a:r>
              <a:rPr lang="cs-CZ" dirty="0" smtClean="0"/>
              <a:t>počasí</a:t>
            </a:r>
            <a:endParaRPr lang="cs-CZ" dirty="0"/>
          </a:p>
          <a:p>
            <a:r>
              <a:rPr lang="cs-CZ" dirty="0"/>
              <a:t>Služba monitorování </a:t>
            </a:r>
            <a:r>
              <a:rPr lang="cs-CZ" dirty="0" smtClean="0"/>
              <a:t>souladu</a:t>
            </a:r>
            <a:endParaRPr lang="cs-CZ" dirty="0"/>
          </a:p>
          <a:p>
            <a:r>
              <a:rPr lang="cs-CZ" dirty="0" smtClean="0"/>
              <a:t>Jiné služby může určit </a:t>
            </a:r>
            <a:r>
              <a:rPr lang="cs-CZ" dirty="0"/>
              <a:t>členský </a:t>
            </a:r>
            <a:r>
              <a:rPr lang="cs-CZ" dirty="0" smtClean="0"/>
              <a:t>stát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3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850" y="514556"/>
            <a:ext cx="8607425" cy="948101"/>
          </a:xfrm>
        </p:spPr>
        <p:txBody>
          <a:bodyPr/>
          <a:lstStyle/>
          <a:p>
            <a:pPr algn="ctr"/>
            <a:r>
              <a:rPr lang="cs-CZ" sz="3600" dirty="0" smtClean="0"/>
              <a:t>Role ŘLP v národním prostředí ve  vztahu k U-</a:t>
            </a:r>
            <a:r>
              <a:rPr lang="cs-CZ" sz="3600" dirty="0" err="1" smtClean="0"/>
              <a:t>space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850" y="1756448"/>
            <a:ext cx="8607425" cy="441285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b="1" dirty="0" smtClean="0"/>
              <a:t>Poskytovatel společné informační služby (CIS)</a:t>
            </a:r>
            <a:endParaRPr lang="cs-CZ" sz="2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zajišťuje společné informace pro všechny </a:t>
            </a:r>
            <a:r>
              <a:rPr lang="cs-CZ" dirty="0" smtClean="0"/>
              <a:t>zúčastněné</a:t>
            </a:r>
            <a:endParaRPr lang="cs-CZ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poskytovatele CIS určuje Stát (MD a ÚCL)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shoda na koncepčním řešení pro ČR (MD, ÚCL a ŘLP): CIS bude zajišťovat ŘLP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b="1" dirty="0" smtClean="0"/>
              <a:t>Poskytovatel služeb U-</a:t>
            </a:r>
            <a:r>
              <a:rPr lang="cs-CZ" sz="2000" b="1" dirty="0" err="1" smtClean="0"/>
              <a:t>space</a:t>
            </a:r>
            <a:r>
              <a:rPr lang="cs-CZ" sz="2000" b="1" dirty="0" smtClean="0"/>
              <a:t> (USSP)</a:t>
            </a:r>
            <a:endParaRPr lang="cs-CZ" sz="2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přístupový bod a interface pro dálkově řídící piloty UAS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možnost více USSP poskytovatelů v ČR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shoda na koncepčním řešení pro ČR (MD, ÚCL a ŘLP): </a:t>
            </a:r>
            <a:r>
              <a:rPr lang="cs-CZ" dirty="0" smtClean="0"/>
              <a:t>USSP pro státní lety bude </a:t>
            </a:r>
            <a:r>
              <a:rPr lang="cs-CZ" dirty="0"/>
              <a:t>zajišťovat ŘLP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26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Implementace U-</a:t>
            </a:r>
            <a:r>
              <a:rPr lang="cs-CZ" sz="3600" dirty="0" err="1"/>
              <a:t>space</a:t>
            </a:r>
            <a:r>
              <a:rPr lang="cs-CZ" sz="3600" dirty="0"/>
              <a:t> v </a:t>
            </a:r>
            <a:r>
              <a:rPr lang="cs-CZ" sz="3600" dirty="0" smtClean="0"/>
              <a:t>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Návaznost na řadu dokumentů převážně legislativního charakteru </a:t>
            </a:r>
          </a:p>
          <a:p>
            <a:pPr lvl="1"/>
            <a:r>
              <a:rPr lang="cs-CZ" dirty="0" smtClean="0"/>
              <a:t>Novela zákona o civilním letectví, </a:t>
            </a:r>
            <a:r>
              <a:rPr lang="cs-CZ" dirty="0" err="1" smtClean="0"/>
              <a:t>nař</a:t>
            </a:r>
            <a:r>
              <a:rPr lang="cs-CZ" dirty="0" smtClean="0"/>
              <a:t>. EK 2021/664, </a:t>
            </a:r>
            <a:r>
              <a:rPr lang="cs-CZ" dirty="0" err="1" smtClean="0"/>
              <a:t>nař</a:t>
            </a:r>
            <a:r>
              <a:rPr lang="cs-CZ" dirty="0" smtClean="0"/>
              <a:t>. EK 2021/665, </a:t>
            </a:r>
            <a:r>
              <a:rPr lang="cs-CZ" dirty="0" err="1" smtClean="0"/>
              <a:t>nař</a:t>
            </a:r>
            <a:r>
              <a:rPr lang="cs-CZ" dirty="0" smtClean="0"/>
              <a:t>. EK 2021/666 a další. </a:t>
            </a:r>
          </a:p>
          <a:p>
            <a:endParaRPr lang="cs-CZ" dirty="0" smtClean="0"/>
          </a:p>
          <a:p>
            <a:r>
              <a:rPr lang="cs-CZ" dirty="0" smtClean="0"/>
              <a:t>Kroky zavádění U-</a:t>
            </a:r>
            <a:r>
              <a:rPr lang="cs-CZ" dirty="0" err="1" smtClean="0"/>
              <a:t>space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Testovací polygon</a:t>
            </a:r>
          </a:p>
          <a:p>
            <a:pPr lvl="1"/>
            <a:r>
              <a:rPr lang="cs-CZ" dirty="0" smtClean="0"/>
              <a:t>U-</a:t>
            </a:r>
            <a:r>
              <a:rPr lang="cs-CZ" dirty="0" err="1" smtClean="0"/>
              <a:t>space</a:t>
            </a:r>
            <a:r>
              <a:rPr lang="cs-CZ" dirty="0" smtClean="0"/>
              <a:t> prostory s vyžadovanými U-</a:t>
            </a:r>
            <a:r>
              <a:rPr lang="cs-CZ" dirty="0" err="1" smtClean="0"/>
              <a:t>space</a:t>
            </a:r>
            <a:r>
              <a:rPr lang="cs-CZ" dirty="0" smtClean="0"/>
              <a:t> službami (rok 2024+)</a:t>
            </a:r>
          </a:p>
          <a:p>
            <a:pPr lvl="1"/>
            <a:r>
              <a:rPr lang="cs-CZ" dirty="0" smtClean="0"/>
              <a:t>Plošné pokrytí U-</a:t>
            </a:r>
            <a:r>
              <a:rPr lang="cs-CZ" dirty="0" err="1" smtClean="0"/>
              <a:t>space</a:t>
            </a:r>
            <a:r>
              <a:rPr lang="cs-CZ" dirty="0" smtClean="0"/>
              <a:t> prostorem po celé ČR (rok 2035+)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Časování závislé na připravenosti ČR k vyhlášení těchto prostorů </a:t>
            </a:r>
          </a:p>
        </p:txBody>
      </p:sp>
    </p:spTree>
    <p:extLst>
      <p:ext uri="{BB962C8B-B14F-4D97-AF65-F5344CB8AC3E}">
        <p14:creationId xmlns:p14="http://schemas.microsoft.com/office/powerpoint/2010/main" val="2106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2" y="382080"/>
            <a:ext cx="8607425" cy="1246188"/>
          </a:xfrm>
        </p:spPr>
        <p:txBody>
          <a:bodyPr/>
          <a:lstStyle/>
          <a:p>
            <a:pPr algn="ctr"/>
            <a:r>
              <a:rPr lang="cs-CZ" sz="3200" dirty="0" smtClean="0"/>
              <a:t>Ochrana řízených letišť v roce 2021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1" y="1473796"/>
            <a:ext cx="8380523" cy="36576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 smtClean="0"/>
              <a:t>Kružnice 5,5 </a:t>
            </a:r>
            <a:r>
              <a:rPr lang="cs-CZ" sz="2400" b="1" dirty="0"/>
              <a:t>km </a:t>
            </a:r>
            <a:r>
              <a:rPr lang="cs-CZ" sz="2400" b="1" dirty="0" smtClean="0"/>
              <a:t>od ARP řízeného </a:t>
            </a:r>
            <a:r>
              <a:rPr lang="cs-CZ" sz="2400" b="1" dirty="0"/>
              <a:t>letiště </a:t>
            </a:r>
            <a:endParaRPr lang="cs-CZ" sz="2400" b="1" dirty="0" smtClean="0"/>
          </a:p>
          <a:p>
            <a:pPr algn="just"/>
            <a:r>
              <a:rPr lang="cs-CZ" sz="2400" dirty="0" smtClean="0"/>
              <a:t>založeno </a:t>
            </a:r>
            <a:r>
              <a:rPr lang="cs-CZ" sz="2400" dirty="0"/>
              <a:t>na hmotnosti UAS a nenarušení průběhu ochranného pásma </a:t>
            </a:r>
            <a:r>
              <a:rPr lang="cs-CZ" sz="2400" dirty="0" smtClean="0"/>
              <a:t>s </a:t>
            </a:r>
            <a:r>
              <a:rPr lang="cs-CZ" sz="2400" dirty="0"/>
              <a:t>výškovým omezením </a:t>
            </a:r>
            <a:r>
              <a:rPr lang="cs-CZ" sz="2400" dirty="0" smtClean="0"/>
              <a:t>staveb</a:t>
            </a:r>
          </a:p>
          <a:p>
            <a:pPr algn="just"/>
            <a:r>
              <a:rPr lang="cs-CZ" sz="2400" dirty="0"/>
              <a:t>s</a:t>
            </a:r>
            <a:r>
              <a:rPr lang="cs-CZ" sz="2400" dirty="0" smtClean="0"/>
              <a:t>kutečný </a:t>
            </a:r>
            <a:r>
              <a:rPr lang="cs-CZ" sz="2400" dirty="0"/>
              <a:t>průběh OP </a:t>
            </a:r>
            <a:r>
              <a:rPr lang="cs-CZ" sz="2400" b="1" dirty="0"/>
              <a:t>není snadné zjistit </a:t>
            </a:r>
            <a:endParaRPr lang="cs-CZ" sz="2400" b="1" dirty="0" smtClean="0"/>
          </a:p>
          <a:p>
            <a:pPr marL="0" indent="0" algn="just">
              <a:buNone/>
            </a:pPr>
            <a:endParaRPr lang="cs-CZ" sz="2400" b="1" dirty="0" smtClean="0"/>
          </a:p>
          <a:p>
            <a:pPr marL="0" indent="0" algn="just">
              <a:buNone/>
            </a:pPr>
            <a:r>
              <a:rPr lang="cs-CZ" sz="2400" b="1" dirty="0" smtClean="0"/>
              <a:t>DOPORUČENÍ:</a:t>
            </a:r>
          </a:p>
          <a:p>
            <a:pPr marL="361950" lvl="1" indent="-361950" algn="just">
              <a:spcBef>
                <a:spcPts val="750"/>
              </a:spcBef>
            </a:pPr>
            <a:r>
              <a:rPr lang="cs-CZ" sz="2400" dirty="0"/>
              <a:t>nepřekračovat výšky okolních staveb, porostu či překážek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9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402" y="217739"/>
            <a:ext cx="8607425" cy="1246188"/>
          </a:xfrm>
        </p:spPr>
        <p:txBody>
          <a:bodyPr/>
          <a:lstStyle/>
          <a:p>
            <a:pPr algn="ctr"/>
            <a:r>
              <a:rPr lang="cs-CZ" sz="3200" dirty="0" smtClean="0"/>
              <a:t>Pravidla létání v blízkosti řízených letišť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1" y="1473796"/>
            <a:ext cx="8380523" cy="3657600"/>
          </a:xfrm>
        </p:spPr>
        <p:txBody>
          <a:bodyPr/>
          <a:lstStyle/>
          <a:p>
            <a:pPr algn="just"/>
            <a:endParaRPr lang="cs-CZ" dirty="0"/>
          </a:p>
        </p:txBody>
      </p:sp>
      <p:pic>
        <p:nvPicPr>
          <p:cNvPr id="260" name="Obrázek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2" y="933192"/>
            <a:ext cx="8591643" cy="4831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60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2" y="382080"/>
            <a:ext cx="8607425" cy="1246188"/>
          </a:xfrm>
        </p:spPr>
        <p:txBody>
          <a:bodyPr/>
          <a:lstStyle/>
          <a:p>
            <a:pPr algn="ctr"/>
            <a:r>
              <a:rPr lang="cs-CZ" sz="3200" dirty="0" smtClean="0"/>
              <a:t>Ochrana řízených letišť v roce 2022+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1" y="1473796"/>
            <a:ext cx="4820485" cy="3657600"/>
          </a:xfrm>
        </p:spPr>
        <p:txBody>
          <a:bodyPr/>
          <a:lstStyle/>
          <a:p>
            <a:pPr algn="just"/>
            <a:r>
              <a:rPr lang="cs-CZ" b="1" dirty="0" smtClean="0"/>
              <a:t>GRIDY = síť</a:t>
            </a:r>
            <a:r>
              <a:rPr lang="cs-CZ" dirty="0"/>
              <a:t>, tvořící pravidelné útvary, které definují </a:t>
            </a:r>
            <a:r>
              <a:rPr lang="cs-CZ" b="1" dirty="0"/>
              <a:t>maximální výšku </a:t>
            </a:r>
            <a:r>
              <a:rPr lang="cs-CZ" b="1" dirty="0" smtClean="0"/>
              <a:t>letu nad zemí </a:t>
            </a:r>
            <a:r>
              <a:rPr lang="cs-CZ" dirty="0"/>
              <a:t>pro danou oblast.</a:t>
            </a:r>
          </a:p>
          <a:p>
            <a:pPr algn="just"/>
            <a:r>
              <a:rPr lang="cs-CZ" b="1" dirty="0" smtClean="0"/>
              <a:t>Let </a:t>
            </a:r>
            <a:r>
              <a:rPr lang="cs-CZ" b="1" dirty="0"/>
              <a:t>do této výšky </a:t>
            </a:r>
            <a:r>
              <a:rPr lang="cs-CZ" dirty="0" smtClean="0"/>
              <a:t>je </a:t>
            </a:r>
            <a:r>
              <a:rPr lang="cs-CZ" dirty="0"/>
              <a:t>možné realizovat </a:t>
            </a:r>
            <a:r>
              <a:rPr lang="cs-CZ" b="1" dirty="0"/>
              <a:t>bez nutnosti </a:t>
            </a:r>
            <a:r>
              <a:rPr lang="cs-CZ" b="1" dirty="0" smtClean="0"/>
              <a:t>koordinace s </a:t>
            </a:r>
            <a:r>
              <a:rPr lang="cs-CZ" dirty="0" smtClean="0"/>
              <a:t>ŘLP </a:t>
            </a:r>
            <a:r>
              <a:rPr lang="cs-CZ" dirty="0"/>
              <a:t>či </a:t>
            </a:r>
            <a:r>
              <a:rPr lang="cs-CZ" dirty="0" smtClean="0"/>
              <a:t>letištěm.</a:t>
            </a:r>
          </a:p>
          <a:p>
            <a:pPr algn="just"/>
            <a:r>
              <a:rPr lang="cs-CZ" b="1" dirty="0" smtClean="0"/>
              <a:t>Let </a:t>
            </a:r>
            <a:r>
              <a:rPr lang="cs-CZ" b="1" dirty="0"/>
              <a:t>nad touto výškou </a:t>
            </a:r>
            <a:r>
              <a:rPr lang="cs-CZ" dirty="0"/>
              <a:t>pak bude </a:t>
            </a:r>
            <a:r>
              <a:rPr lang="cs-CZ" b="1" dirty="0"/>
              <a:t>předmětem </a:t>
            </a:r>
            <a:r>
              <a:rPr lang="cs-CZ" b="1" dirty="0" smtClean="0"/>
              <a:t>koordinace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ŘLP intenzivně pracuje na zavedení tohoto modelu a integraci </a:t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b="1" dirty="0" err="1" smtClean="0"/>
              <a:t>DronView</a:t>
            </a:r>
            <a:r>
              <a:rPr lang="cs-CZ" b="1" dirty="0" smtClean="0"/>
              <a:t>.</a:t>
            </a:r>
            <a:endParaRPr lang="cs-CZ" b="1" dirty="0"/>
          </a:p>
          <a:p>
            <a:pPr algn="just"/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97" y="1476303"/>
            <a:ext cx="3786940" cy="32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7339</TotalTime>
  <Words>877</Words>
  <Application>Microsoft Office PowerPoint</Application>
  <PresentationFormat>Předvádění na obrazovce (4:3)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Georgia</vt:lpstr>
      <vt:lpstr>prezentace_CZ</vt:lpstr>
      <vt:lpstr>Aktivity ŘLP ČR, s.p.  a  související novinky v oblasti UAS</vt:lpstr>
      <vt:lpstr>UAS – bezpilotní systémy, drony</vt:lpstr>
      <vt:lpstr>                 Co je to     </vt:lpstr>
      <vt:lpstr>Služby U-space </vt:lpstr>
      <vt:lpstr>Role ŘLP v národním prostředí ve  vztahu k U-space</vt:lpstr>
      <vt:lpstr>Implementace U-space v ČR</vt:lpstr>
      <vt:lpstr>Ochrana řízených letišť v roce 2021</vt:lpstr>
      <vt:lpstr>Pravidla létání v blízkosti řízených letišť</vt:lpstr>
      <vt:lpstr>Ochrana řízených letišť v roce 2022+</vt:lpstr>
      <vt:lpstr>Zeměpisné zóny</vt:lpstr>
      <vt:lpstr>Aplikace Dronald</vt:lpstr>
      <vt:lpstr>Aplikace AisView / DronView</vt:lpstr>
      <vt:lpstr>Edukační kampaň Létejte zodpovědně</vt:lpstr>
      <vt:lpstr>Jak nás kontaktovat?</vt:lpstr>
      <vt:lpstr>Děkuji za pozornost   Létejte zodpovědně   hodac@ans.cz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JANIKOVA Barbora</dc:creator>
  <cp:lastModifiedBy>ŘLP ČR</cp:lastModifiedBy>
  <cp:revision>211</cp:revision>
  <dcterms:created xsi:type="dcterms:W3CDTF">2019-02-08T14:36:33Z</dcterms:created>
  <dcterms:modified xsi:type="dcterms:W3CDTF">2022-01-25T07:44:17Z</dcterms:modified>
</cp:coreProperties>
</file>