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01" r:id="rId2"/>
    <p:sldId id="302" r:id="rId3"/>
    <p:sldId id="260" r:id="rId4"/>
    <p:sldId id="261" r:id="rId5"/>
    <p:sldId id="296" r:id="rId6"/>
    <p:sldId id="262" r:id="rId7"/>
    <p:sldId id="303" r:id="rId8"/>
    <p:sldId id="299" r:id="rId9"/>
    <p:sldId id="306" r:id="rId10"/>
    <p:sldId id="304" r:id="rId11"/>
    <p:sldId id="305" r:id="rId12"/>
    <p:sldId id="263" r:id="rId13"/>
    <p:sldId id="267" r:id="rId14"/>
    <p:sldId id="269" r:id="rId15"/>
    <p:sldId id="271" r:id="rId16"/>
    <p:sldId id="270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3" r:id="rId25"/>
    <p:sldId id="284" r:id="rId26"/>
    <p:sldId id="285" r:id="rId27"/>
    <p:sldId id="265" r:id="rId28"/>
    <p:sldId id="264" r:id="rId29"/>
    <p:sldId id="266" r:id="rId30"/>
    <p:sldId id="308" r:id="rId31"/>
    <p:sldId id="286" r:id="rId32"/>
    <p:sldId id="287" r:id="rId33"/>
    <p:sldId id="297" r:id="rId34"/>
    <p:sldId id="298" r:id="rId35"/>
    <p:sldId id="288" r:id="rId36"/>
    <p:sldId id="290" r:id="rId37"/>
    <p:sldId id="294" r:id="rId38"/>
    <p:sldId id="307" r:id="rId39"/>
    <p:sldId id="310" r:id="rId4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4"/>
    <a:srgbClr val="0A0AE6"/>
    <a:srgbClr val="B5A9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01" autoAdjust="0"/>
    <p:restoredTop sz="94660"/>
  </p:normalViewPr>
  <p:slideViewPr>
    <p:cSldViewPr>
      <p:cViewPr varScale="1">
        <p:scale>
          <a:sx n="87" d="100"/>
          <a:sy n="87" d="100"/>
        </p:scale>
        <p:origin x="-13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6" d="100"/>
        <a:sy n="13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3B0A0F-D1F5-47F2-BADF-A4FB1514D703}" type="datetimeFigureOut">
              <a:rPr lang="cs-CZ"/>
              <a:pPr>
                <a:defRPr/>
              </a:pPr>
              <a:t>12.01.2022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DDECE8-27E2-4651-8B41-876AF89C95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6985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7625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37100" cy="3514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66692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7625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37100" cy="3514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98776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7625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37100" cy="3514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08713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B817E-621B-4CB3-B323-1FC6E7291F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818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B3E8A-7B22-4D2C-8638-A2D6B07E75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066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0EC49-649E-4D64-A1A2-92F8E83973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182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4800" cy="114203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71040" y="1906761"/>
            <a:ext cx="3833280" cy="4317573"/>
          </a:xfrm>
        </p:spPr>
        <p:txBody>
          <a:bodyPr/>
          <a:lstStyle/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2560" y="1906761"/>
            <a:ext cx="3833280" cy="43175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13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409E2-A8F6-457B-B446-F53CBF9E1B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218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B0E3E-45C9-49A0-A86C-93AA4857950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108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E90EB-0F24-4F44-8D96-0E9CC3BECBD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982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E8ED2-65B3-44A9-985A-ACB87C9923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459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914C3-2B15-4BFC-91B2-4A9092C732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28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83BD-7F54-4AED-8E6B-557CFE6E7E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546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2E748-14AA-40FB-A00D-D20295CA57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854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88730-7E49-412F-9162-C3DD242BFF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82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A9B2"/>
            </a:gs>
            <a:gs pos="39000">
              <a:srgbClr val="B5A9B2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DB182A6-ED1A-43AF-9558-7B0BD23573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../../../app_w32/Apache%20Group/Apache2/htdocs/www-root/meteo/rad/_gorn/index.html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portal.chmi.cz/files/portal/docs/meteo/sat/info/EUMETSAT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2500312"/>
            <a:ext cx="28575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5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427984" y="4462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Mapa výškového větru    a teploty pro GA, 3000 ft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90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375756" y="602128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Mapa výškového větru a teploty pro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velké výšky – FL 300 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32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115888"/>
            <a:ext cx="8713788" cy="597693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sz="3600" b="1" dirty="0" smtClean="0">
                <a:solidFill>
                  <a:srgbClr val="009644"/>
                </a:solidFill>
                <a:latin typeface="Monotype Corsiva" pitchFamily="66" charset="0"/>
              </a:rPr>
              <a:t>Radiolokační meteorologie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cs-CZ" sz="1600" b="1" dirty="0">
                <a:latin typeface="Trebuchet MS" pitchFamily="34" charset="0"/>
              </a:rPr>
              <a:t>RADAR</a:t>
            </a:r>
            <a:r>
              <a:rPr lang="cs-CZ" sz="1600" dirty="0">
                <a:latin typeface="Trebuchet MS" pitchFamily="34" charset="0"/>
              </a:rPr>
              <a:t> – akronym vzniklý z anglického „</a:t>
            </a:r>
            <a:r>
              <a:rPr lang="cs-CZ" sz="1600" b="1" dirty="0" err="1">
                <a:latin typeface="Trebuchet MS" pitchFamily="34" charset="0"/>
              </a:rPr>
              <a:t>RA</a:t>
            </a:r>
            <a:r>
              <a:rPr lang="cs-CZ" sz="1600" dirty="0" err="1">
                <a:latin typeface="Trebuchet MS" pitchFamily="34" charset="0"/>
              </a:rPr>
              <a:t>dio</a:t>
            </a:r>
            <a:r>
              <a:rPr lang="cs-CZ" sz="1600" dirty="0">
                <a:latin typeface="Trebuchet MS" pitchFamily="34" charset="0"/>
              </a:rPr>
              <a:t>  </a:t>
            </a:r>
            <a:r>
              <a:rPr lang="cs-CZ" sz="1600" b="1" dirty="0" err="1">
                <a:latin typeface="Trebuchet MS" pitchFamily="34" charset="0"/>
              </a:rPr>
              <a:t>D</a:t>
            </a:r>
            <a:r>
              <a:rPr lang="cs-CZ" sz="1600" dirty="0" err="1">
                <a:latin typeface="Trebuchet MS" pitchFamily="34" charset="0"/>
              </a:rPr>
              <a:t>etection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b="1" dirty="0" smtClean="0">
                <a:latin typeface="Trebuchet MS" pitchFamily="34" charset="0"/>
              </a:rPr>
              <a:t>A</a:t>
            </a:r>
            <a:r>
              <a:rPr lang="cs-CZ" sz="1600" dirty="0" smtClean="0">
                <a:latin typeface="Trebuchet MS" pitchFamily="34" charset="0"/>
              </a:rPr>
              <a:t>nd </a:t>
            </a:r>
            <a:r>
              <a:rPr lang="cs-CZ" sz="1600" b="1" dirty="0" err="1">
                <a:latin typeface="Trebuchet MS" pitchFamily="34" charset="0"/>
              </a:rPr>
              <a:t>R</a:t>
            </a:r>
            <a:r>
              <a:rPr lang="cs-CZ" sz="1600" dirty="0" err="1">
                <a:latin typeface="Trebuchet MS" pitchFamily="34" charset="0"/>
              </a:rPr>
              <a:t>anging</a:t>
            </a:r>
            <a:r>
              <a:rPr lang="cs-CZ" sz="1600" dirty="0" smtClean="0">
                <a:latin typeface="Trebuchet MS" pitchFamily="34" charset="0"/>
              </a:rPr>
              <a:t>“.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cs-CZ" sz="1600" dirty="0">
                <a:latin typeface="Trebuchet MS" pitchFamily="34" charset="0"/>
              </a:rPr>
              <a:t>systém, využívající principů šíření radiových vln k lokalizaci </a:t>
            </a:r>
            <a:r>
              <a:rPr lang="cs-CZ" sz="1600" dirty="0" smtClean="0">
                <a:latin typeface="Trebuchet MS" pitchFamily="34" charset="0"/>
              </a:rPr>
              <a:t>objektů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cs-CZ" sz="1600" dirty="0">
                <a:latin typeface="Trebuchet MS" pitchFamily="34" charset="0"/>
              </a:rPr>
              <a:t>první  dokumentovaná detekce meteorologického jevu radarem v USA v roce 1943;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1600" dirty="0">
                <a:latin typeface="Trebuchet MS" pitchFamily="34" charset="0"/>
              </a:rPr>
              <a:t>v </a:t>
            </a:r>
            <a:r>
              <a:rPr lang="cs-CZ" sz="1600" dirty="0">
                <a:latin typeface="Trebuchet MS" pitchFamily="34" charset="0"/>
              </a:rPr>
              <a:t>Č</a:t>
            </a:r>
            <a:r>
              <a:rPr lang="en-US" sz="1600" dirty="0">
                <a:latin typeface="Trebuchet MS" pitchFamily="34" charset="0"/>
              </a:rPr>
              <a:t>SS</a:t>
            </a:r>
            <a:r>
              <a:rPr lang="cs-CZ" sz="1600" dirty="0">
                <a:latin typeface="Trebuchet MS" pitchFamily="34" charset="0"/>
              </a:rPr>
              <a:t>R využívání od konce 60. let</a:t>
            </a:r>
            <a:endParaRPr lang="en-US" sz="1600" dirty="0">
              <a:latin typeface="Trebuchet MS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cs-CZ" sz="3600" dirty="0" smtClean="0">
                <a:solidFill>
                  <a:srgbClr val="009644"/>
                </a:solidFill>
                <a:latin typeface="Monotype Corsiva" pitchFamily="66" charset="0"/>
              </a:rPr>
              <a:t>Meteorologické radary</a:t>
            </a:r>
            <a:endParaRPr lang="cs-CZ" sz="3600" dirty="0">
              <a:solidFill>
                <a:srgbClr val="009644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cs-CZ" sz="1600" dirty="0">
                <a:solidFill>
                  <a:srgbClr val="000000"/>
                </a:solidFill>
                <a:latin typeface="Trebuchet MS" pitchFamily="34" charset="0"/>
              </a:rPr>
              <a:t>využití - 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detekc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</a:rPr>
              <a:t>e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 srá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</a:rPr>
              <a:t>ž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kové </a:t>
            </a:r>
            <a:r>
              <a:rPr lang="cs-CZ" sz="1600" dirty="0" smtClean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obla</a:t>
            </a:r>
            <a:r>
              <a:rPr lang="cs-CZ" sz="1600" dirty="0" smtClean="0">
                <a:solidFill>
                  <a:srgbClr val="000000"/>
                </a:solidFill>
                <a:latin typeface="Trebuchet MS" pitchFamily="34" charset="0"/>
              </a:rPr>
              <a:t>č</a:t>
            </a:r>
            <a:r>
              <a:rPr lang="cs-CZ" sz="1600" dirty="0" smtClean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nosti na 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velké ploše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</a:rPr>
              <a:t> (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100-300 km od radaru</a:t>
            </a:r>
            <a:r>
              <a:rPr lang="cs-CZ" sz="1600" dirty="0" smtClean="0">
                <a:solidFill>
                  <a:srgbClr val="000000"/>
                </a:solidFill>
                <a:latin typeface="Trebuchet MS" pitchFamily="34" charset="0"/>
              </a:rPr>
              <a:t>)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cs-CZ" sz="1600" dirty="0">
                <a:solidFill>
                  <a:srgbClr val="000000"/>
                </a:solidFill>
                <a:latin typeface="Trebuchet MS" pitchFamily="34" charset="0"/>
              </a:rPr>
              <a:t>p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rincip detekce 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</a:rPr>
              <a:t>v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yslání krátk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</a:rPr>
              <a:t>ý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ch elektromagnetických puls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</a:rPr>
              <a:t>ů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 o vysoké energii do </a:t>
            </a:r>
            <a:r>
              <a:rPr lang="cs-CZ" sz="1600" dirty="0" smtClean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atmosféry, 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vlnová délka vyslaného zá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</a:rPr>
              <a:t>ř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ení </a:t>
            </a:r>
            <a:r>
              <a:rPr lang="cs-CZ" sz="1600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l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 = 3-10 </a:t>
            </a:r>
            <a:r>
              <a:rPr lang="cs-CZ" sz="1600" dirty="0" smtClean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cm</a:t>
            </a:r>
            <a:endParaRPr lang="cs-CZ" sz="1600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cs-CZ" sz="1600" dirty="0" smtClean="0">
                <a:solidFill>
                  <a:srgbClr val="000000"/>
                </a:solidFill>
                <a:latin typeface="Trebuchet MS" pitchFamily="34" charset="0"/>
              </a:rPr>
              <a:t>p</a:t>
            </a:r>
            <a:r>
              <a:rPr lang="cs-CZ" sz="1600" dirty="0" smtClean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uls 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je parabolickou anténou zformován do tvaru úzkého </a:t>
            </a:r>
            <a:r>
              <a:rPr lang="cs-CZ" sz="1600" dirty="0" smtClean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ku</a:t>
            </a:r>
            <a:r>
              <a:rPr lang="cs-CZ" sz="1600" dirty="0" smtClean="0">
                <a:solidFill>
                  <a:srgbClr val="000000"/>
                </a:solidFill>
                <a:latin typeface="Trebuchet MS" pitchFamily="34" charset="0"/>
              </a:rPr>
              <a:t>ž</a:t>
            </a:r>
            <a:r>
              <a:rPr lang="cs-CZ" sz="1600" dirty="0" smtClean="0">
                <a:solidFill>
                  <a:srgbClr val="000000"/>
                </a:solidFill>
                <a:latin typeface="Trebuchet MS" pitchFamily="34" charset="0"/>
                <a:cs typeface="Times New Roman" pitchFamily="18" charset="0"/>
              </a:rPr>
              <a:t>ele, </a:t>
            </a:r>
            <a:r>
              <a:rPr lang="cs-CZ" sz="1600" dirty="0">
                <a:solidFill>
                  <a:srgbClr val="000000"/>
                </a:solidFill>
                <a:latin typeface="Trebuchet MS" pitchFamily="34" charset="0"/>
              </a:rPr>
              <a:t>použitá vlnová délka zajišťuje, že jsou detekovány především srážkově významné oblačné částice</a:t>
            </a:r>
          </a:p>
          <a:p>
            <a:pPr marL="0" indent="0">
              <a:buFontTx/>
              <a:buNone/>
              <a:defRPr/>
            </a:pPr>
            <a:endParaRPr lang="cs-CZ" sz="1600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endParaRPr lang="cs-CZ" sz="12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08500"/>
            <a:ext cx="5257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005263"/>
            <a:ext cx="20288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6"/>
          <p:cNvSpPr txBox="1">
            <a:spLocks noChangeArrowheads="1"/>
          </p:cNvSpPr>
          <p:nvPr/>
        </p:nvSpPr>
        <p:spPr bwMode="auto">
          <a:xfrm>
            <a:off x="884238" y="1995488"/>
            <a:ext cx="166687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5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1267" name="Group 1029"/>
          <p:cNvGrpSpPr>
            <a:grpSpLocks/>
          </p:cNvGrpSpPr>
          <p:nvPr/>
        </p:nvGrpSpPr>
        <p:grpSpPr bwMode="auto">
          <a:xfrm>
            <a:off x="1339850" y="0"/>
            <a:ext cx="4778375" cy="368300"/>
            <a:chOff x="0" y="2481"/>
            <a:chExt cx="3319" cy="256"/>
          </a:xfrm>
        </p:grpSpPr>
        <p:sp>
          <p:nvSpPr>
            <p:cNvPr id="11327" name="Rectangle 1030"/>
            <p:cNvSpPr>
              <a:spLocks noChangeArrowheads="1"/>
            </p:cNvSpPr>
            <p:nvPr/>
          </p:nvSpPr>
          <p:spPr bwMode="auto">
            <a:xfrm>
              <a:off x="0" y="2481"/>
              <a:ext cx="3319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1328" name="Rectangle 1031"/>
            <p:cNvSpPr>
              <a:spLocks noChangeArrowheads="1"/>
            </p:cNvSpPr>
            <p:nvPr/>
          </p:nvSpPr>
          <p:spPr bwMode="auto">
            <a:xfrm>
              <a:off x="0" y="2481"/>
              <a:ext cx="3319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1268" name="Rectangle 1032"/>
          <p:cNvSpPr>
            <a:spLocks noChangeArrowheads="1"/>
          </p:cNvSpPr>
          <p:nvPr/>
        </p:nvSpPr>
        <p:spPr bwMode="auto">
          <a:xfrm>
            <a:off x="1257300" y="4089400"/>
            <a:ext cx="477996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9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cs-CZ" sz="2200">
              <a:latin typeface="Times New Roman" panose="02020603050405020304" pitchFamily="18" charset="0"/>
            </a:endParaRPr>
          </a:p>
        </p:txBody>
      </p:sp>
      <p:grpSp>
        <p:nvGrpSpPr>
          <p:cNvPr id="11269" name="Group 1033"/>
          <p:cNvGrpSpPr>
            <a:grpSpLocks/>
          </p:cNvGrpSpPr>
          <p:nvPr/>
        </p:nvGrpSpPr>
        <p:grpSpPr bwMode="auto">
          <a:xfrm>
            <a:off x="1339850" y="0"/>
            <a:ext cx="4778375" cy="368300"/>
            <a:chOff x="0" y="2481"/>
            <a:chExt cx="3319" cy="256"/>
          </a:xfrm>
        </p:grpSpPr>
        <p:sp>
          <p:nvSpPr>
            <p:cNvPr id="11325" name="Rectangle 1034"/>
            <p:cNvSpPr>
              <a:spLocks noChangeArrowheads="1"/>
            </p:cNvSpPr>
            <p:nvPr/>
          </p:nvSpPr>
          <p:spPr bwMode="auto">
            <a:xfrm>
              <a:off x="0" y="2481"/>
              <a:ext cx="3319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1326" name="Rectangle 1035"/>
            <p:cNvSpPr>
              <a:spLocks noChangeArrowheads="1"/>
            </p:cNvSpPr>
            <p:nvPr/>
          </p:nvSpPr>
          <p:spPr bwMode="auto">
            <a:xfrm>
              <a:off x="0" y="2481"/>
              <a:ext cx="3319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1270" name="Rectangle 1036"/>
          <p:cNvSpPr>
            <a:spLocks noChangeArrowheads="1"/>
          </p:cNvSpPr>
          <p:nvPr/>
        </p:nvSpPr>
        <p:spPr bwMode="auto">
          <a:xfrm>
            <a:off x="1257300" y="4089400"/>
            <a:ext cx="477996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9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cs-CZ" sz="2200">
              <a:latin typeface="Times New Roman" panose="02020603050405020304" pitchFamily="18" charset="0"/>
            </a:endParaRPr>
          </a:p>
        </p:txBody>
      </p:sp>
      <p:grpSp>
        <p:nvGrpSpPr>
          <p:cNvPr id="11271" name="Group 1037"/>
          <p:cNvGrpSpPr>
            <a:grpSpLocks/>
          </p:cNvGrpSpPr>
          <p:nvPr/>
        </p:nvGrpSpPr>
        <p:grpSpPr bwMode="auto">
          <a:xfrm>
            <a:off x="1339850" y="0"/>
            <a:ext cx="4778375" cy="368300"/>
            <a:chOff x="0" y="2481"/>
            <a:chExt cx="3319" cy="256"/>
          </a:xfrm>
        </p:grpSpPr>
        <p:sp>
          <p:nvSpPr>
            <p:cNvPr id="11323" name="Rectangle 1038"/>
            <p:cNvSpPr>
              <a:spLocks noChangeArrowheads="1"/>
            </p:cNvSpPr>
            <p:nvPr/>
          </p:nvSpPr>
          <p:spPr bwMode="auto">
            <a:xfrm>
              <a:off x="0" y="2481"/>
              <a:ext cx="3319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1324" name="Rectangle 1039"/>
            <p:cNvSpPr>
              <a:spLocks noChangeArrowheads="1"/>
            </p:cNvSpPr>
            <p:nvPr/>
          </p:nvSpPr>
          <p:spPr bwMode="auto">
            <a:xfrm>
              <a:off x="0" y="2481"/>
              <a:ext cx="3319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1272" name="Rectangle 1040"/>
          <p:cNvSpPr>
            <a:spLocks noChangeArrowheads="1"/>
          </p:cNvSpPr>
          <p:nvPr/>
        </p:nvSpPr>
        <p:spPr bwMode="auto">
          <a:xfrm>
            <a:off x="1257300" y="4089400"/>
            <a:ext cx="477996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9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cs-CZ" sz="2200">
              <a:latin typeface="Times New Roman" panose="02020603050405020304" pitchFamily="18" charset="0"/>
            </a:endParaRPr>
          </a:p>
        </p:txBody>
      </p:sp>
      <p:grpSp>
        <p:nvGrpSpPr>
          <p:cNvPr id="11273" name="Group 1041"/>
          <p:cNvGrpSpPr>
            <a:grpSpLocks/>
          </p:cNvGrpSpPr>
          <p:nvPr/>
        </p:nvGrpSpPr>
        <p:grpSpPr bwMode="auto">
          <a:xfrm>
            <a:off x="1339850" y="0"/>
            <a:ext cx="4778375" cy="368300"/>
            <a:chOff x="0" y="2481"/>
            <a:chExt cx="3319" cy="256"/>
          </a:xfrm>
        </p:grpSpPr>
        <p:sp>
          <p:nvSpPr>
            <p:cNvPr id="11321" name="Rectangle 1042"/>
            <p:cNvSpPr>
              <a:spLocks noChangeArrowheads="1"/>
            </p:cNvSpPr>
            <p:nvPr/>
          </p:nvSpPr>
          <p:spPr bwMode="auto">
            <a:xfrm>
              <a:off x="0" y="2481"/>
              <a:ext cx="3319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1322" name="Rectangle 1043"/>
            <p:cNvSpPr>
              <a:spLocks noChangeArrowheads="1"/>
            </p:cNvSpPr>
            <p:nvPr/>
          </p:nvSpPr>
          <p:spPr bwMode="auto">
            <a:xfrm>
              <a:off x="0" y="2481"/>
              <a:ext cx="3319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1274" name="Rectangle 1044"/>
          <p:cNvSpPr>
            <a:spLocks noChangeArrowheads="1"/>
          </p:cNvSpPr>
          <p:nvPr/>
        </p:nvSpPr>
        <p:spPr bwMode="auto">
          <a:xfrm>
            <a:off x="1257300" y="4089400"/>
            <a:ext cx="477996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9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cs-CZ" sz="2200">
              <a:latin typeface="Times New Roman" panose="02020603050405020304" pitchFamily="18" charset="0"/>
            </a:endParaRPr>
          </a:p>
        </p:txBody>
      </p:sp>
      <p:grpSp>
        <p:nvGrpSpPr>
          <p:cNvPr id="11275" name="Group 1045"/>
          <p:cNvGrpSpPr>
            <a:grpSpLocks/>
          </p:cNvGrpSpPr>
          <p:nvPr/>
        </p:nvGrpSpPr>
        <p:grpSpPr bwMode="auto">
          <a:xfrm>
            <a:off x="828675" y="368300"/>
            <a:ext cx="7415213" cy="5969000"/>
            <a:chOff x="0" y="1"/>
            <a:chExt cx="20000" cy="19999"/>
          </a:xfrm>
        </p:grpSpPr>
        <p:sp>
          <p:nvSpPr>
            <p:cNvPr id="11281" name="Rectangle 1046"/>
            <p:cNvSpPr>
              <a:spLocks noChangeArrowheads="1"/>
            </p:cNvSpPr>
            <p:nvPr/>
          </p:nvSpPr>
          <p:spPr bwMode="auto">
            <a:xfrm>
              <a:off x="2748" y="18547"/>
              <a:ext cx="15639" cy="14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cs-CZ" sz="1500" u="sng">
                  <a:latin typeface="Times New Roman" panose="02020603050405020304" pitchFamily="18" charset="0"/>
                  <a:cs typeface="Times New Roman" panose="02020603050405020304" pitchFamily="18" charset="0"/>
                </a:rPr>
                <a:t>Blokové schéma radiolokačního systému.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cs-CZ" sz="1500" u="sng">
                <a:latin typeface="Times New Roman" panose="02020603050405020304" pitchFamily="18" charset="0"/>
              </a:endParaRPr>
            </a:p>
          </p:txBody>
        </p:sp>
        <p:sp>
          <p:nvSpPr>
            <p:cNvPr id="11282" name="Arc 1047"/>
            <p:cNvSpPr>
              <a:spLocks/>
            </p:cNvSpPr>
            <p:nvPr/>
          </p:nvSpPr>
          <p:spPr bwMode="auto">
            <a:xfrm flipH="1">
              <a:off x="5425" y="904"/>
              <a:ext cx="676" cy="1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83" name="Line 1048"/>
            <p:cNvSpPr>
              <a:spLocks noChangeShapeType="1"/>
            </p:cNvSpPr>
            <p:nvPr/>
          </p:nvSpPr>
          <p:spPr bwMode="auto">
            <a:xfrm>
              <a:off x="7246" y="2500"/>
              <a:ext cx="3488" cy="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ysDot"/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4" name="Line 1049"/>
            <p:cNvSpPr>
              <a:spLocks noChangeShapeType="1"/>
            </p:cNvSpPr>
            <p:nvPr/>
          </p:nvSpPr>
          <p:spPr bwMode="auto">
            <a:xfrm>
              <a:off x="6534" y="2290"/>
              <a:ext cx="3" cy="48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5" name="Line 1050"/>
            <p:cNvSpPr>
              <a:spLocks noChangeShapeType="1"/>
            </p:cNvSpPr>
            <p:nvPr/>
          </p:nvSpPr>
          <p:spPr bwMode="auto">
            <a:xfrm>
              <a:off x="5465" y="2500"/>
              <a:ext cx="1072" cy="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6" name="Freeform 1051"/>
            <p:cNvSpPr>
              <a:spLocks/>
            </p:cNvSpPr>
            <p:nvPr/>
          </p:nvSpPr>
          <p:spPr bwMode="auto">
            <a:xfrm>
              <a:off x="11366" y="1"/>
              <a:ext cx="3604" cy="373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w 20000"/>
                <a:gd name="T89" fmla="*/ 0 h 20000"/>
                <a:gd name="T90" fmla="*/ 0 w 20000"/>
                <a:gd name="T91" fmla="*/ 0 h 20000"/>
                <a:gd name="T92" fmla="*/ 0 w 20000"/>
                <a:gd name="T93" fmla="*/ 0 h 20000"/>
                <a:gd name="T94" fmla="*/ 0 w 20000"/>
                <a:gd name="T95" fmla="*/ 0 h 20000"/>
                <a:gd name="T96" fmla="*/ 0 w 20000"/>
                <a:gd name="T97" fmla="*/ 0 h 20000"/>
                <a:gd name="T98" fmla="*/ 0 w 20000"/>
                <a:gd name="T99" fmla="*/ 0 h 20000"/>
                <a:gd name="T100" fmla="*/ 0 w 20000"/>
                <a:gd name="T101" fmla="*/ 0 h 20000"/>
                <a:gd name="T102" fmla="*/ 0 w 20000"/>
                <a:gd name="T103" fmla="*/ 0 h 20000"/>
                <a:gd name="T104" fmla="*/ 0 w 20000"/>
                <a:gd name="T105" fmla="*/ 0 h 20000"/>
                <a:gd name="T106" fmla="*/ 0 w 20000"/>
                <a:gd name="T107" fmla="*/ 0 h 20000"/>
                <a:gd name="T108" fmla="*/ 0 w 20000"/>
                <a:gd name="T109" fmla="*/ 0 h 200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000" h="20000">
                  <a:moveTo>
                    <a:pt x="4173" y="15124"/>
                  </a:moveTo>
                  <a:lnTo>
                    <a:pt x="2848" y="15124"/>
                  </a:lnTo>
                  <a:lnTo>
                    <a:pt x="2848" y="14834"/>
                  </a:lnTo>
                  <a:lnTo>
                    <a:pt x="2625" y="14834"/>
                  </a:lnTo>
                  <a:lnTo>
                    <a:pt x="2625" y="14544"/>
                  </a:lnTo>
                  <a:lnTo>
                    <a:pt x="2192" y="14544"/>
                  </a:lnTo>
                  <a:lnTo>
                    <a:pt x="1969" y="14271"/>
                  </a:lnTo>
                  <a:lnTo>
                    <a:pt x="1969" y="13981"/>
                  </a:lnTo>
                  <a:lnTo>
                    <a:pt x="1745" y="13981"/>
                  </a:lnTo>
                  <a:lnTo>
                    <a:pt x="1745" y="13402"/>
                  </a:lnTo>
                  <a:lnTo>
                    <a:pt x="1089" y="13402"/>
                  </a:lnTo>
                  <a:lnTo>
                    <a:pt x="1089" y="12839"/>
                  </a:lnTo>
                  <a:lnTo>
                    <a:pt x="879" y="12839"/>
                  </a:lnTo>
                  <a:lnTo>
                    <a:pt x="879" y="12276"/>
                  </a:lnTo>
                  <a:lnTo>
                    <a:pt x="656" y="12276"/>
                  </a:lnTo>
                  <a:lnTo>
                    <a:pt x="656" y="11986"/>
                  </a:lnTo>
                  <a:lnTo>
                    <a:pt x="433" y="11986"/>
                  </a:lnTo>
                  <a:lnTo>
                    <a:pt x="433" y="11697"/>
                  </a:lnTo>
                  <a:lnTo>
                    <a:pt x="210" y="11407"/>
                  </a:lnTo>
                  <a:lnTo>
                    <a:pt x="210" y="10844"/>
                  </a:lnTo>
                  <a:lnTo>
                    <a:pt x="0" y="10554"/>
                  </a:lnTo>
                  <a:lnTo>
                    <a:pt x="0" y="4280"/>
                  </a:lnTo>
                  <a:lnTo>
                    <a:pt x="210" y="4280"/>
                  </a:lnTo>
                  <a:lnTo>
                    <a:pt x="210" y="3700"/>
                  </a:lnTo>
                  <a:lnTo>
                    <a:pt x="433" y="3410"/>
                  </a:lnTo>
                  <a:lnTo>
                    <a:pt x="656" y="3137"/>
                  </a:lnTo>
                  <a:lnTo>
                    <a:pt x="1089" y="2558"/>
                  </a:lnTo>
                  <a:lnTo>
                    <a:pt x="1535" y="1995"/>
                  </a:lnTo>
                  <a:lnTo>
                    <a:pt x="1535" y="1705"/>
                  </a:lnTo>
                  <a:lnTo>
                    <a:pt x="1745" y="1705"/>
                  </a:lnTo>
                  <a:lnTo>
                    <a:pt x="2192" y="1125"/>
                  </a:lnTo>
                  <a:lnTo>
                    <a:pt x="2415" y="1125"/>
                  </a:lnTo>
                  <a:lnTo>
                    <a:pt x="2625" y="853"/>
                  </a:lnTo>
                  <a:lnTo>
                    <a:pt x="3071" y="563"/>
                  </a:lnTo>
                  <a:lnTo>
                    <a:pt x="5052" y="563"/>
                  </a:lnTo>
                  <a:lnTo>
                    <a:pt x="5052" y="273"/>
                  </a:lnTo>
                  <a:lnTo>
                    <a:pt x="7021" y="273"/>
                  </a:lnTo>
                  <a:lnTo>
                    <a:pt x="7244" y="0"/>
                  </a:lnTo>
                  <a:lnTo>
                    <a:pt x="10105" y="0"/>
                  </a:lnTo>
                  <a:lnTo>
                    <a:pt x="10105" y="273"/>
                  </a:lnTo>
                  <a:lnTo>
                    <a:pt x="11194" y="273"/>
                  </a:lnTo>
                  <a:lnTo>
                    <a:pt x="11640" y="563"/>
                  </a:lnTo>
                  <a:lnTo>
                    <a:pt x="11864" y="563"/>
                  </a:lnTo>
                  <a:lnTo>
                    <a:pt x="12297" y="853"/>
                  </a:lnTo>
                  <a:lnTo>
                    <a:pt x="12743" y="1125"/>
                  </a:lnTo>
                  <a:lnTo>
                    <a:pt x="12953" y="1125"/>
                  </a:lnTo>
                  <a:lnTo>
                    <a:pt x="12953" y="1415"/>
                  </a:lnTo>
                  <a:lnTo>
                    <a:pt x="13622" y="1415"/>
                  </a:lnTo>
                  <a:lnTo>
                    <a:pt x="13832" y="1995"/>
                  </a:lnTo>
                  <a:lnTo>
                    <a:pt x="14501" y="2268"/>
                  </a:lnTo>
                  <a:lnTo>
                    <a:pt x="14711" y="2558"/>
                  </a:lnTo>
                  <a:lnTo>
                    <a:pt x="15157" y="2558"/>
                  </a:lnTo>
                  <a:lnTo>
                    <a:pt x="15381" y="2847"/>
                  </a:lnTo>
                  <a:lnTo>
                    <a:pt x="15381" y="3137"/>
                  </a:lnTo>
                  <a:lnTo>
                    <a:pt x="15591" y="3137"/>
                  </a:lnTo>
                  <a:lnTo>
                    <a:pt x="15814" y="3410"/>
                  </a:lnTo>
                  <a:lnTo>
                    <a:pt x="16260" y="3700"/>
                  </a:lnTo>
                  <a:lnTo>
                    <a:pt x="16470" y="3990"/>
                  </a:lnTo>
                  <a:lnTo>
                    <a:pt x="16916" y="4552"/>
                  </a:lnTo>
                  <a:lnTo>
                    <a:pt x="17349" y="4842"/>
                  </a:lnTo>
                  <a:lnTo>
                    <a:pt x="17572" y="4842"/>
                  </a:lnTo>
                  <a:lnTo>
                    <a:pt x="18228" y="5695"/>
                  </a:lnTo>
                  <a:lnTo>
                    <a:pt x="18228" y="5985"/>
                  </a:lnTo>
                  <a:lnTo>
                    <a:pt x="18675" y="5985"/>
                  </a:lnTo>
                  <a:lnTo>
                    <a:pt x="18675" y="6564"/>
                  </a:lnTo>
                  <a:lnTo>
                    <a:pt x="18898" y="6837"/>
                  </a:lnTo>
                  <a:lnTo>
                    <a:pt x="18898" y="7127"/>
                  </a:lnTo>
                  <a:lnTo>
                    <a:pt x="19108" y="7417"/>
                  </a:lnTo>
                  <a:lnTo>
                    <a:pt x="19331" y="7980"/>
                  </a:lnTo>
                  <a:lnTo>
                    <a:pt x="19554" y="8269"/>
                  </a:lnTo>
                  <a:lnTo>
                    <a:pt x="19777" y="8269"/>
                  </a:lnTo>
                  <a:lnTo>
                    <a:pt x="19777" y="11986"/>
                  </a:lnTo>
                  <a:lnTo>
                    <a:pt x="19554" y="12276"/>
                  </a:lnTo>
                  <a:lnTo>
                    <a:pt x="19554" y="13981"/>
                  </a:lnTo>
                  <a:lnTo>
                    <a:pt x="19777" y="13981"/>
                  </a:lnTo>
                  <a:lnTo>
                    <a:pt x="19777" y="14834"/>
                  </a:lnTo>
                  <a:lnTo>
                    <a:pt x="19987" y="15124"/>
                  </a:lnTo>
                  <a:lnTo>
                    <a:pt x="19987" y="17408"/>
                  </a:lnTo>
                  <a:lnTo>
                    <a:pt x="14055" y="17408"/>
                  </a:lnTo>
                  <a:lnTo>
                    <a:pt x="14055" y="17971"/>
                  </a:lnTo>
                  <a:lnTo>
                    <a:pt x="13832" y="18551"/>
                  </a:lnTo>
                  <a:lnTo>
                    <a:pt x="13399" y="18551"/>
                  </a:lnTo>
                  <a:lnTo>
                    <a:pt x="13399" y="19113"/>
                  </a:lnTo>
                  <a:lnTo>
                    <a:pt x="13176" y="19693"/>
                  </a:lnTo>
                  <a:lnTo>
                    <a:pt x="12743" y="19693"/>
                  </a:lnTo>
                  <a:lnTo>
                    <a:pt x="12520" y="19983"/>
                  </a:lnTo>
                  <a:lnTo>
                    <a:pt x="10538" y="19983"/>
                  </a:lnTo>
                  <a:lnTo>
                    <a:pt x="10328" y="19693"/>
                  </a:lnTo>
                  <a:lnTo>
                    <a:pt x="10105" y="19693"/>
                  </a:lnTo>
                  <a:lnTo>
                    <a:pt x="10105" y="19403"/>
                  </a:lnTo>
                  <a:lnTo>
                    <a:pt x="9882" y="19403"/>
                  </a:lnTo>
                  <a:lnTo>
                    <a:pt x="9882" y="19113"/>
                  </a:lnTo>
                  <a:lnTo>
                    <a:pt x="9659" y="19113"/>
                  </a:lnTo>
                  <a:lnTo>
                    <a:pt x="9659" y="18841"/>
                  </a:lnTo>
                  <a:lnTo>
                    <a:pt x="5486" y="18841"/>
                  </a:lnTo>
                  <a:lnTo>
                    <a:pt x="5486" y="18551"/>
                  </a:lnTo>
                  <a:lnTo>
                    <a:pt x="5262" y="18551"/>
                  </a:lnTo>
                  <a:lnTo>
                    <a:pt x="5262" y="18261"/>
                  </a:lnTo>
                  <a:lnTo>
                    <a:pt x="5052" y="17971"/>
                  </a:lnTo>
                  <a:lnTo>
                    <a:pt x="3727" y="17971"/>
                  </a:lnTo>
                  <a:lnTo>
                    <a:pt x="3727" y="17698"/>
                  </a:lnTo>
                  <a:lnTo>
                    <a:pt x="3504" y="17698"/>
                  </a:lnTo>
                  <a:lnTo>
                    <a:pt x="3504" y="16556"/>
                  </a:lnTo>
                  <a:lnTo>
                    <a:pt x="3294" y="16266"/>
                  </a:lnTo>
                  <a:lnTo>
                    <a:pt x="3294" y="15124"/>
                  </a:lnTo>
                  <a:lnTo>
                    <a:pt x="4173" y="15124"/>
                  </a:lnTo>
                  <a:lnTo>
                    <a:pt x="3504" y="15124"/>
                  </a:lnTo>
                  <a:lnTo>
                    <a:pt x="3504" y="14834"/>
                  </a:lnTo>
                  <a:lnTo>
                    <a:pt x="3294" y="14834"/>
                  </a:lnTo>
                  <a:lnTo>
                    <a:pt x="4173" y="15124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0000FF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87" name="Line 1052"/>
            <p:cNvSpPr>
              <a:spLocks noChangeShapeType="1"/>
            </p:cNvSpPr>
            <p:nvPr/>
          </p:nvSpPr>
          <p:spPr bwMode="auto">
            <a:xfrm flipH="1">
              <a:off x="14691" y="3673"/>
              <a:ext cx="397" cy="149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8" name="Line 1053"/>
            <p:cNvSpPr>
              <a:spLocks noChangeShapeType="1"/>
            </p:cNvSpPr>
            <p:nvPr/>
          </p:nvSpPr>
          <p:spPr bwMode="auto">
            <a:xfrm flipH="1">
              <a:off x="14097" y="3673"/>
              <a:ext cx="360" cy="14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9" name="Line 1054"/>
            <p:cNvSpPr>
              <a:spLocks noChangeShapeType="1"/>
            </p:cNvSpPr>
            <p:nvPr/>
          </p:nvSpPr>
          <p:spPr bwMode="auto">
            <a:xfrm flipH="1">
              <a:off x="13504" y="3832"/>
              <a:ext cx="319" cy="1336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0" name="Line 1055"/>
            <p:cNvSpPr>
              <a:spLocks noChangeShapeType="1"/>
            </p:cNvSpPr>
            <p:nvPr/>
          </p:nvSpPr>
          <p:spPr bwMode="auto">
            <a:xfrm flipH="1">
              <a:off x="12948" y="3991"/>
              <a:ext cx="281" cy="1177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1" name="Line 1056"/>
            <p:cNvSpPr>
              <a:spLocks noChangeShapeType="1"/>
            </p:cNvSpPr>
            <p:nvPr/>
          </p:nvSpPr>
          <p:spPr bwMode="auto">
            <a:xfrm flipH="1">
              <a:off x="12354" y="3778"/>
              <a:ext cx="360" cy="139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2" name="Line 1057"/>
            <p:cNvSpPr>
              <a:spLocks noChangeShapeType="1"/>
            </p:cNvSpPr>
            <p:nvPr/>
          </p:nvSpPr>
          <p:spPr bwMode="auto">
            <a:xfrm flipH="1">
              <a:off x="11839" y="3832"/>
              <a:ext cx="319" cy="1336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3" name="Arc 1058"/>
            <p:cNvSpPr>
              <a:spLocks/>
            </p:cNvSpPr>
            <p:nvPr/>
          </p:nvSpPr>
          <p:spPr bwMode="auto">
            <a:xfrm flipH="1" flipV="1">
              <a:off x="5425" y="2500"/>
              <a:ext cx="714" cy="160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94" name="Line 1059"/>
            <p:cNvSpPr>
              <a:spLocks noChangeShapeType="1"/>
            </p:cNvSpPr>
            <p:nvPr/>
          </p:nvSpPr>
          <p:spPr bwMode="auto">
            <a:xfrm>
              <a:off x="4474" y="2500"/>
              <a:ext cx="1665" cy="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5" name="Line 1060"/>
            <p:cNvSpPr>
              <a:spLocks noChangeShapeType="1"/>
            </p:cNvSpPr>
            <p:nvPr/>
          </p:nvSpPr>
          <p:spPr bwMode="auto">
            <a:xfrm flipV="1">
              <a:off x="4474" y="2449"/>
              <a:ext cx="3" cy="734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6" name="Rectangle 1061"/>
            <p:cNvSpPr>
              <a:spLocks noChangeArrowheads="1"/>
            </p:cNvSpPr>
            <p:nvPr/>
          </p:nvSpPr>
          <p:spPr bwMode="auto">
            <a:xfrm>
              <a:off x="13700" y="7772"/>
              <a:ext cx="3566" cy="287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1100">
                  <a:latin typeface="Times New Roman" panose="02020603050405020304" pitchFamily="18" charset="0"/>
                  <a:cs typeface="Times New Roman" panose="02020603050405020304" pitchFamily="18" charset="0"/>
                </a:rPr>
                <a:t>Zpracování</a:t>
              </a:r>
              <a:endParaRPr lang="en-US" altLang="cs-CZ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1100">
                  <a:latin typeface="Times New Roman" panose="02020603050405020304" pitchFamily="18" charset="0"/>
                  <a:cs typeface="Times New Roman" panose="02020603050405020304" pitchFamily="18" charset="0"/>
                </a:rPr>
                <a:t>signálu</a:t>
              </a:r>
              <a:endParaRPr lang="en-US" altLang="cs-CZ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(počítač-</a:t>
              </a:r>
              <a:r>
                <a:rPr lang="cs-CZ" altLang="cs-CZ" sz="900">
                  <a:latin typeface="Times New Roman" panose="02020603050405020304" pitchFamily="18" charset="0"/>
                </a:rPr>
                <a:t>p</a:t>
              </a:r>
              <a:r>
                <a:rPr lang="en-US" altLang="cs-CZ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rogr</a:t>
              </a:r>
              <a:r>
                <a:rPr lang="cs-CZ" altLang="cs-CZ" sz="900">
                  <a:latin typeface="Times New Roman" panose="02020603050405020304" pitchFamily="18" charset="0"/>
                </a:rPr>
                <a:t>.</a:t>
              </a:r>
              <a:r>
                <a:rPr lang="en-US" altLang="cs-CZ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cs-CZ" sz="2200">
                <a:latin typeface="Times New Roman" panose="02020603050405020304" pitchFamily="18" charset="0"/>
              </a:endParaRPr>
            </a:p>
          </p:txBody>
        </p:sp>
        <p:sp>
          <p:nvSpPr>
            <p:cNvPr id="11297" name="Rectangle 1062"/>
            <p:cNvSpPr>
              <a:spLocks noChangeArrowheads="1"/>
            </p:cNvSpPr>
            <p:nvPr/>
          </p:nvSpPr>
          <p:spPr bwMode="auto">
            <a:xfrm>
              <a:off x="10573" y="8252"/>
              <a:ext cx="2060" cy="181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11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A / D</a:t>
              </a:r>
              <a:endParaRPr lang="en-US" altLang="cs-CZ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cs-CZ" sz="2200">
                <a:latin typeface="Times New Roman" panose="02020603050405020304" pitchFamily="18" charset="0"/>
              </a:endParaRPr>
            </a:p>
          </p:txBody>
        </p:sp>
        <p:sp>
          <p:nvSpPr>
            <p:cNvPr id="11298" name="Rectangle 1063"/>
            <p:cNvSpPr>
              <a:spLocks noChangeArrowheads="1"/>
            </p:cNvSpPr>
            <p:nvPr/>
          </p:nvSpPr>
          <p:spPr bwMode="auto">
            <a:xfrm>
              <a:off x="6811" y="8252"/>
              <a:ext cx="2734" cy="192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11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Přijímač</a:t>
              </a:r>
              <a:endParaRPr lang="en-US" altLang="cs-CZ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cs-CZ" sz="2200">
                <a:latin typeface="Times New Roman" panose="02020603050405020304" pitchFamily="18" charset="0"/>
              </a:endParaRPr>
            </a:p>
          </p:txBody>
        </p:sp>
        <p:sp>
          <p:nvSpPr>
            <p:cNvPr id="11299" name="Rectangle 1064"/>
            <p:cNvSpPr>
              <a:spLocks noChangeArrowheads="1"/>
            </p:cNvSpPr>
            <p:nvPr/>
          </p:nvSpPr>
          <p:spPr bwMode="auto">
            <a:xfrm>
              <a:off x="0" y="8252"/>
              <a:ext cx="2379" cy="202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cs-CZ" sz="1100">
                  <a:latin typeface="Times New Roman" panose="02020603050405020304" pitchFamily="18" charset="0"/>
                  <a:cs typeface="Times New Roman" panose="02020603050405020304" pitchFamily="18" charset="0"/>
                </a:rPr>
                <a:t>Vysílač</a:t>
              </a:r>
              <a:endParaRPr lang="en-US" altLang="cs-CZ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cs-CZ" sz="2200">
                <a:latin typeface="Times New Roman" panose="02020603050405020304" pitchFamily="18" charset="0"/>
              </a:endParaRPr>
            </a:p>
          </p:txBody>
        </p:sp>
        <p:sp>
          <p:nvSpPr>
            <p:cNvPr id="11300" name="Line 1065"/>
            <p:cNvSpPr>
              <a:spLocks noChangeShapeType="1"/>
            </p:cNvSpPr>
            <p:nvPr/>
          </p:nvSpPr>
          <p:spPr bwMode="auto">
            <a:xfrm flipV="1">
              <a:off x="4791" y="8805"/>
              <a:ext cx="343" cy="461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01" name="Line 1066"/>
            <p:cNvSpPr>
              <a:spLocks noChangeShapeType="1"/>
            </p:cNvSpPr>
            <p:nvPr/>
          </p:nvSpPr>
          <p:spPr bwMode="auto">
            <a:xfrm flipH="1" flipV="1">
              <a:off x="3770" y="8805"/>
              <a:ext cx="343" cy="461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02" name="Oval 1067"/>
            <p:cNvSpPr>
              <a:spLocks noChangeArrowheads="1"/>
            </p:cNvSpPr>
            <p:nvPr/>
          </p:nvSpPr>
          <p:spPr bwMode="auto">
            <a:xfrm>
              <a:off x="4451" y="8805"/>
              <a:ext cx="2" cy="461"/>
            </a:xfrm>
            <a:prstGeom prst="ellips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1303" name="Line 1068"/>
            <p:cNvSpPr>
              <a:spLocks noChangeShapeType="1"/>
            </p:cNvSpPr>
            <p:nvPr/>
          </p:nvSpPr>
          <p:spPr bwMode="auto">
            <a:xfrm>
              <a:off x="4791" y="9263"/>
              <a:ext cx="343" cy="461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04" name="Line 1069"/>
            <p:cNvSpPr>
              <a:spLocks noChangeShapeType="1"/>
            </p:cNvSpPr>
            <p:nvPr/>
          </p:nvSpPr>
          <p:spPr bwMode="auto">
            <a:xfrm flipH="1">
              <a:off x="3770" y="9263"/>
              <a:ext cx="343" cy="461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05" name="Oval 1070"/>
            <p:cNvSpPr>
              <a:spLocks noChangeArrowheads="1"/>
            </p:cNvSpPr>
            <p:nvPr/>
          </p:nvSpPr>
          <p:spPr bwMode="auto">
            <a:xfrm>
              <a:off x="4451" y="9263"/>
              <a:ext cx="343" cy="3"/>
            </a:xfrm>
            <a:prstGeom prst="ellips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1306" name="Oval 1071"/>
            <p:cNvSpPr>
              <a:spLocks noChangeArrowheads="1"/>
            </p:cNvSpPr>
            <p:nvPr/>
          </p:nvSpPr>
          <p:spPr bwMode="auto">
            <a:xfrm>
              <a:off x="4451" y="9263"/>
              <a:ext cx="2" cy="461"/>
            </a:xfrm>
            <a:prstGeom prst="ellips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1307" name="Line 1072"/>
            <p:cNvSpPr>
              <a:spLocks noChangeShapeType="1"/>
            </p:cNvSpPr>
            <p:nvPr/>
          </p:nvSpPr>
          <p:spPr bwMode="auto">
            <a:xfrm>
              <a:off x="12624" y="9263"/>
              <a:ext cx="1024" cy="3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08" name="Line 1073"/>
            <p:cNvSpPr>
              <a:spLocks noChangeShapeType="1"/>
            </p:cNvSpPr>
            <p:nvPr/>
          </p:nvSpPr>
          <p:spPr bwMode="auto">
            <a:xfrm>
              <a:off x="9559" y="9263"/>
              <a:ext cx="1024" cy="3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09" name="Line 1074"/>
            <p:cNvSpPr>
              <a:spLocks noChangeShapeType="1"/>
            </p:cNvSpPr>
            <p:nvPr/>
          </p:nvSpPr>
          <p:spPr bwMode="auto">
            <a:xfrm>
              <a:off x="4791" y="9263"/>
              <a:ext cx="2046" cy="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10" name="Line 1075"/>
            <p:cNvSpPr>
              <a:spLocks noChangeShapeType="1"/>
            </p:cNvSpPr>
            <p:nvPr/>
          </p:nvSpPr>
          <p:spPr bwMode="auto">
            <a:xfrm>
              <a:off x="2407" y="9263"/>
              <a:ext cx="1706" cy="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11" name="Line 1076"/>
            <p:cNvSpPr>
              <a:spLocks noChangeShapeType="1"/>
            </p:cNvSpPr>
            <p:nvPr/>
          </p:nvSpPr>
          <p:spPr bwMode="auto">
            <a:xfrm>
              <a:off x="6153" y="9721"/>
              <a:ext cx="343" cy="461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12" name="Line 1077"/>
            <p:cNvSpPr>
              <a:spLocks noChangeShapeType="1"/>
            </p:cNvSpPr>
            <p:nvPr/>
          </p:nvSpPr>
          <p:spPr bwMode="auto">
            <a:xfrm flipH="1">
              <a:off x="5813" y="9721"/>
              <a:ext cx="343" cy="461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13" name="Line 1078"/>
            <p:cNvSpPr>
              <a:spLocks noChangeShapeType="1"/>
            </p:cNvSpPr>
            <p:nvPr/>
          </p:nvSpPr>
          <p:spPr bwMode="auto">
            <a:xfrm flipV="1">
              <a:off x="5472" y="9721"/>
              <a:ext cx="684" cy="3666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14" name="Line 1079"/>
            <p:cNvSpPr>
              <a:spLocks noChangeShapeType="1"/>
            </p:cNvSpPr>
            <p:nvPr/>
          </p:nvSpPr>
          <p:spPr bwMode="auto">
            <a:xfrm flipH="1">
              <a:off x="15008" y="10636"/>
              <a:ext cx="683" cy="4124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15" name="Rectangle 1080"/>
            <p:cNvSpPr>
              <a:spLocks noChangeArrowheads="1"/>
            </p:cNvSpPr>
            <p:nvPr/>
          </p:nvSpPr>
          <p:spPr bwMode="auto">
            <a:xfrm>
              <a:off x="15719" y="12245"/>
              <a:ext cx="4281" cy="106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Linka (modemy, síť)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cs-CZ" sz="2200">
                <a:latin typeface="Times New Roman" panose="02020603050405020304" pitchFamily="18" charset="0"/>
              </a:endParaRPr>
            </a:p>
          </p:txBody>
        </p:sp>
        <p:sp>
          <p:nvSpPr>
            <p:cNvPr id="11316" name="Rectangle 1081"/>
            <p:cNvSpPr>
              <a:spLocks noChangeArrowheads="1"/>
            </p:cNvSpPr>
            <p:nvPr/>
          </p:nvSpPr>
          <p:spPr bwMode="auto">
            <a:xfrm>
              <a:off x="4155" y="13418"/>
              <a:ext cx="2736" cy="218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cs-CZ" sz="1100">
                  <a:latin typeface="Times New Roman" panose="02020603050405020304" pitchFamily="18" charset="0"/>
                  <a:cs typeface="Times New Roman" panose="02020603050405020304" pitchFamily="18" charset="0"/>
                </a:rPr>
                <a:t>Signální</a:t>
              </a:r>
              <a:endParaRPr lang="en-US" altLang="cs-CZ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1100">
                  <a:latin typeface="Times New Roman" panose="02020603050405020304" pitchFamily="18" charset="0"/>
                  <a:cs typeface="Times New Roman" panose="02020603050405020304" pitchFamily="18" charset="0"/>
                </a:rPr>
                <a:t> generátor</a:t>
              </a:r>
              <a:endParaRPr lang="en-US" altLang="cs-CZ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cs-CZ" sz="2200">
                <a:latin typeface="Times New Roman" panose="02020603050405020304" pitchFamily="18" charset="0"/>
              </a:endParaRPr>
            </a:p>
          </p:txBody>
        </p:sp>
        <p:sp>
          <p:nvSpPr>
            <p:cNvPr id="11317" name="Rectangle 1082"/>
            <p:cNvSpPr>
              <a:spLocks noChangeArrowheads="1"/>
            </p:cNvSpPr>
            <p:nvPr/>
          </p:nvSpPr>
          <p:spPr bwMode="auto">
            <a:xfrm>
              <a:off x="13187" y="14802"/>
              <a:ext cx="3722" cy="2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11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Displej</a:t>
              </a:r>
              <a:endParaRPr lang="en-US" altLang="cs-CZ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(počítač-program)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cs-CZ" sz="2200">
                <a:latin typeface="Times New Roman" panose="02020603050405020304" pitchFamily="18" charset="0"/>
              </a:endParaRPr>
            </a:p>
          </p:txBody>
        </p:sp>
        <p:sp>
          <p:nvSpPr>
            <p:cNvPr id="11318" name="Oval 1083"/>
            <p:cNvSpPr>
              <a:spLocks noChangeArrowheads="1"/>
            </p:cNvSpPr>
            <p:nvPr/>
          </p:nvSpPr>
          <p:spPr bwMode="auto">
            <a:xfrm>
              <a:off x="4451" y="13841"/>
              <a:ext cx="2" cy="461"/>
            </a:xfrm>
            <a:prstGeom prst="ellips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1319" name="Oval 1084"/>
            <p:cNvSpPr>
              <a:spLocks noChangeArrowheads="1"/>
            </p:cNvSpPr>
            <p:nvPr/>
          </p:nvSpPr>
          <p:spPr bwMode="auto">
            <a:xfrm>
              <a:off x="6835" y="13841"/>
              <a:ext cx="2" cy="461"/>
            </a:xfrm>
            <a:prstGeom prst="ellips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1320" name="Oval 1085"/>
            <p:cNvSpPr>
              <a:spLocks noChangeArrowheads="1"/>
            </p:cNvSpPr>
            <p:nvPr/>
          </p:nvSpPr>
          <p:spPr bwMode="auto">
            <a:xfrm>
              <a:off x="3770" y="15215"/>
              <a:ext cx="2" cy="461"/>
            </a:xfrm>
            <a:prstGeom prst="ellips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1276" name="Line 1086"/>
          <p:cNvSpPr>
            <a:spLocks noChangeShapeType="1"/>
          </p:cNvSpPr>
          <p:nvPr/>
        </p:nvSpPr>
        <p:spPr bwMode="auto">
          <a:xfrm>
            <a:off x="1797050" y="2465388"/>
            <a:ext cx="414338" cy="4841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endParaRPr lang="cs-CZ"/>
          </a:p>
        </p:txBody>
      </p:sp>
      <p:sp>
        <p:nvSpPr>
          <p:cNvPr id="11277" name="Line 1087"/>
          <p:cNvSpPr>
            <a:spLocks noChangeShapeType="1"/>
          </p:cNvSpPr>
          <p:nvPr/>
        </p:nvSpPr>
        <p:spPr bwMode="auto">
          <a:xfrm flipH="1" flipV="1">
            <a:off x="1658938" y="2465388"/>
            <a:ext cx="898525" cy="2079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endParaRPr lang="cs-CZ"/>
          </a:p>
        </p:txBody>
      </p:sp>
      <p:sp>
        <p:nvSpPr>
          <p:cNvPr id="11278" name="Line 1088"/>
          <p:cNvSpPr>
            <a:spLocks noChangeShapeType="1"/>
          </p:cNvSpPr>
          <p:nvPr/>
        </p:nvSpPr>
        <p:spPr bwMode="auto">
          <a:xfrm>
            <a:off x="1658938" y="2741613"/>
            <a:ext cx="484187" cy="4159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endParaRPr lang="cs-CZ"/>
          </a:p>
        </p:txBody>
      </p:sp>
      <p:sp>
        <p:nvSpPr>
          <p:cNvPr id="11279" name="Text Box 1090"/>
          <p:cNvSpPr txBox="1">
            <a:spLocks noChangeArrowheads="1"/>
          </p:cNvSpPr>
          <p:nvPr/>
        </p:nvSpPr>
        <p:spPr bwMode="auto">
          <a:xfrm>
            <a:off x="414338" y="2557463"/>
            <a:ext cx="14001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100">
                <a:solidFill>
                  <a:srgbClr val="000000"/>
                </a:solidFill>
                <a:latin typeface="Trebuchet MS" panose="020B0603020202020204" pitchFamily="34" charset="0"/>
              </a:rPr>
              <a:t>P</a:t>
            </a:r>
            <a:r>
              <a:rPr lang="cs-CZ" altLang="cs-CZ" sz="1100">
                <a:solidFill>
                  <a:srgbClr val="000000"/>
                </a:solidFill>
                <a:latin typeface="Trebuchet MS" panose="020B0603020202020204" pitchFamily="34" charset="0"/>
              </a:rPr>
              <a:t>řepínač = duplexor</a:t>
            </a:r>
          </a:p>
        </p:txBody>
      </p:sp>
      <p:sp>
        <p:nvSpPr>
          <p:cNvPr id="11280" name="Line 1091"/>
          <p:cNvSpPr>
            <a:spLocks noChangeShapeType="1"/>
          </p:cNvSpPr>
          <p:nvPr/>
        </p:nvSpPr>
        <p:spPr bwMode="auto">
          <a:xfrm>
            <a:off x="1244600" y="2765425"/>
            <a:ext cx="966788" cy="966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endParaRPr lang="cs-CZ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622300"/>
            <a:ext cx="4424362" cy="389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38113"/>
            <a:ext cx="42862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1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489200"/>
            <a:ext cx="4632325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073150"/>
            <a:ext cx="7810500" cy="535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90563" y="276225"/>
            <a:ext cx="7805737" cy="538163"/>
          </a:xfrm>
        </p:spPr>
        <p:txBody>
          <a:bodyPr/>
          <a:lstStyle/>
          <a:p>
            <a:r>
              <a:rPr lang="cs-CZ" altLang="cs-CZ" sz="2900" b="1" smtClean="0">
                <a:latin typeface="Trebuchet MS" panose="020B0603020202020204" pitchFamily="34" charset="0"/>
              </a:rPr>
              <a:t>Radarová odrazivost</a:t>
            </a: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884238" y="1995488"/>
            <a:ext cx="166687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5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2903538" y="2557463"/>
            <a:ext cx="14509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altLang="cs-CZ" sz="250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altLang="cs-CZ" sz="2500">
                <a:latin typeface="Symbol" panose="05050102010706020507" pitchFamily="18" charset="2"/>
                <a:cs typeface="Times New Roman" panose="02020603050405020304" pitchFamily="18" charset="0"/>
              </a:rPr>
              <a:t>å</a:t>
            </a:r>
            <a:r>
              <a:rPr lang="en-US" altLang="cs-CZ" sz="2500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altLang="cs-CZ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altLang="cs-CZ" sz="2500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altLang="cs-CZ" sz="2500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cs-CZ" sz="2500" i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5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cs-CZ" altLang="cs-CZ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altLang="cs-CZ" sz="1600" baseline="3000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600" baseline="30000">
                <a:latin typeface="Symbol" panose="05050102010706020507" pitchFamily="18" charset="2"/>
                <a:cs typeface="Times New Roman" panose="02020603050405020304" pitchFamily="18" charset="0"/>
              </a:rPr>
              <a:t>Î</a:t>
            </a:r>
            <a:r>
              <a:rPr lang="cs-CZ" altLang="cs-CZ" sz="1600" baseline="3000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1V</a:t>
            </a:r>
            <a:endParaRPr lang="en-GB" altLang="cs-CZ" sz="2500">
              <a:latin typeface="Times New Roman" panose="02020603050405020304" pitchFamily="18" charset="0"/>
            </a:endParaRPr>
          </a:p>
        </p:txBody>
      </p:sp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207963" y="898525"/>
            <a:ext cx="5597525" cy="196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 za předpokladu sférických vodních kapiček splňujících podmínky Rayleighova rozptylu (průměr kapky </a:t>
            </a:r>
            <a:r>
              <a:rPr lang="cs-CZ" altLang="cs-CZ" sz="2200" i="1">
                <a:solidFill>
                  <a:srgbClr val="000000"/>
                </a:solidFill>
                <a:latin typeface="Times New Roman" panose="02020603050405020304" pitchFamily="18" charset="0"/>
              </a:rPr>
              <a:t>D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 je výrazně menší než vlnová délka  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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 vysílaného elektromagnetického záření)  a rovnoměrného rozprostření v objemu radarového pulsu:</a:t>
            </a:r>
          </a:p>
        </p:txBody>
      </p:sp>
      <p:sp>
        <p:nvSpPr>
          <p:cNvPr id="15367" name="Text Box 11"/>
          <p:cNvSpPr txBox="1">
            <a:spLocks noChangeArrowheads="1"/>
          </p:cNvSpPr>
          <p:nvPr/>
        </p:nvSpPr>
        <p:spPr bwMode="auto">
          <a:xfrm>
            <a:off x="261938" y="4854575"/>
            <a:ext cx="8723312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ekvivalentní radioloka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č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ní odrazivost </a:t>
            </a:r>
            <a:r>
              <a:rPr lang="cs-CZ" altLang="cs-CZ" sz="22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altLang="cs-CZ" sz="2200" b="1" i="1" baseline="-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altLang="cs-CZ" sz="2200" b="1" i="1" baseline="-30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-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zobecn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ě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ní radioloka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č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ní odrazivosti </a:t>
            </a:r>
            <a:r>
              <a:rPr lang="cs-CZ" altLang="cs-CZ" sz="22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 pro p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ří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pady obecného rozptylu (ledové krystalky, velké 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č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ástice)</a:t>
            </a:r>
            <a:endParaRPr lang="cs-CZ" altLang="cs-CZ" sz="200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z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ákladní jednotkou radioloka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č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ní odrazivosti </a:t>
            </a:r>
            <a:r>
              <a:rPr lang="cs-CZ" altLang="cs-CZ" sz="2200" b="1" i="1">
                <a:solidFill>
                  <a:srgbClr val="000000"/>
                </a:solidFill>
                <a:latin typeface="Times New Roman" panose="02020603050405020304" pitchFamily="18" charset="0"/>
              </a:rPr>
              <a:t>z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je [mm</a:t>
            </a:r>
            <a:r>
              <a:rPr lang="cs-CZ" altLang="cs-CZ" sz="2000" baseline="30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6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m</a:t>
            </a:r>
            <a:r>
              <a:rPr lang="cs-CZ" altLang="cs-CZ" sz="2000" baseline="3000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cs-CZ" altLang="cs-CZ" sz="2000" baseline="30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3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], 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č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ast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ě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ji se však 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používá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logaritmick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é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vyjádření </a:t>
            </a:r>
            <a:r>
              <a:rPr lang="cs-CZ" altLang="cs-CZ" sz="2200" b="1" i="1">
                <a:solidFill>
                  <a:srgbClr val="000000"/>
                </a:solidFill>
                <a:latin typeface="Times New Roman" panose="02020603050405020304" pitchFamily="18" charset="0"/>
              </a:rPr>
              <a:t>Z</a:t>
            </a:r>
            <a:r>
              <a:rPr lang="en-US" altLang="cs-CZ" sz="2200" i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cs-CZ" sz="220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dBZ</a:t>
            </a:r>
            <a:r>
              <a:rPr lang="en-US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]</a:t>
            </a:r>
            <a:r>
              <a:rPr lang="en-US" altLang="cs-CZ" sz="2200" i="1">
                <a:solidFill>
                  <a:srgbClr val="000000"/>
                </a:solidFill>
                <a:latin typeface="Times New Roman" panose="02020603050405020304" pitchFamily="18" charset="0"/>
              </a:rPr>
              <a:t> = </a:t>
            </a:r>
            <a:r>
              <a:rPr lang="cs-CZ" altLang="cs-CZ" sz="22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log z</a:t>
            </a:r>
            <a:r>
              <a:rPr lang="cs-CZ" altLang="cs-CZ" sz="2200" b="1" i="1" baseline="-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cs-CZ" sz="2200" b="1" i="1" baseline="-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[mm</a:t>
            </a:r>
            <a:r>
              <a:rPr lang="cs-CZ" altLang="cs-CZ" sz="2000" baseline="30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6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m</a:t>
            </a:r>
            <a:r>
              <a:rPr lang="cs-CZ" altLang="cs-CZ" sz="2000" baseline="30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-3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]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073150"/>
            <a:ext cx="7810500" cy="535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884238" y="1995488"/>
            <a:ext cx="166687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5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138113" y="5461000"/>
            <a:ext cx="900588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207963" y="74613"/>
            <a:ext cx="5943600" cy="239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čas mezi vysláním pulsu a přijetím radarového odrazu určuje </a:t>
            </a:r>
            <a:r>
              <a:rPr lang="cs-CZ" altLang="cs-CZ" sz="2000" i="1">
                <a:solidFill>
                  <a:srgbClr val="000000"/>
                </a:solidFill>
                <a:latin typeface="Trebuchet MS" panose="020B0603020202020204" pitchFamily="34" charset="0"/>
              </a:rPr>
              <a:t>vzdálenost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 cíle, </a:t>
            </a:r>
            <a:r>
              <a:rPr lang="cs-CZ" altLang="cs-CZ" sz="2000" i="1">
                <a:solidFill>
                  <a:srgbClr val="000000"/>
                </a:solidFill>
                <a:latin typeface="Trebuchet MS" panose="020B0603020202020204" pitchFamily="34" charset="0"/>
              </a:rPr>
              <a:t>azimut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 a </a:t>
            </a:r>
            <a:r>
              <a:rPr lang="cs-CZ" altLang="cs-CZ" sz="2000" i="1">
                <a:solidFill>
                  <a:srgbClr val="000000"/>
                </a:solidFill>
                <a:latin typeface="Trebuchet MS" panose="020B0603020202020204" pitchFamily="34" charset="0"/>
              </a:rPr>
              <a:t>elevace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 antény udává směr cíle </a:t>
            </a:r>
            <a:r>
              <a:rPr lang="en-US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-</a:t>
            </a:r>
            <a:r>
              <a:rPr lang="en-US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&gt;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přesná lokalizace cíle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 rotací antény v azimutu na různých elevačních úhlech získáme třírozměrnou informaci o prostorovém rozložení radarových cílů v atmosféře</a:t>
            </a: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3109913" y="3732213"/>
            <a:ext cx="1566862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500" i="1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cs-CZ" sz="2500" i="1">
                <a:solidFill>
                  <a:srgbClr val="000000"/>
                </a:solidFill>
                <a:latin typeface="Times New Roman" panose="02020603050405020304" pitchFamily="18" charset="0"/>
              </a:rPr>
              <a:t>=(c*</a:t>
            </a:r>
            <a:r>
              <a:rPr lang="en-US" altLang="cs-CZ" sz="2500" i="1">
                <a:solidFill>
                  <a:srgbClr val="00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altLang="cs-CZ" sz="2500" i="1">
                <a:solidFill>
                  <a:srgbClr val="000000"/>
                </a:solidFill>
                <a:latin typeface="Times New Roman" panose="02020603050405020304" pitchFamily="18" charset="0"/>
              </a:rPr>
              <a:t>t)/2</a:t>
            </a:r>
            <a:endParaRPr lang="cs-CZ" altLang="cs-CZ" sz="25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898525" y="5100638"/>
            <a:ext cx="5599113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US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vzd</a:t>
            </a:r>
            <a:r>
              <a:rPr lang="cs-CZ" altLang="cs-CZ" sz="1800">
                <a:latin typeface="Times New Roman" panose="02020603050405020304" pitchFamily="18" charset="0"/>
              </a:rPr>
              <a:t>á</a:t>
            </a:r>
            <a:r>
              <a:rPr lang="en-US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lenost c</a:t>
            </a:r>
            <a:r>
              <a:rPr lang="cs-CZ" altLang="cs-CZ" sz="1800">
                <a:latin typeface="Times New Roman" panose="02020603050405020304" pitchFamily="18" charset="0"/>
              </a:rPr>
              <a:t>í</a:t>
            </a:r>
            <a:r>
              <a:rPr lang="en-US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altLang="cs-CZ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 velikost rychlosti světla</a:t>
            </a:r>
            <a:r>
              <a:rPr lang="cs-CZ" altLang="cs-CZ" sz="1800">
                <a:latin typeface="Times New Roman" panose="02020603050405020304" pitchFamily="18" charset="0"/>
              </a:rPr>
              <a:t>, </a:t>
            </a:r>
            <a:r>
              <a:rPr lang="en-US" altLang="cs-CZ" sz="1800" b="1" i="1">
                <a:solidFill>
                  <a:srgbClr val="00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altLang="cs-CZ" sz="1800" b="1" i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cs-CZ" altLang="cs-CZ" sz="1800" b="1" i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</a:rPr>
              <a:t>doba mezi vysláním a přijmutím pulsu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38113" y="1106488"/>
            <a:ext cx="8847137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cs-CZ" sz="18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Trebuchet MS" panose="020B0603020202020204" pitchFamily="34" charset="0"/>
              </a:rPr>
              <a:t>Anténa radaru může při měření rotovat v azimutu nebo se vertikálně kývat (měnit elevační úhel) nebo směřovat fixně do jednoho místa. Z toho vycházejí základní možnosti zobrazení radarové odrazivosti </a:t>
            </a:r>
            <a:r>
              <a:rPr lang="cs-CZ" altLang="cs-CZ" sz="2000" i="1" dirty="0" smtClean="0">
                <a:latin typeface="Trebuchet MS" panose="020B0603020202020204" pitchFamily="34" charset="0"/>
              </a:rPr>
              <a:t>tzv. indikátory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.(původ u starších analogových radarů kde se tyto indikátory používaly při zobrazení přímo na obrazovku s dlouhým dosvitem):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 smtClean="0">
              <a:latin typeface="Trebuchet MS" panose="020B0603020202020204" pitchFamily="34" charset="0"/>
            </a:endParaRPr>
          </a:p>
          <a:p>
            <a:pPr lvl="1"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cs-CZ" altLang="cs-CZ" sz="2000" b="1" dirty="0" smtClean="0">
                <a:latin typeface="Trebuchet MS" panose="020B0603020202020204" pitchFamily="34" charset="0"/>
              </a:rPr>
              <a:t>PPI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 (</a:t>
            </a:r>
            <a:r>
              <a:rPr lang="cs-CZ" altLang="cs-CZ" sz="2000" dirty="0" err="1" smtClean="0">
                <a:latin typeface="Trebuchet MS" panose="020B0603020202020204" pitchFamily="34" charset="0"/>
              </a:rPr>
              <a:t>Plan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 </a:t>
            </a:r>
            <a:r>
              <a:rPr lang="cs-CZ" altLang="cs-CZ" sz="2000" dirty="0" err="1" smtClean="0">
                <a:latin typeface="Trebuchet MS" panose="020B0603020202020204" pitchFamily="34" charset="0"/>
              </a:rPr>
              <a:t>Position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 </a:t>
            </a:r>
            <a:r>
              <a:rPr lang="cs-CZ" altLang="cs-CZ" sz="2000" dirty="0" err="1" smtClean="0">
                <a:latin typeface="Trebuchet MS" panose="020B0603020202020204" pitchFamily="34" charset="0"/>
              </a:rPr>
              <a:t>Indicator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) - přehledový indikátor kruhového obzoru - při otáčení antény na konstantním elevačním úhlu - </a:t>
            </a:r>
            <a:r>
              <a:rPr lang="cs-CZ" altLang="cs-CZ" sz="2000" dirty="0" err="1" smtClean="0">
                <a:latin typeface="Trebuchet MS" panose="020B0603020202020204" pitchFamily="34" charset="0"/>
              </a:rPr>
              <a:t>t.zn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. kuželový řez prostorem. 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cs-CZ" altLang="cs-CZ" sz="2000" b="1" dirty="0" smtClean="0">
                <a:latin typeface="Trebuchet MS" panose="020B0603020202020204" pitchFamily="34" charset="0"/>
              </a:rPr>
              <a:t>RHI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 (</a:t>
            </a:r>
            <a:r>
              <a:rPr lang="cs-CZ" altLang="cs-CZ" sz="2000" dirty="0" err="1" smtClean="0">
                <a:latin typeface="Trebuchet MS" panose="020B0603020202020204" pitchFamily="34" charset="0"/>
              </a:rPr>
              <a:t>Range-Height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 </a:t>
            </a:r>
            <a:r>
              <a:rPr lang="cs-CZ" altLang="cs-CZ" sz="2000" dirty="0" err="1" smtClean="0">
                <a:latin typeface="Trebuchet MS" panose="020B0603020202020204" pitchFamily="34" charset="0"/>
              </a:rPr>
              <a:t>Indicator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) - indikátor dálka-výška - při vertikálním kývání antény na určitém azimutu. - </a:t>
            </a:r>
            <a:r>
              <a:rPr lang="cs-CZ" altLang="cs-CZ" sz="2000" dirty="0" err="1" smtClean="0">
                <a:latin typeface="Trebuchet MS" panose="020B0603020202020204" pitchFamily="34" charset="0"/>
              </a:rPr>
              <a:t>t.zn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. vertikální řez prostorem 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cs-CZ" altLang="cs-CZ" sz="2000" b="1" dirty="0" smtClean="0">
                <a:latin typeface="Trebuchet MS" panose="020B0603020202020204" pitchFamily="34" charset="0"/>
              </a:rPr>
              <a:t>A-skop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 - osciloskop, fixní poloha antény,  na ose x vzdálenost, na ose y intenzita odrazu - užíván pro servisní účely.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Trebuchet MS" panose="020B0603020202020204" pitchFamily="34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90563" y="276225"/>
            <a:ext cx="7805737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6E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06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45000"/>
              <a:buFontTx/>
              <a:buNone/>
            </a:pPr>
            <a:r>
              <a:rPr lang="cs-CZ" altLang="cs-CZ" sz="2900" b="1">
                <a:solidFill>
                  <a:srgbClr val="000000"/>
                </a:solidFill>
                <a:latin typeface="Trebuchet MS" panose="020B0603020202020204" pitchFamily="34" charset="0"/>
              </a:rPr>
              <a:t>Zpracování a zobrazování radarových dat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473075" y="1128713"/>
            <a:ext cx="841692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0213" indent="-323850">
              <a:spcBef>
                <a:spcPct val="20000"/>
              </a:spcBef>
              <a:buChar char="–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>
              <a:lnSpc>
                <a:spcPts val="2088"/>
              </a:lnSpc>
              <a:spcBef>
                <a:spcPct val="0"/>
              </a:spcBef>
              <a:spcAft>
                <a:spcPct val="30000"/>
              </a:spcAft>
              <a:buClr>
                <a:srgbClr val="000000"/>
              </a:buClr>
              <a:buSzPct val="75000"/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  <a:latin typeface="Trebuchet MS" panose="020B0603020202020204" pitchFamily="34" charset="0"/>
              </a:rPr>
              <a:t>1971 – 1992 - </a:t>
            </a: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operativní manuálních měření v Praze Libuši (Tesla RM-2(1969), MRL-2(1979), MRL-5(1989) )</a:t>
            </a:r>
          </a:p>
          <a:p>
            <a:pPr lvl="1" eaLnBrk="1">
              <a:lnSpc>
                <a:spcPts val="2075"/>
              </a:lnSpc>
              <a:spcBef>
                <a:spcPct val="0"/>
              </a:spcBef>
              <a:spcAft>
                <a:spcPct val="30000"/>
              </a:spcAft>
              <a:buClr>
                <a:srgbClr val="000000"/>
              </a:buClr>
              <a:buSzPct val="75000"/>
              <a:buFontTx/>
              <a:buNone/>
            </a:pPr>
            <a:r>
              <a:rPr lang="en-GB" altLang="cs-CZ" sz="2000" b="1">
                <a:solidFill>
                  <a:srgbClr val="000000"/>
                </a:solidFill>
                <a:latin typeface="Trebuchet MS" panose="020B0603020202020204" pitchFamily="34" charset="0"/>
              </a:rPr>
              <a:t>1992-3</a:t>
            </a:r>
            <a:r>
              <a:rPr lang="en-GB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 – digitalizace radaru MRL-5 v Praze-Libuši (maďarský systém WRP-32C) - 1. digitální radarová data v ČR</a:t>
            </a:r>
          </a:p>
          <a:p>
            <a:pPr lvl="1" eaLnBrk="1">
              <a:lnSpc>
                <a:spcPct val="104000"/>
              </a:lnSpc>
              <a:spcBef>
                <a:spcPct val="0"/>
              </a:spcBef>
              <a:spcAft>
                <a:spcPct val="30000"/>
              </a:spcAft>
              <a:buClr>
                <a:srgbClr val="000000"/>
              </a:buClr>
              <a:buSzPct val="75000"/>
              <a:buFont typeface="StarSymbol"/>
              <a:buNone/>
            </a:pPr>
            <a:r>
              <a:rPr lang="en-GB" altLang="cs-CZ" sz="2000" b="1">
                <a:solidFill>
                  <a:srgbClr val="000000"/>
                </a:solidFill>
                <a:latin typeface="Trebuchet MS" panose="020B0603020202020204" pitchFamily="34" charset="0"/>
              </a:rPr>
              <a:t>1995-6</a:t>
            </a:r>
            <a:r>
              <a:rPr lang="en-GB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 - instalace radaru Gematronik METEOR 360AC na kótě Skalky  na Drahanské vysočině – digitální radarová síť 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246438"/>
            <a:ext cx="34559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4678363" y="3222625"/>
            <a:ext cx="8255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cs-CZ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4502150" y="3487738"/>
            <a:ext cx="43529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323850" algn="l"/>
                <a:tab pos="771525" algn="l"/>
                <a:tab pos="1220788" algn="l"/>
                <a:tab pos="1670050" algn="l"/>
                <a:tab pos="2119313" algn="l"/>
                <a:tab pos="2568575" algn="l"/>
                <a:tab pos="3017838" algn="l"/>
                <a:tab pos="3467100" algn="l"/>
                <a:tab pos="3916363" algn="l"/>
                <a:tab pos="4365625" algn="l"/>
                <a:tab pos="4814888" algn="l"/>
                <a:tab pos="5264150" algn="l"/>
                <a:tab pos="5713413" algn="l"/>
                <a:tab pos="6162675" algn="l"/>
                <a:tab pos="6611938" algn="l"/>
                <a:tab pos="7061200" algn="l"/>
                <a:tab pos="7510463" algn="l"/>
                <a:tab pos="7959725" algn="l"/>
                <a:tab pos="8408988" algn="l"/>
                <a:tab pos="8858250" algn="l"/>
                <a:tab pos="93075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3850" indent="-215900">
              <a:spcBef>
                <a:spcPct val="20000"/>
              </a:spcBef>
              <a:buChar char="–"/>
              <a:tabLst>
                <a:tab pos="323850" algn="l"/>
                <a:tab pos="771525" algn="l"/>
                <a:tab pos="1220788" algn="l"/>
                <a:tab pos="1670050" algn="l"/>
                <a:tab pos="2119313" algn="l"/>
                <a:tab pos="2568575" algn="l"/>
                <a:tab pos="3017838" algn="l"/>
                <a:tab pos="3467100" algn="l"/>
                <a:tab pos="3916363" algn="l"/>
                <a:tab pos="4365625" algn="l"/>
                <a:tab pos="4814888" algn="l"/>
                <a:tab pos="5264150" algn="l"/>
                <a:tab pos="5713413" algn="l"/>
                <a:tab pos="6162675" algn="l"/>
                <a:tab pos="6611938" algn="l"/>
                <a:tab pos="7061200" algn="l"/>
                <a:tab pos="7510463" algn="l"/>
                <a:tab pos="7959725" algn="l"/>
                <a:tab pos="8408988" algn="l"/>
                <a:tab pos="8858250" algn="l"/>
                <a:tab pos="93075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23850" algn="l"/>
                <a:tab pos="771525" algn="l"/>
                <a:tab pos="1220788" algn="l"/>
                <a:tab pos="1670050" algn="l"/>
                <a:tab pos="2119313" algn="l"/>
                <a:tab pos="2568575" algn="l"/>
                <a:tab pos="3017838" algn="l"/>
                <a:tab pos="3467100" algn="l"/>
                <a:tab pos="3916363" algn="l"/>
                <a:tab pos="4365625" algn="l"/>
                <a:tab pos="4814888" algn="l"/>
                <a:tab pos="5264150" algn="l"/>
                <a:tab pos="5713413" algn="l"/>
                <a:tab pos="6162675" algn="l"/>
                <a:tab pos="6611938" algn="l"/>
                <a:tab pos="7061200" algn="l"/>
                <a:tab pos="7510463" algn="l"/>
                <a:tab pos="7959725" algn="l"/>
                <a:tab pos="8408988" algn="l"/>
                <a:tab pos="8858250" algn="l"/>
                <a:tab pos="93075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23850" algn="l"/>
                <a:tab pos="771525" algn="l"/>
                <a:tab pos="1220788" algn="l"/>
                <a:tab pos="1670050" algn="l"/>
                <a:tab pos="2119313" algn="l"/>
                <a:tab pos="2568575" algn="l"/>
                <a:tab pos="3017838" algn="l"/>
                <a:tab pos="3467100" algn="l"/>
                <a:tab pos="3916363" algn="l"/>
                <a:tab pos="4365625" algn="l"/>
                <a:tab pos="4814888" algn="l"/>
                <a:tab pos="5264150" algn="l"/>
                <a:tab pos="5713413" algn="l"/>
                <a:tab pos="6162675" algn="l"/>
                <a:tab pos="6611938" algn="l"/>
                <a:tab pos="7061200" algn="l"/>
                <a:tab pos="7510463" algn="l"/>
                <a:tab pos="7959725" algn="l"/>
                <a:tab pos="8408988" algn="l"/>
                <a:tab pos="8858250" algn="l"/>
                <a:tab pos="93075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23850" algn="l"/>
                <a:tab pos="771525" algn="l"/>
                <a:tab pos="1220788" algn="l"/>
                <a:tab pos="1670050" algn="l"/>
                <a:tab pos="2119313" algn="l"/>
                <a:tab pos="2568575" algn="l"/>
                <a:tab pos="3017838" algn="l"/>
                <a:tab pos="3467100" algn="l"/>
                <a:tab pos="3916363" algn="l"/>
                <a:tab pos="4365625" algn="l"/>
                <a:tab pos="4814888" algn="l"/>
                <a:tab pos="5264150" algn="l"/>
                <a:tab pos="5713413" algn="l"/>
                <a:tab pos="6162675" algn="l"/>
                <a:tab pos="6611938" algn="l"/>
                <a:tab pos="7061200" algn="l"/>
                <a:tab pos="7510463" algn="l"/>
                <a:tab pos="7959725" algn="l"/>
                <a:tab pos="8408988" algn="l"/>
                <a:tab pos="8858250" algn="l"/>
                <a:tab pos="93075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23850" algn="l"/>
                <a:tab pos="771525" algn="l"/>
                <a:tab pos="1220788" algn="l"/>
                <a:tab pos="1670050" algn="l"/>
                <a:tab pos="2119313" algn="l"/>
                <a:tab pos="2568575" algn="l"/>
                <a:tab pos="3017838" algn="l"/>
                <a:tab pos="3467100" algn="l"/>
                <a:tab pos="3916363" algn="l"/>
                <a:tab pos="4365625" algn="l"/>
                <a:tab pos="4814888" algn="l"/>
                <a:tab pos="5264150" algn="l"/>
                <a:tab pos="5713413" algn="l"/>
                <a:tab pos="6162675" algn="l"/>
                <a:tab pos="6611938" algn="l"/>
                <a:tab pos="7061200" algn="l"/>
                <a:tab pos="7510463" algn="l"/>
                <a:tab pos="7959725" algn="l"/>
                <a:tab pos="8408988" algn="l"/>
                <a:tab pos="8858250" algn="l"/>
                <a:tab pos="93075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23850" algn="l"/>
                <a:tab pos="771525" algn="l"/>
                <a:tab pos="1220788" algn="l"/>
                <a:tab pos="1670050" algn="l"/>
                <a:tab pos="2119313" algn="l"/>
                <a:tab pos="2568575" algn="l"/>
                <a:tab pos="3017838" algn="l"/>
                <a:tab pos="3467100" algn="l"/>
                <a:tab pos="3916363" algn="l"/>
                <a:tab pos="4365625" algn="l"/>
                <a:tab pos="4814888" algn="l"/>
                <a:tab pos="5264150" algn="l"/>
                <a:tab pos="5713413" algn="l"/>
                <a:tab pos="6162675" algn="l"/>
                <a:tab pos="6611938" algn="l"/>
                <a:tab pos="7061200" algn="l"/>
                <a:tab pos="7510463" algn="l"/>
                <a:tab pos="7959725" algn="l"/>
                <a:tab pos="8408988" algn="l"/>
                <a:tab pos="8858250" algn="l"/>
                <a:tab pos="93075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23850" algn="l"/>
                <a:tab pos="771525" algn="l"/>
                <a:tab pos="1220788" algn="l"/>
                <a:tab pos="1670050" algn="l"/>
                <a:tab pos="2119313" algn="l"/>
                <a:tab pos="2568575" algn="l"/>
                <a:tab pos="3017838" algn="l"/>
                <a:tab pos="3467100" algn="l"/>
                <a:tab pos="3916363" algn="l"/>
                <a:tab pos="4365625" algn="l"/>
                <a:tab pos="4814888" algn="l"/>
                <a:tab pos="5264150" algn="l"/>
                <a:tab pos="5713413" algn="l"/>
                <a:tab pos="6162675" algn="l"/>
                <a:tab pos="6611938" algn="l"/>
                <a:tab pos="7061200" algn="l"/>
                <a:tab pos="7510463" algn="l"/>
                <a:tab pos="7959725" algn="l"/>
                <a:tab pos="8408988" algn="l"/>
                <a:tab pos="8858250" algn="l"/>
                <a:tab pos="93075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23850" algn="l"/>
                <a:tab pos="771525" algn="l"/>
                <a:tab pos="1220788" algn="l"/>
                <a:tab pos="1670050" algn="l"/>
                <a:tab pos="2119313" algn="l"/>
                <a:tab pos="2568575" algn="l"/>
                <a:tab pos="3017838" algn="l"/>
                <a:tab pos="3467100" algn="l"/>
                <a:tab pos="3916363" algn="l"/>
                <a:tab pos="4365625" algn="l"/>
                <a:tab pos="4814888" algn="l"/>
                <a:tab pos="5264150" algn="l"/>
                <a:tab pos="5713413" algn="l"/>
                <a:tab pos="6162675" algn="l"/>
                <a:tab pos="6611938" algn="l"/>
                <a:tab pos="7061200" algn="l"/>
                <a:tab pos="7510463" algn="l"/>
                <a:tab pos="7959725" algn="l"/>
                <a:tab pos="8408988" algn="l"/>
                <a:tab pos="8858250" algn="l"/>
                <a:tab pos="93075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>
              <a:lnSpc>
                <a:spcPts val="2075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FontTx/>
              <a:buChar char="•"/>
            </a:pPr>
            <a:r>
              <a:rPr lang="en-GB" altLang="cs-CZ" sz="1800">
                <a:solidFill>
                  <a:srgbClr val="000000"/>
                </a:solidFill>
                <a:latin typeface="Trebuchet MS" panose="020B0603020202020204" pitchFamily="34" charset="0"/>
              </a:rPr>
              <a:t>pomalé modemové spojení – možnost přenášet pouze zpracované produkty</a:t>
            </a:r>
          </a:p>
          <a:p>
            <a:pPr lvl="1" eaLnBrk="1">
              <a:lnSpc>
                <a:spcPct val="104000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FontTx/>
              <a:buChar char="•"/>
            </a:pPr>
            <a:r>
              <a:rPr lang="en-GB" altLang="cs-CZ" sz="1800">
                <a:solidFill>
                  <a:srgbClr val="000000"/>
                </a:solidFill>
                <a:latin typeface="Trebuchet MS" panose="020B0603020202020204" pitchFamily="34" charset="0"/>
              </a:rPr>
              <a:t>limitovaná výpo</a:t>
            </a:r>
            <a:r>
              <a:rPr lang="cs-CZ" altLang="cs-CZ" sz="1800">
                <a:solidFill>
                  <a:srgbClr val="000000"/>
                </a:solidFill>
                <a:latin typeface="Trebuchet MS" panose="020B0603020202020204" pitchFamily="34" charset="0"/>
              </a:rPr>
              <a:t>č</a:t>
            </a:r>
            <a:r>
              <a:rPr lang="en-GB" altLang="cs-CZ" sz="1800">
                <a:solidFill>
                  <a:srgbClr val="000000"/>
                </a:solidFill>
                <a:latin typeface="Trebuchet MS" panose="020B0603020202020204" pitchFamily="34" charset="0"/>
              </a:rPr>
              <a:t>etní kapacita PC</a:t>
            </a:r>
          </a:p>
          <a:p>
            <a:pPr lvl="1" eaLnBrk="1">
              <a:lnSpc>
                <a:spcPct val="104000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FontTx/>
              <a:buChar char="•"/>
            </a:pPr>
            <a:r>
              <a:rPr lang="en-GB" altLang="cs-CZ" sz="1800">
                <a:solidFill>
                  <a:srgbClr val="000000"/>
                </a:solidFill>
                <a:latin typeface="Trebuchet MS" panose="020B0603020202020204" pitchFamily="34" charset="0"/>
              </a:rPr>
              <a:t>4bit data, 2x2km horiz. rozlišení max-Z, PseudoCAPPI 1.5km, EchoTop</a:t>
            </a:r>
          </a:p>
          <a:p>
            <a:pPr lvl="1" eaLnBrk="1">
              <a:lnSpc>
                <a:spcPct val="104000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FontTx/>
              <a:buChar char="•"/>
            </a:pPr>
            <a:r>
              <a:rPr lang="en-GB" altLang="cs-CZ" sz="1800">
                <a:solidFill>
                  <a:srgbClr val="000000"/>
                </a:solidFill>
                <a:latin typeface="Trebuchet MS" panose="020B0603020202020204" pitchFamily="34" charset="0"/>
              </a:rPr>
              <a:t>odhady srážek z max-Z</a:t>
            </a:r>
          </a:p>
        </p:txBody>
      </p:sp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622300" y="330200"/>
            <a:ext cx="81565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ts val="3013"/>
              </a:lnSpc>
              <a:spcBef>
                <a:spcPct val="0"/>
              </a:spcBef>
              <a:buClr>
                <a:srgbClr val="000000"/>
              </a:buClr>
              <a:buSzPct val="45000"/>
              <a:buFontTx/>
              <a:buNone/>
            </a:pPr>
            <a:r>
              <a:rPr lang="cs-CZ" altLang="cs-CZ" sz="2900" b="1">
                <a:latin typeface="Trebuchet MS" panose="020B0603020202020204" pitchFamily="34" charset="0"/>
              </a:rPr>
              <a:t>Radarová síť CZRAD</a:t>
            </a:r>
            <a:endParaRPr lang="en-GB" altLang="cs-CZ" sz="2900" b="1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050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9588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A9B2"/>
            </a:gs>
            <a:gs pos="53000">
              <a:srgbClr val="FFFF00"/>
            </a:gs>
            <a:gs pos="82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2538953"/>
            <a:ext cx="7056784" cy="17907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8000" b="1" dirty="0" smtClean="0">
                <a:latin typeface="Monotype Corsiva" panose="03010101010201010101" pitchFamily="66" charset="0"/>
              </a:rPr>
              <a:t>Distanční metody v meteorologii</a:t>
            </a:r>
            <a:endParaRPr lang="cs-CZ" altLang="cs-CZ" sz="8000" b="1" dirty="0">
              <a:latin typeface="Monotype Corsiva" panose="03010101010201010101" pitchFamily="66" charset="0"/>
            </a:endParaRPr>
          </a:p>
        </p:txBody>
      </p:sp>
      <p:pic>
        <p:nvPicPr>
          <p:cNvPr id="1028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627" y="422498"/>
            <a:ext cx="3496474" cy="54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556390" y="5733256"/>
            <a:ext cx="332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5DA2"/>
                </a:solidFill>
                <a:latin typeface="Segoe Script" panose="020B0504020000000003" pitchFamily="34" charset="0"/>
              </a:rPr>
              <a:t>RNDr. Jacek KERUM, ÚFA AVČR, </a:t>
            </a:r>
            <a:r>
              <a:rPr lang="cs-CZ" b="1" dirty="0" err="1">
                <a:solidFill>
                  <a:srgbClr val="005DA2"/>
                </a:solidFill>
                <a:latin typeface="Segoe Script" panose="020B0504020000000003" pitchFamily="34" charset="0"/>
              </a:rPr>
              <a:t>v.v.i</a:t>
            </a:r>
            <a:r>
              <a:rPr lang="cs-CZ" b="1" dirty="0">
                <a:solidFill>
                  <a:srgbClr val="005DA2"/>
                </a:solidFill>
                <a:latin typeface="Segoe Script" panose="020B0504020000000003" pitchFamily="34" charset="0"/>
              </a:rPr>
              <a:t>.</a:t>
            </a:r>
          </a:p>
        </p:txBody>
      </p:sp>
      <p:sp>
        <p:nvSpPr>
          <p:cNvPr id="6" name="TextovéPole 3"/>
          <p:cNvSpPr txBox="1">
            <a:spLocks noChangeArrowheads="1"/>
          </p:cNvSpPr>
          <p:nvPr/>
        </p:nvSpPr>
        <p:spPr bwMode="auto">
          <a:xfrm>
            <a:off x="611188" y="5805488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70C0"/>
                </a:solidFill>
                <a:latin typeface="Segoe Script" panose="030B0504020000000003" pitchFamily="66" charset="0"/>
              </a:rPr>
              <a:t>15.01.2022</a:t>
            </a:r>
          </a:p>
        </p:txBody>
      </p:sp>
      <p:pic>
        <p:nvPicPr>
          <p:cNvPr id="7" name="Picture 6" descr="logo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686"/>
            <a:ext cx="357187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0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674813"/>
            <a:ext cx="7345362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104775"/>
            <a:ext cx="369411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AutoShape 3"/>
          <p:cNvSpPr>
            <a:spLocks noChangeArrowheads="1"/>
          </p:cNvSpPr>
          <p:nvPr/>
        </p:nvSpPr>
        <p:spPr bwMode="auto">
          <a:xfrm>
            <a:off x="1500188" y="485775"/>
            <a:ext cx="2520950" cy="890588"/>
          </a:xfrm>
          <a:prstGeom prst="roundRect">
            <a:avLst>
              <a:gd name="adj" fmla="val 15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ts val="2250"/>
              </a:lnSpc>
              <a:spcBef>
                <a:spcPct val="0"/>
              </a:spcBef>
              <a:buClr>
                <a:srgbClr val="000000"/>
              </a:buClr>
              <a:buSzPct val="45000"/>
              <a:buFontTx/>
              <a:buNone/>
            </a:pPr>
            <a:r>
              <a:rPr lang="en-GB" altLang="cs-CZ" sz="2200" b="1">
                <a:latin typeface="Trebuchet MS" panose="020B0603020202020204" pitchFamily="34" charset="0"/>
              </a:rPr>
              <a:t>CZRAD kompozit</a:t>
            </a:r>
          </a:p>
          <a:p>
            <a:pPr algn="ctr" eaLnBrk="1"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Tx/>
              <a:buNone/>
            </a:pPr>
            <a:r>
              <a:rPr lang="en-GB" altLang="cs-CZ" sz="2200">
                <a:latin typeface="Trebuchet MS" panose="020B0603020202020204" pitchFamily="34" charset="0"/>
              </a:rPr>
              <a:t> </a:t>
            </a:r>
          </a:p>
          <a:p>
            <a:pPr algn="ctr" eaLnBrk="1"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Tx/>
              <a:buNone/>
            </a:pPr>
            <a:r>
              <a:rPr lang="en-GB" altLang="cs-CZ" sz="1600">
                <a:latin typeface="Trebuchet MS" panose="020B0603020202020204" pitchFamily="34" charset="0"/>
              </a:rPr>
              <a:t>1km vs.2km horiz. rozlišení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690563" y="276225"/>
            <a:ext cx="7805737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6E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06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45000"/>
              <a:buFontTx/>
              <a:buNone/>
            </a:pPr>
            <a:r>
              <a:rPr lang="cs-CZ" altLang="cs-CZ" sz="2900" b="1">
                <a:solidFill>
                  <a:srgbClr val="000000"/>
                </a:solidFill>
                <a:latin typeface="Trebuchet MS" panose="020B0603020202020204" pitchFamily="34" charset="0"/>
              </a:rPr>
              <a:t>Interpretace – konvektivní oblačnost </a:t>
            </a:r>
          </a:p>
        </p:txBody>
      </p:sp>
      <p:pic>
        <p:nvPicPr>
          <p:cNvPr id="24579" name="Picture 5" descr="konv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7173"/>
            <a:ext cx="3989264" cy="29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251520" y="3501008"/>
            <a:ext cx="863917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 smtClean="0">
                <a:latin typeface="Trebuchet MS" panose="020B0603020202020204" pitchFamily="34" charset="0"/>
              </a:rPr>
              <a:t>Meteocíle</a:t>
            </a:r>
            <a:r>
              <a:rPr lang="cs-CZ" altLang="cs-CZ" sz="2000" b="1" dirty="0" smtClean="0">
                <a:latin typeface="Trebuchet MS" panose="020B0603020202020204" pitchFamily="34" charset="0"/>
              </a:rPr>
              <a:t> konvektivního charakteru : </a:t>
            </a:r>
            <a:endParaRPr lang="cs-CZ" altLang="cs-CZ" sz="2000" dirty="0" smtClean="0">
              <a:latin typeface="Trebuchet MS" panose="020B0603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800" dirty="0" smtClean="0">
                <a:latin typeface="Trebuchet MS" panose="020B0603020202020204" pitchFamily="34" charset="0"/>
              </a:rPr>
              <a:t>existence výrazných jader s vyšší odrazivostí </a:t>
            </a:r>
          </a:p>
          <a:p>
            <a:pPr>
              <a:spcBef>
                <a:spcPct val="0"/>
              </a:spcBef>
            </a:pPr>
            <a:r>
              <a:rPr lang="cs-CZ" altLang="cs-CZ" sz="1800" dirty="0" smtClean="0">
                <a:latin typeface="Trebuchet MS" panose="020B0603020202020204" pitchFamily="34" charset="0"/>
              </a:rPr>
              <a:t>často buněčná struktura </a:t>
            </a:r>
          </a:p>
          <a:p>
            <a:pPr>
              <a:spcBef>
                <a:spcPct val="0"/>
              </a:spcBef>
            </a:pPr>
            <a:r>
              <a:rPr lang="cs-CZ" altLang="cs-CZ" sz="1800" dirty="0" smtClean="0">
                <a:latin typeface="Trebuchet MS" panose="020B0603020202020204" pitchFamily="34" charset="0"/>
              </a:rPr>
              <a:t>velká časová proměnlivost </a:t>
            </a:r>
          </a:p>
          <a:p>
            <a:pPr>
              <a:spcBef>
                <a:spcPct val="0"/>
              </a:spcBef>
            </a:pPr>
            <a:r>
              <a:rPr lang="cs-CZ" altLang="cs-CZ" sz="1800" dirty="0" smtClean="0">
                <a:latin typeface="Trebuchet MS" panose="020B0603020202020204" pitchFamily="34" charset="0"/>
              </a:rPr>
              <a:t>doba života jednotlivých buněk řádu desítek minut </a:t>
            </a:r>
          </a:p>
          <a:p>
            <a:pPr>
              <a:spcBef>
                <a:spcPct val="0"/>
              </a:spcBef>
            </a:pPr>
            <a:r>
              <a:rPr lang="cs-CZ" altLang="cs-CZ" sz="1800" dirty="0" smtClean="0">
                <a:latin typeface="Trebuchet MS" panose="020B0603020202020204" pitchFamily="34" charset="0"/>
              </a:rPr>
              <a:t>na bočních průmětech zřetelná proměnlivost výšky horní hranice, obvykle se nevyskytuje "</a:t>
            </a:r>
            <a:r>
              <a:rPr lang="cs-CZ" altLang="cs-CZ" sz="1800" dirty="0" err="1" smtClean="0">
                <a:latin typeface="Trebuchet MS" panose="020B0603020202020204" pitchFamily="34" charset="0"/>
              </a:rPr>
              <a:t>bright</a:t>
            </a:r>
            <a:r>
              <a:rPr lang="cs-CZ" altLang="cs-CZ" sz="1800" dirty="0" smtClean="0">
                <a:latin typeface="Trebuchet MS" panose="020B0603020202020204" pitchFamily="34" charset="0"/>
              </a:rPr>
              <a:t> band“ (zvýšená odrazivost v oblasti nulové izotermy)  </a:t>
            </a:r>
          </a:p>
          <a:p>
            <a:pPr>
              <a:spcBef>
                <a:spcPct val="0"/>
              </a:spcBef>
            </a:pPr>
            <a:r>
              <a:rPr lang="cs-CZ" altLang="cs-CZ" sz="1800" dirty="0" smtClean="0">
                <a:latin typeface="Trebuchet MS" panose="020B0603020202020204" pitchFamily="34" charset="0"/>
              </a:rPr>
              <a:t>nově vzniklé buňky mají obvykle jádro maximální odrazivosti ve své horní části, během vývoje buňky jeho výška klesá. </a:t>
            </a:r>
          </a:p>
          <a:p>
            <a:pPr>
              <a:spcBef>
                <a:spcPct val="0"/>
              </a:spcBef>
            </a:pPr>
            <a:r>
              <a:rPr lang="cs-CZ" altLang="cs-CZ" sz="1800" dirty="0" smtClean="0">
                <a:latin typeface="Trebuchet MS" panose="020B0603020202020204" pitchFamily="34" charset="0"/>
              </a:rPr>
              <a:t>výrazně se projevuje denní chod - často náhlý nástup a vývoj množství cílů, pozvolný rozpad při stabilizaci zvrstvení</a:t>
            </a:r>
            <a:r>
              <a:rPr lang="cs-CZ" altLang="cs-CZ" sz="2200" dirty="0" smtClean="0">
                <a:latin typeface="Times New Roman" panose="02020603050405020304" pitchFamily="18" charset="0"/>
              </a:rPr>
              <a:t>. </a:t>
            </a:r>
            <a:endParaRPr lang="cs-CZ" altLang="cs-CZ" sz="2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690563" y="276225"/>
            <a:ext cx="7805737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6E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06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45000"/>
              <a:buFontTx/>
              <a:buNone/>
            </a:pPr>
            <a:r>
              <a:rPr lang="cs-CZ" altLang="cs-CZ" sz="2900" b="1">
                <a:solidFill>
                  <a:srgbClr val="000000"/>
                </a:solidFill>
                <a:latin typeface="Trebuchet MS" panose="020B0603020202020204" pitchFamily="34" charset="0"/>
              </a:rPr>
              <a:t>Interpretace - konvektivní oblačnost 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3" y="764704"/>
            <a:ext cx="7940475" cy="597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690563" y="276225"/>
            <a:ext cx="7805737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6E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06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45000"/>
              <a:buFontTx/>
              <a:buNone/>
            </a:pPr>
            <a:r>
              <a:rPr lang="cs-CZ" altLang="cs-CZ" sz="2900" b="1">
                <a:solidFill>
                  <a:srgbClr val="000000"/>
                </a:solidFill>
                <a:latin typeface="Trebuchet MS" panose="020B0603020202020204" pitchFamily="34" charset="0"/>
              </a:rPr>
              <a:t>Interpretace –vrstevnatá oblačnost </a:t>
            </a: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276225" y="2971800"/>
            <a:ext cx="864076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200">
              <a:latin typeface="Times New Roman" panose="02020603050405020304" pitchFamily="18" charset="0"/>
            </a:endParaRPr>
          </a:p>
        </p:txBody>
      </p:sp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793750"/>
            <a:ext cx="7016750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7963"/>
            <a:ext cx="6695432" cy="646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107504" y="215629"/>
            <a:ext cx="2236093" cy="238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cs-CZ" sz="4000" dirty="0">
                <a:latin typeface="Trebuchet MS" panose="020B0603020202020204" pitchFamily="34" charset="0"/>
              </a:rPr>
              <a:t>European </a:t>
            </a:r>
            <a:r>
              <a:rPr lang="en-GB" altLang="cs-CZ" sz="4000" dirty="0" smtClean="0">
                <a:latin typeface="Trebuchet MS" panose="020B0603020202020204" pitchFamily="34" charset="0"/>
              </a:rPr>
              <a:t>Weather</a:t>
            </a:r>
            <a:r>
              <a:rPr lang="cs-CZ" altLang="cs-CZ" sz="4000" dirty="0" smtClean="0">
                <a:latin typeface="Trebuchet MS" panose="020B0603020202020204" pitchFamily="34" charset="0"/>
              </a:rPr>
              <a:t>   </a:t>
            </a:r>
            <a:r>
              <a:rPr lang="en-GB" altLang="cs-CZ" sz="4000" dirty="0" smtClean="0">
                <a:latin typeface="Trebuchet MS" panose="020B0603020202020204" pitchFamily="34" charset="0"/>
              </a:rPr>
              <a:t> Radars</a:t>
            </a:r>
            <a:r>
              <a:rPr lang="cs-CZ" altLang="cs-CZ" sz="4000" dirty="0" smtClean="0">
                <a:latin typeface="Trebuchet MS" panose="020B0603020202020204" pitchFamily="34" charset="0"/>
              </a:rPr>
              <a:t> (CERAD)</a:t>
            </a:r>
            <a:endParaRPr lang="en-GB" altLang="cs-CZ" sz="40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07963" y="898525"/>
            <a:ext cx="8639175" cy="562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000" dirty="0">
                <a:latin typeface="Trebuchet MS" panose="020B0603020202020204" pitchFamily="34" charset="0"/>
              </a:rPr>
              <a:t>1990  - zadání projektu 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rakouskou meteorologickou službou</a:t>
            </a:r>
          </a:p>
          <a:p>
            <a:pPr>
              <a:spcBef>
                <a:spcPct val="0"/>
              </a:spcBef>
            </a:pPr>
            <a:r>
              <a:rPr lang="cs-CZ" altLang="cs-CZ" sz="2000" dirty="0" smtClean="0">
                <a:latin typeface="Trebuchet MS" panose="020B0603020202020204" pitchFamily="34" charset="0"/>
              </a:rPr>
              <a:t>centrum ve Vídeň</a:t>
            </a:r>
          </a:p>
          <a:p>
            <a:pPr>
              <a:spcBef>
                <a:spcPct val="0"/>
              </a:spcBef>
            </a:pPr>
            <a:r>
              <a:rPr lang="cs-CZ" altLang="cs-CZ" sz="2000" dirty="0" smtClean="0">
                <a:latin typeface="Trebuchet MS" panose="020B0603020202020204" pitchFamily="34" charset="0"/>
              </a:rPr>
              <a:t>na Technické univerzitě v Grazu byl vytvořen software pro kódování a dekódování radarových dat do kódu WMO FM-94 BUFR </a:t>
            </a:r>
          </a:p>
          <a:p>
            <a:pPr>
              <a:spcBef>
                <a:spcPct val="0"/>
              </a:spcBef>
            </a:pPr>
            <a:r>
              <a:rPr lang="cs-CZ" altLang="cs-CZ" sz="2000" dirty="0" smtClean="0">
                <a:latin typeface="Trebuchet MS" panose="020B0603020202020204" pitchFamily="34" charset="0"/>
              </a:rPr>
              <a:t>mezinárodní koordinace v rámci </a:t>
            </a:r>
            <a:r>
              <a:rPr lang="cs-CZ" altLang="cs-CZ" sz="2000" dirty="0" smtClean="0">
                <a:latin typeface="Trebuchet MS" panose="020B0603020202020204" pitchFamily="34" charset="0"/>
                <a:hlinkClick r:id="rId2"/>
              </a:rPr>
              <a:t>GORN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/OPERA (Styčná skupina pro evropské operativní radarové sítě) </a:t>
            </a:r>
          </a:p>
          <a:p>
            <a:pPr>
              <a:spcBef>
                <a:spcPct val="0"/>
              </a:spcBef>
            </a:pPr>
            <a:r>
              <a:rPr lang="cs-CZ" altLang="cs-CZ" sz="2000" dirty="0" smtClean="0">
                <a:latin typeface="Trebuchet MS" panose="020B0603020202020204" pitchFamily="34" charset="0"/>
              </a:rPr>
              <a:t>programy k dispozici pro užití ve všech evropských zemích</a:t>
            </a:r>
          </a:p>
          <a:p>
            <a:pPr>
              <a:spcBef>
                <a:spcPct val="0"/>
              </a:spcBef>
            </a:pPr>
            <a:r>
              <a:rPr lang="cs-CZ" altLang="cs-CZ" sz="2000" dirty="0" smtClean="0">
                <a:latin typeface="Trebuchet MS" panose="020B0603020202020204" pitchFamily="34" charset="0"/>
              </a:rPr>
              <a:t>1995 - ve Vídni zahájena pokusná tvorba středoevropské sloučené informace, distribuované v 30-min. cyklu po GTS v kódu FM-94 BUFR (obsahuje data z D, A, CH, CZ, SK, SLO, CRO, PL, IT)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Trebuchet MS" panose="020B0603020202020204" pitchFamily="34" charset="0"/>
              </a:rPr>
              <a:t> 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latin typeface="Trebuchet MS" panose="020B0603020202020204" pitchFamily="34" charset="0"/>
              </a:rPr>
              <a:t>Výměna dat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Trebuchet MS" panose="020B0603020202020204" pitchFamily="34" charset="0"/>
              </a:rPr>
              <a:t>Z ČR : </a:t>
            </a:r>
            <a:r>
              <a:rPr lang="cs-CZ" altLang="cs-CZ" sz="2000" b="1" dirty="0" smtClean="0">
                <a:latin typeface="Trebuchet MS" panose="020B0603020202020204" pitchFamily="34" charset="0"/>
              </a:rPr>
              <a:t>PACZ21 OKPR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 (každých 10 min.) - sloučená informace z radarové sítě ČHMÚ </a:t>
            </a:r>
            <a:br>
              <a:rPr lang="cs-CZ" altLang="cs-CZ" sz="2000" dirty="0" smtClean="0">
                <a:latin typeface="Trebuchet MS" panose="020B0603020202020204" pitchFamily="34" charset="0"/>
              </a:rPr>
            </a:br>
            <a:r>
              <a:rPr lang="cs-CZ" altLang="cs-CZ" sz="2000" dirty="0" smtClean="0">
                <a:latin typeface="Trebuchet MS" panose="020B0603020202020204" pitchFamily="34" charset="0"/>
              </a:rPr>
              <a:t>Do ČR : </a:t>
            </a:r>
            <a:r>
              <a:rPr lang="cs-CZ" altLang="cs-CZ" sz="2000" b="1" dirty="0" smtClean="0">
                <a:latin typeface="Trebuchet MS" panose="020B0603020202020204" pitchFamily="34" charset="0"/>
              </a:rPr>
              <a:t>PAEU21 LOWM </a:t>
            </a:r>
            <a:r>
              <a:rPr lang="cs-CZ" altLang="cs-CZ" sz="2000" dirty="0" smtClean="0">
                <a:latin typeface="Trebuchet MS" panose="020B0603020202020204" pitchFamily="34" charset="0"/>
              </a:rPr>
              <a:t>(každých 30 min.) - středoevropská sloučená informace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Trebuchet MS" panose="020B0603020202020204" pitchFamily="34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000" dirty="0">
              <a:latin typeface="Trebuchet MS" panose="020B0603020202020204" pitchFamily="34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846904" y="207963"/>
            <a:ext cx="5405739" cy="53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900" b="1" dirty="0">
                <a:latin typeface="Trebuchet MS" panose="020B0603020202020204" pitchFamily="34" charset="0"/>
              </a:rPr>
              <a:t>Středoevropské </a:t>
            </a:r>
            <a:r>
              <a:rPr lang="cs-CZ" altLang="cs-CZ" sz="2900" b="1" dirty="0" smtClean="0">
                <a:latin typeface="Trebuchet MS" panose="020B0603020202020204" pitchFamily="34" charset="0"/>
              </a:rPr>
              <a:t>radarové</a:t>
            </a:r>
            <a:r>
              <a:rPr lang="en-GB" altLang="cs-CZ" sz="2900" b="1" dirty="0" smtClean="0">
                <a:latin typeface="Trebuchet MS" panose="020B0603020202020204" pitchFamily="34" charset="0"/>
              </a:rPr>
              <a:t> </a:t>
            </a:r>
            <a:r>
              <a:rPr lang="en-GB" altLang="cs-CZ" sz="2900" b="1" dirty="0" err="1" smtClean="0">
                <a:latin typeface="Trebuchet MS" panose="020B0603020202020204" pitchFamily="34" charset="0"/>
              </a:rPr>
              <a:t>sítě</a:t>
            </a:r>
            <a:endParaRPr lang="cs-CZ" altLang="cs-CZ" sz="2900" b="1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erad_or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276225"/>
            <a:ext cx="6738937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450975" y="6013450"/>
            <a:ext cx="6297613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Trebuchet MS" panose="020B0603020202020204" pitchFamily="34" charset="0"/>
              </a:rPr>
              <a:t>CERAD – středoevropská sloučená radarová informace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5888"/>
            <a:ext cx="4533900" cy="3097212"/>
          </a:xfrm>
        </p:spPr>
      </p:pic>
      <p:pic>
        <p:nvPicPr>
          <p:cNvPr id="34819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235325"/>
            <a:ext cx="527526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ovéPole 4"/>
          <p:cNvSpPr txBox="1">
            <a:spLocks noChangeArrowheads="1"/>
          </p:cNvSpPr>
          <p:nvPr/>
        </p:nvSpPr>
        <p:spPr bwMode="auto">
          <a:xfrm>
            <a:off x="4625975" y="188913"/>
            <a:ext cx="4427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rgbClr val="FFFF00"/>
                </a:solidFill>
                <a:latin typeface="Monotype Corsiva" panose="03010101010201010101" pitchFamily="66" charset="0"/>
              </a:rPr>
              <a:t>Družicová meteorologie</a:t>
            </a:r>
          </a:p>
        </p:txBody>
      </p:sp>
      <p:sp>
        <p:nvSpPr>
          <p:cNvPr id="34821" name="TextovéPole 1"/>
          <p:cNvSpPr txBox="1">
            <a:spLocks noChangeArrowheads="1"/>
          </p:cNvSpPr>
          <p:nvPr/>
        </p:nvSpPr>
        <p:spPr bwMode="auto">
          <a:xfrm>
            <a:off x="4932363" y="941388"/>
            <a:ext cx="4051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latin typeface="Monotype Corsiva" panose="03010101010201010101" pitchFamily="66" charset="0"/>
              </a:rPr>
              <a:t>Tihle asi meteorologická pozorování neprovádějí –  ti se kochají, pokud mají čas ….</a:t>
            </a:r>
          </a:p>
        </p:txBody>
      </p:sp>
      <p:sp>
        <p:nvSpPr>
          <p:cNvPr id="34822" name="TextovéPole 2"/>
          <p:cNvSpPr txBox="1">
            <a:spLocks noChangeArrowheads="1"/>
          </p:cNvSpPr>
          <p:nvPr/>
        </p:nvSpPr>
        <p:spPr bwMode="auto">
          <a:xfrm>
            <a:off x="382588" y="4159250"/>
            <a:ext cx="29527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latin typeface="Monotype Corsiva" panose="03010101010201010101" pitchFamily="66" charset="0"/>
              </a:rPr>
              <a:t>…. a zrovna teď jim přiletěly zásoby a potřebný materiál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03200"/>
            <a:ext cx="428466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ovéPole 4"/>
          <p:cNvSpPr txBox="1">
            <a:spLocks noChangeArrowheads="1"/>
          </p:cNvSpPr>
          <p:nvPr/>
        </p:nvSpPr>
        <p:spPr bwMode="auto">
          <a:xfrm>
            <a:off x="144463" y="188913"/>
            <a:ext cx="5111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FFFF00"/>
                </a:solidFill>
                <a:latin typeface="Monotype Corsiva" panose="03010101010201010101" pitchFamily="66" charset="0"/>
              </a:rPr>
              <a:t>Družicová meteorologie</a:t>
            </a:r>
          </a:p>
        </p:txBody>
      </p:sp>
      <p:pic>
        <p:nvPicPr>
          <p:cNvPr id="35844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96975"/>
            <a:ext cx="9102725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ovéPole 1"/>
          <p:cNvSpPr txBox="1">
            <a:spLocks noChangeArrowheads="1"/>
          </p:cNvSpPr>
          <p:nvPr/>
        </p:nvSpPr>
        <p:spPr bwMode="auto">
          <a:xfrm>
            <a:off x="250825" y="2349500"/>
            <a:ext cx="2449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Dislokace meteorologických družic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idx="1"/>
          </p:nvPr>
        </p:nvSpPr>
        <p:spPr>
          <a:xfrm>
            <a:off x="7938" y="188913"/>
            <a:ext cx="8856662" cy="6669087"/>
          </a:xfrm>
        </p:spPr>
        <p:txBody>
          <a:bodyPr/>
          <a:lstStyle/>
          <a:p>
            <a:r>
              <a:rPr lang="cs-CZ" altLang="cs-CZ" sz="4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Nám nejbližší  ESA  a  MSG</a:t>
            </a:r>
          </a:p>
          <a:p>
            <a:r>
              <a:rPr lang="cs-CZ" altLang="cs-CZ" sz="1600" b="1" dirty="0" smtClean="0"/>
              <a:t>14. 4. 2010 - Dokončení ratifikačního procesu podpisu smlouvy mezi </a:t>
            </a:r>
            <a:r>
              <a:rPr lang="cs-CZ" altLang="cs-CZ" sz="1600" b="1" dirty="0" err="1" smtClean="0"/>
              <a:t>EUMETSATem</a:t>
            </a:r>
            <a:r>
              <a:rPr lang="cs-CZ" altLang="cs-CZ" sz="1600" b="1" dirty="0" smtClean="0"/>
              <a:t> a Českou republikou o plném členství</a:t>
            </a:r>
          </a:p>
          <a:p>
            <a:pPr lvl="1"/>
            <a:r>
              <a:rPr lang="cs-CZ" altLang="cs-CZ" sz="1400" dirty="0" smtClean="0"/>
              <a:t>14. dubna 2010 byl podpisem prezidenta ČR Václava Klause ukončen ratifikační proces podpisu smlouvy mezi </a:t>
            </a:r>
            <a:r>
              <a:rPr lang="cs-CZ" altLang="cs-CZ" sz="1400" dirty="0" err="1" smtClean="0"/>
              <a:t>EUMETSATem</a:t>
            </a:r>
            <a:r>
              <a:rPr lang="cs-CZ" altLang="cs-CZ" sz="1400" dirty="0" smtClean="0"/>
              <a:t> a Českou republikou o plném členství. Tím se Česká republika stává oficiálně plným členským státem </a:t>
            </a:r>
            <a:r>
              <a:rPr lang="cs-CZ" altLang="cs-CZ" sz="1400" u="sng" dirty="0" err="1" smtClean="0">
                <a:hlinkClick r:id="rId2"/>
              </a:rPr>
              <a:t>EUMETSATu</a:t>
            </a:r>
            <a:r>
              <a:rPr lang="cs-CZ" altLang="cs-CZ" sz="1400" dirty="0" smtClean="0"/>
              <a:t>. </a:t>
            </a:r>
          </a:p>
          <a:p>
            <a:pPr lvl="1"/>
            <a:r>
              <a:rPr lang="cs-CZ" altLang="cs-CZ" sz="1400" dirty="0" smtClean="0"/>
              <a:t>Ve čtvrtek 5. července 2012 ve 23:36:07 SELČ byla z evropského kosmodromu </a:t>
            </a:r>
            <a:r>
              <a:rPr lang="cs-CZ" altLang="cs-CZ" sz="1400" dirty="0" err="1" smtClean="0"/>
              <a:t>Kourou</a:t>
            </a:r>
            <a:r>
              <a:rPr lang="cs-CZ" altLang="cs-CZ" sz="1400" dirty="0" smtClean="0"/>
              <a:t> ve Francouzské Guyaně úspěšně vypuštěna meteorologická družice MSG-3 (</a:t>
            </a:r>
            <a:r>
              <a:rPr lang="cs-CZ" altLang="cs-CZ" sz="1400" dirty="0" err="1" smtClean="0"/>
              <a:t>Meteosat</a:t>
            </a:r>
            <a:r>
              <a:rPr lang="cs-CZ" altLang="cs-CZ" sz="1400" dirty="0" smtClean="0"/>
              <a:t> Second </a:t>
            </a:r>
            <a:r>
              <a:rPr lang="cs-CZ" altLang="cs-CZ" sz="1400" dirty="0" err="1" smtClean="0"/>
              <a:t>Generation</a:t>
            </a:r>
            <a:endParaRPr lang="cs-CZ" altLang="cs-CZ" sz="1400" dirty="0" smtClean="0"/>
          </a:p>
          <a:p>
            <a:r>
              <a:rPr lang="cs-CZ" altLang="cs-CZ" sz="1600" b="1" dirty="0" smtClean="0"/>
              <a:t>17. 9. 2012 - Vypuštění meteorologické družice Metop-B: </a:t>
            </a:r>
            <a:r>
              <a:rPr lang="cs-CZ" altLang="cs-CZ" sz="1600" dirty="0" smtClean="0"/>
              <a:t>v 18:28 SELČ byla z kosmodromu </a:t>
            </a:r>
            <a:r>
              <a:rPr lang="cs-CZ" altLang="cs-CZ" sz="1600" dirty="0" err="1" smtClean="0"/>
              <a:t>Bajkonur</a:t>
            </a:r>
            <a:r>
              <a:rPr lang="cs-CZ" altLang="cs-CZ" sz="1600" dirty="0" smtClean="0"/>
              <a:t> v Kazachstánu úspěšně vypuštěna polární meteorologická družice Metop-B</a:t>
            </a:r>
          </a:p>
        </p:txBody>
      </p:sp>
      <p:pic>
        <p:nvPicPr>
          <p:cNvPr id="36867" name="Picture 5" descr="The Me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411538"/>
            <a:ext cx="5545138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39000">
              <a:srgbClr val="B5A9B2"/>
            </a:gs>
            <a:gs pos="70000">
              <a:srgbClr val="C4D6EB"/>
            </a:gs>
            <a:gs pos="100000">
              <a:srgbClr val="92D05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642392" y="188640"/>
            <a:ext cx="7859216" cy="1498600"/>
          </a:xfrm>
        </p:spPr>
        <p:txBody>
          <a:bodyPr/>
          <a:lstStyle/>
          <a:p>
            <a:r>
              <a:rPr lang="cs-CZ" altLang="cs-CZ" sz="6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Jedná se o dálkový průzkum Země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950" y="2133600"/>
            <a:ext cx="8928100" cy="388778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sz="2400" b="1" dirty="0">
                <a:solidFill>
                  <a:srgbClr val="7030A0"/>
                </a:solidFill>
                <a:latin typeface="Lucida Calligraphy" pitchFamily="66" charset="0"/>
              </a:rPr>
              <a:t> </a:t>
            </a:r>
            <a:r>
              <a:rPr lang="cs-CZ" sz="2400" b="1" dirty="0" smtClean="0">
                <a:solidFill>
                  <a:srgbClr val="7030A0"/>
                </a:solidFill>
                <a:latin typeface="Lucida Calligraphy" pitchFamily="66" charset="0"/>
              </a:rPr>
              <a:t>  </a:t>
            </a:r>
            <a:r>
              <a:rPr lang="cs-CZ" b="1" dirty="0" smtClean="0">
                <a:solidFill>
                  <a:srgbClr val="0A0AE6"/>
                </a:solidFill>
                <a:latin typeface="Monotype Corsiva" pitchFamily="66" charset="0"/>
              </a:rPr>
              <a:t>V  meteorologii se </a:t>
            </a:r>
            <a:r>
              <a:rPr lang="cs-CZ" b="1" dirty="0" smtClean="0">
                <a:solidFill>
                  <a:srgbClr val="0A0AE6"/>
                </a:solidFill>
                <a:latin typeface="Monotype Corsiva" pitchFamily="66" charset="0"/>
              </a:rPr>
              <a:t>redukuje </a:t>
            </a:r>
            <a:r>
              <a:rPr lang="cs-CZ" b="1" dirty="0" smtClean="0">
                <a:solidFill>
                  <a:srgbClr val="0A0AE6"/>
                </a:solidFill>
                <a:latin typeface="Monotype Corsiva" pitchFamily="66" charset="0"/>
              </a:rPr>
              <a:t>na 3 hlavní oblasti:</a:t>
            </a:r>
          </a:p>
          <a:p>
            <a:pPr>
              <a:buFontTx/>
              <a:buChar char="-"/>
              <a:defRPr/>
            </a:pPr>
            <a:r>
              <a:rPr lang="cs-CZ" b="1" dirty="0" smtClean="0">
                <a:solidFill>
                  <a:srgbClr val="7030A0"/>
                </a:solidFill>
                <a:latin typeface="Monotype Corsiva" pitchFamily="66" charset="0"/>
              </a:rPr>
              <a:t>Aerologie = vertikální sondáž atmosféry</a:t>
            </a:r>
          </a:p>
          <a:p>
            <a:pPr>
              <a:buFontTx/>
              <a:buChar char="-"/>
              <a:defRPr/>
            </a:pPr>
            <a:r>
              <a:rPr lang="cs-CZ" b="1" dirty="0" smtClean="0">
                <a:solidFill>
                  <a:srgbClr val="009644"/>
                </a:solidFill>
                <a:latin typeface="Monotype Corsiva" pitchFamily="66" charset="0"/>
              </a:rPr>
              <a:t>Radarová meteorologie = využití odrazu radiových vln </a:t>
            </a:r>
          </a:p>
          <a:p>
            <a:pPr>
              <a:buFontTx/>
              <a:buChar char="-"/>
              <a:defRPr/>
            </a:pPr>
            <a:r>
              <a:rPr lang="cs-CZ" b="1" dirty="0" smtClean="0">
                <a:solidFill>
                  <a:srgbClr val="002060"/>
                </a:solidFill>
                <a:latin typeface="Monotype Corsiva" pitchFamily="66" charset="0"/>
              </a:rPr>
              <a:t>Družicová meteorologie = satelity s </a:t>
            </a:r>
            <a:r>
              <a:rPr lang="cs-CZ" b="1" dirty="0">
                <a:solidFill>
                  <a:srgbClr val="002060"/>
                </a:solidFill>
                <a:latin typeface="Monotype Corsiva" pitchFamily="66" charset="0"/>
              </a:rPr>
              <a:t>geostacionární </a:t>
            </a:r>
            <a:r>
              <a:rPr lang="cs-CZ" b="1" dirty="0" smtClean="0">
                <a:solidFill>
                  <a:srgbClr val="002060"/>
                </a:solidFill>
                <a:latin typeface="Monotype Corsiva" pitchFamily="66" charset="0"/>
              </a:rPr>
              <a:t> a polární  dráhou letu</a:t>
            </a:r>
          </a:p>
          <a:p>
            <a:pPr>
              <a:buFontTx/>
              <a:buChar char="-"/>
              <a:defRPr/>
            </a:pPr>
            <a:r>
              <a:rPr lang="cs-CZ" b="1" dirty="0" smtClean="0">
                <a:solidFill>
                  <a:srgbClr val="C00000"/>
                </a:solidFill>
                <a:latin typeface="Monotype Corsiva" pitchFamily="66" charset="0"/>
              </a:rPr>
              <a:t>(Automatické meteorologické stanice)</a:t>
            </a:r>
          </a:p>
          <a:p>
            <a:pPr marL="0" indent="0">
              <a:buFontTx/>
              <a:buNone/>
              <a:defRPr/>
            </a:pPr>
            <a:endParaRPr lang="cs-CZ" sz="2400" b="1" dirty="0" smtClean="0">
              <a:solidFill>
                <a:srgbClr val="C00000"/>
              </a:solidFill>
              <a:latin typeface="Lucida Calligraphy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8" y="0"/>
            <a:ext cx="7965157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21659" y="188640"/>
            <a:ext cx="7478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FF00"/>
                </a:solidFill>
              </a:rPr>
              <a:t>Série družic </a:t>
            </a:r>
            <a:r>
              <a:rPr lang="cs-CZ" sz="3200" dirty="0" err="1" smtClean="0">
                <a:solidFill>
                  <a:srgbClr val="FFFF00"/>
                </a:solidFill>
              </a:rPr>
              <a:t>Meteosat</a:t>
            </a:r>
            <a:r>
              <a:rPr lang="cs-CZ" sz="3200" dirty="0" smtClean="0">
                <a:solidFill>
                  <a:srgbClr val="FFFF00"/>
                </a:solidFill>
              </a:rPr>
              <a:t>    </a:t>
            </a:r>
            <a:r>
              <a:rPr lang="cs-CZ" sz="1600" dirty="0" smtClean="0">
                <a:solidFill>
                  <a:srgbClr val="FFFF00"/>
                </a:solidFill>
              </a:rPr>
              <a:t>(od roku 2013 již 10. v řadě)</a:t>
            </a:r>
            <a:endParaRPr lang="cs-CZ" sz="1600" dirty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21659" y="5301208"/>
            <a:ext cx="4523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Poloha:  9,5°E</a:t>
            </a:r>
          </a:p>
          <a:p>
            <a:r>
              <a:rPr lang="cs-CZ" dirty="0" smtClean="0"/>
              <a:t>Výška:   35 786 km (nad </a:t>
            </a:r>
            <a:r>
              <a:rPr lang="cs-CZ" dirty="0" err="1" smtClean="0"/>
              <a:t>Azébé</a:t>
            </a:r>
            <a:r>
              <a:rPr lang="cs-CZ" dirty="0" smtClean="0"/>
              <a:t>, Gabon)</a:t>
            </a:r>
          </a:p>
          <a:p>
            <a:r>
              <a:rPr lang="cs-CZ" dirty="0" smtClean="0"/>
              <a:t>Rychlost snímání: 100 </a:t>
            </a:r>
            <a:r>
              <a:rPr lang="cs-CZ" dirty="0" err="1" smtClean="0"/>
              <a:t>ot</a:t>
            </a:r>
            <a:r>
              <a:rPr lang="cs-CZ" dirty="0" smtClean="0"/>
              <a:t>/min</a:t>
            </a:r>
          </a:p>
          <a:p>
            <a:r>
              <a:rPr lang="cs-CZ" dirty="0" smtClean="0"/>
              <a:t>Skenovací cyklus: 15 minut (1250 otáček)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4390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Co z MSG dostáváme ….. 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856662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000" b="1" i="1" dirty="0" smtClean="0"/>
              <a:t>b1 - b4</a:t>
            </a:r>
            <a:r>
              <a:rPr lang="cs-CZ" altLang="cs-CZ" sz="2000" i="1" dirty="0" smtClean="0"/>
              <a:t> = samostatné kanály AVHRR (černobílé snímky)</a:t>
            </a:r>
          </a:p>
          <a:p>
            <a:pPr marL="0" indent="0">
              <a:buFontTx/>
              <a:buNone/>
            </a:pPr>
            <a:r>
              <a:rPr lang="cs-CZ" altLang="cs-CZ" sz="2000" i="1" dirty="0" smtClean="0"/>
              <a:t/>
            </a:r>
            <a:br>
              <a:rPr lang="cs-CZ" altLang="cs-CZ" sz="2000" i="1" dirty="0" smtClean="0"/>
            </a:br>
            <a:r>
              <a:rPr lang="cs-CZ" altLang="cs-CZ" sz="2000" b="1" i="1" dirty="0" smtClean="0"/>
              <a:t>b4BT</a:t>
            </a:r>
            <a:r>
              <a:rPr lang="cs-CZ" altLang="cs-CZ" sz="2000" i="1" dirty="0" smtClean="0"/>
              <a:t> = kanál 4 s barevně zvýrazněným teplotním intervalem 200-240 K</a:t>
            </a:r>
          </a:p>
          <a:p>
            <a:pPr marL="0" indent="0">
              <a:buFontTx/>
              <a:buNone/>
            </a:pPr>
            <a:r>
              <a:rPr lang="cs-CZ" altLang="cs-CZ" sz="2000" i="1" dirty="0" smtClean="0"/>
              <a:t/>
            </a:r>
            <a:br>
              <a:rPr lang="cs-CZ" altLang="cs-CZ" sz="2000" i="1" dirty="0" smtClean="0"/>
            </a:br>
            <a:r>
              <a:rPr lang="cs-CZ" altLang="cs-CZ" sz="2000" b="1" i="1" dirty="0" smtClean="0"/>
              <a:t>rgb124</a:t>
            </a:r>
            <a:r>
              <a:rPr lang="cs-CZ" altLang="cs-CZ" sz="2000" i="1" dirty="0" smtClean="0"/>
              <a:t> = barevná RGB syntéza AVHRR kanálů 1, 2 a 4 (pouze ve dne)</a:t>
            </a:r>
          </a:p>
          <a:p>
            <a:pPr marL="0" indent="0">
              <a:buFontTx/>
              <a:buNone/>
            </a:pPr>
            <a:r>
              <a:rPr lang="cs-CZ" altLang="cs-CZ" sz="2000" i="1" dirty="0" smtClean="0"/>
              <a:t/>
            </a:r>
            <a:br>
              <a:rPr lang="cs-CZ" altLang="cs-CZ" sz="2000" i="1" dirty="0" smtClean="0"/>
            </a:br>
            <a:r>
              <a:rPr lang="cs-CZ" altLang="cs-CZ" sz="2000" b="1" i="1" dirty="0" smtClean="0"/>
              <a:t>rgb345</a:t>
            </a:r>
            <a:r>
              <a:rPr lang="cs-CZ" altLang="cs-CZ" sz="2000" i="1" dirty="0" smtClean="0"/>
              <a:t> = barevná RGB syntéza AVHRR kanálů 3B, 4 a 5 (pouze v noci)</a:t>
            </a:r>
          </a:p>
          <a:p>
            <a:pPr marL="0" indent="0">
              <a:buFontTx/>
              <a:buNone/>
            </a:pPr>
            <a:r>
              <a:rPr lang="cs-CZ" altLang="cs-CZ" sz="2000" i="1" dirty="0" smtClean="0"/>
              <a:t/>
            </a:r>
            <a:br>
              <a:rPr lang="cs-CZ" altLang="cs-CZ" sz="2000" i="1" dirty="0" smtClean="0"/>
            </a:br>
            <a:r>
              <a:rPr lang="cs-CZ" altLang="cs-CZ" sz="2000" b="1" i="1" dirty="0" smtClean="0"/>
              <a:t>NM</a:t>
            </a:r>
            <a:r>
              <a:rPr lang="cs-CZ" altLang="cs-CZ" sz="2000" i="1" dirty="0" smtClean="0"/>
              <a:t> = noční mikrofyzikální produkt (podrobnější informace)</a:t>
            </a:r>
          </a:p>
          <a:p>
            <a:pPr marL="0" indent="0">
              <a:buFontTx/>
              <a:buNone/>
            </a:pPr>
            <a:endParaRPr lang="cs-CZ" altLang="cs-CZ" sz="2000" i="1" dirty="0" smtClean="0"/>
          </a:p>
          <a:p>
            <a:pPr marL="0" indent="0" algn="ctr">
              <a:buFontTx/>
              <a:buNone/>
            </a:pPr>
            <a:r>
              <a:rPr lang="cs-CZ" altLang="cs-CZ" sz="6000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Je to družice geostacionární</a:t>
            </a:r>
          </a:p>
          <a:p>
            <a:pPr marL="0" indent="0">
              <a:buFontTx/>
              <a:buNone/>
            </a:pPr>
            <a:endParaRPr lang="cs-CZ" altLang="cs-CZ" sz="2000" i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9000">
              <a:srgbClr val="C4D6EB"/>
            </a:gs>
            <a:gs pos="17999">
              <a:srgbClr val="85C2FF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ctrTitle"/>
          </p:nvPr>
        </p:nvSpPr>
        <p:spPr>
          <a:xfrm>
            <a:off x="1042988" y="96838"/>
            <a:ext cx="6913562" cy="404812"/>
          </a:xfrm>
        </p:spPr>
        <p:txBody>
          <a:bodyPr/>
          <a:lstStyle/>
          <a:p>
            <a:r>
              <a:rPr lang="cs-CZ" altLang="cs-CZ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…..  a co se z ní dozvíme?</a:t>
            </a:r>
          </a:p>
        </p:txBody>
      </p:sp>
      <p:pic>
        <p:nvPicPr>
          <p:cNvPr id="38915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3"/>
            <a:ext cx="91440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37433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989138"/>
            <a:ext cx="6096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ovéPole 3"/>
          <p:cNvSpPr txBox="1">
            <a:spLocks noChangeArrowheads="1"/>
          </p:cNvSpPr>
          <p:nvPr/>
        </p:nvSpPr>
        <p:spPr bwMode="auto">
          <a:xfrm>
            <a:off x="3924300" y="1052513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Snímek se vkládá do „slepé mapy“</a:t>
            </a:r>
          </a:p>
        </p:txBody>
      </p:sp>
      <p:sp>
        <p:nvSpPr>
          <p:cNvPr id="40965" name="TextovéPole 4"/>
          <p:cNvSpPr txBox="1">
            <a:spLocks noChangeArrowheads="1"/>
          </p:cNvSpPr>
          <p:nvPr/>
        </p:nvSpPr>
        <p:spPr bwMode="auto">
          <a:xfrm>
            <a:off x="14288" y="4292600"/>
            <a:ext cx="2952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Výsledkem je základní informace (v tomto případě zobrazení v IR2 = kanál 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ctrTitle"/>
          </p:nvPr>
        </p:nvSpPr>
        <p:spPr>
          <a:xfrm>
            <a:off x="684213" y="115888"/>
            <a:ext cx="7772400" cy="865187"/>
          </a:xfrm>
        </p:spPr>
        <p:txBody>
          <a:bodyPr/>
          <a:lstStyle/>
          <a:p>
            <a:r>
              <a:rPr lang="cs-CZ" altLang="cs-CZ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A co NOAA  a METOP…..?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388" y="1125538"/>
            <a:ext cx="8713787" cy="5543550"/>
          </a:xfrm>
        </p:spPr>
        <p:txBody>
          <a:bodyPr/>
          <a:lstStyle/>
          <a:p>
            <a:pPr algn="l">
              <a:defRPr/>
            </a:pPr>
            <a:r>
              <a:rPr lang="cs-CZ" sz="4400" dirty="0" smtClean="0">
                <a:solidFill>
                  <a:schemeClr val="accent5">
                    <a:lumMod val="25000"/>
                  </a:schemeClr>
                </a:solidFill>
                <a:latin typeface="Monotype Corsiva" pitchFamily="66" charset="0"/>
              </a:rPr>
              <a:t>Jsou to družice s polární dráhou letu.</a:t>
            </a:r>
          </a:p>
          <a:p>
            <a:pPr algn="l">
              <a:defRPr/>
            </a:pPr>
            <a:r>
              <a:rPr lang="cs-CZ" sz="1600" i="1" u="sng" dirty="0">
                <a:solidFill>
                  <a:schemeClr val="accent2">
                    <a:lumMod val="75000"/>
                  </a:schemeClr>
                </a:solidFill>
              </a:rPr>
              <a:t>typ oběžné dráhy: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600" dirty="0" smtClean="0"/>
              <a:t>sklon </a:t>
            </a:r>
            <a:r>
              <a:rPr lang="cs-CZ" sz="1600" dirty="0"/>
              <a:t>vůči rovině zemského rovníku </a:t>
            </a:r>
            <a:r>
              <a:rPr lang="cs-CZ" sz="1600" dirty="0" smtClean="0"/>
              <a:t>je 98° </a:t>
            </a:r>
            <a:r>
              <a:rPr lang="cs-CZ" sz="1600" dirty="0"/>
              <a:t>až </a:t>
            </a:r>
            <a:r>
              <a:rPr lang="cs-CZ" sz="1600" dirty="0" smtClean="0"/>
              <a:t>99° </a:t>
            </a:r>
            <a:r>
              <a:rPr lang="cs-CZ" sz="1600" dirty="0"/>
              <a:t>stupňů, výška dráhy se pohybuje v rozmezí 810 až 870 km, </a:t>
            </a:r>
            <a:r>
              <a:rPr lang="cs-CZ" sz="1600" dirty="0" smtClean="0"/>
              <a:t>oběžná </a:t>
            </a:r>
            <a:r>
              <a:rPr lang="cs-CZ" sz="1600" dirty="0"/>
              <a:t>doba </a:t>
            </a:r>
            <a:r>
              <a:rPr lang="cs-CZ" sz="1600" dirty="0" smtClean="0"/>
              <a:t>je přibližně </a:t>
            </a:r>
            <a:r>
              <a:rPr lang="cs-CZ" sz="1600" dirty="0"/>
              <a:t>100 minut. </a:t>
            </a:r>
            <a:endParaRPr lang="cs-CZ" sz="1600" dirty="0" smtClean="0"/>
          </a:p>
          <a:p>
            <a:pPr algn="l">
              <a:defRPr/>
            </a:pPr>
            <a:r>
              <a:rPr lang="cs-CZ" sz="1600" i="1" u="sng" dirty="0" smtClean="0">
                <a:solidFill>
                  <a:schemeClr val="accent2">
                    <a:lumMod val="75000"/>
                  </a:schemeClr>
                </a:solidFill>
              </a:rPr>
              <a:t>posun </a:t>
            </a:r>
            <a:r>
              <a:rPr lang="cs-CZ" sz="1600" i="1" u="sng" dirty="0">
                <a:solidFill>
                  <a:schemeClr val="accent2">
                    <a:lumMod val="75000"/>
                  </a:schemeClr>
                </a:solidFill>
              </a:rPr>
              <a:t>dráhy mezi dvěma sousedními </a:t>
            </a:r>
            <a:r>
              <a:rPr lang="cs-CZ" sz="1600" i="1" u="sng" dirty="0" smtClean="0">
                <a:solidFill>
                  <a:schemeClr val="accent2">
                    <a:lumMod val="75000"/>
                  </a:schemeClr>
                </a:solidFill>
              </a:rPr>
              <a:t>oblety</a:t>
            </a:r>
            <a:r>
              <a:rPr lang="cs-CZ" sz="1600" i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cs-CZ" sz="1600" dirty="0" smtClean="0"/>
              <a:t>na </a:t>
            </a:r>
            <a:r>
              <a:rPr lang="cs-CZ" sz="1600" dirty="0"/>
              <a:t>rovníku přibližně 25,5 stupně (na západ</a:t>
            </a:r>
            <a:r>
              <a:rPr lang="cs-CZ" sz="1600" dirty="0" smtClean="0"/>
              <a:t>); dráha </a:t>
            </a:r>
            <a:r>
              <a:rPr lang="cs-CZ" sz="1600" dirty="0"/>
              <a:t>je </a:t>
            </a:r>
            <a:r>
              <a:rPr lang="cs-CZ" sz="1600" dirty="0" err="1"/>
              <a:t>héliosynchronní</a:t>
            </a:r>
            <a:r>
              <a:rPr lang="cs-CZ" sz="1600" dirty="0"/>
              <a:t>, tj. družice přelétá určitou zeměpisnou šířku vždy ve stejném místním čase. </a:t>
            </a:r>
          </a:p>
          <a:p>
            <a:pPr algn="l">
              <a:defRPr/>
            </a:pPr>
            <a:r>
              <a:rPr lang="cs-CZ" sz="1600" i="1" u="sng" dirty="0" smtClean="0">
                <a:solidFill>
                  <a:schemeClr val="accent2">
                    <a:lumMod val="75000"/>
                  </a:schemeClr>
                </a:solidFill>
              </a:rPr>
              <a:t>hlavní meteorologický přístroj:</a:t>
            </a:r>
            <a:r>
              <a:rPr lang="cs-CZ" sz="1600" dirty="0" smtClean="0"/>
              <a:t> skenující </a:t>
            </a:r>
            <a:r>
              <a:rPr lang="cs-CZ" sz="1600" dirty="0"/>
              <a:t>radiometr, označovaný </a:t>
            </a:r>
            <a:r>
              <a:rPr lang="cs-CZ" sz="1600" b="1" dirty="0"/>
              <a:t>AVHRR</a:t>
            </a:r>
            <a:r>
              <a:rPr lang="cs-CZ" sz="1600" dirty="0"/>
              <a:t> (</a:t>
            </a:r>
            <a:r>
              <a:rPr lang="cs-CZ" sz="1600" dirty="0" err="1"/>
              <a:t>Advanced</a:t>
            </a:r>
            <a:r>
              <a:rPr lang="cs-CZ" sz="1600" dirty="0"/>
              <a:t> Very </a:t>
            </a:r>
            <a:r>
              <a:rPr lang="cs-CZ" sz="1600" dirty="0" err="1"/>
              <a:t>High</a:t>
            </a:r>
            <a:r>
              <a:rPr lang="cs-CZ" sz="1600" dirty="0"/>
              <a:t> </a:t>
            </a:r>
            <a:r>
              <a:rPr lang="cs-CZ" sz="1600" dirty="0" err="1"/>
              <a:t>Resolution</a:t>
            </a:r>
            <a:r>
              <a:rPr lang="cs-CZ" sz="1600" dirty="0"/>
              <a:t> </a:t>
            </a:r>
            <a:r>
              <a:rPr lang="cs-CZ" sz="1600" dirty="0" err="1"/>
              <a:t>Radiometer</a:t>
            </a:r>
            <a:r>
              <a:rPr lang="cs-CZ" sz="1600" dirty="0"/>
              <a:t>). </a:t>
            </a:r>
            <a:r>
              <a:rPr lang="cs-CZ" sz="1600" dirty="0" smtClean="0"/>
              <a:t>Je to</a:t>
            </a:r>
            <a:r>
              <a:rPr lang="cs-CZ" sz="1600" dirty="0"/>
              <a:t> </a:t>
            </a:r>
            <a:r>
              <a:rPr lang="cs-CZ" sz="1600" dirty="0" err="1"/>
              <a:t>šestikanálový</a:t>
            </a:r>
            <a:r>
              <a:rPr lang="cs-CZ" sz="1600" dirty="0"/>
              <a:t> přístroj, jehož </a:t>
            </a:r>
            <a:r>
              <a:rPr lang="cs-CZ" sz="1600" dirty="0" smtClean="0"/>
              <a:t>spektrální </a:t>
            </a:r>
            <a:r>
              <a:rPr lang="cs-CZ" sz="1600" dirty="0"/>
              <a:t>kanály pokrývají následující </a:t>
            </a:r>
            <a:r>
              <a:rPr lang="cs-CZ" sz="1600" dirty="0" smtClean="0"/>
              <a:t>rozsahy</a:t>
            </a:r>
            <a:r>
              <a:rPr lang="cs-CZ" sz="1600" dirty="0"/>
              <a:t>: </a:t>
            </a:r>
            <a:endParaRPr lang="cs-CZ" sz="1600" dirty="0" smtClean="0"/>
          </a:p>
          <a:p>
            <a:pPr algn="l">
              <a:defRPr/>
            </a:pPr>
            <a:endParaRPr lang="cs-CZ" sz="1600" dirty="0"/>
          </a:p>
          <a:p>
            <a:pPr algn="l">
              <a:defRPr/>
            </a:pPr>
            <a:endParaRPr lang="cs-CZ" sz="4400" dirty="0" smtClean="0">
              <a:solidFill>
                <a:schemeClr val="accent5">
                  <a:lumMod val="25000"/>
                </a:schemeClr>
              </a:solidFill>
              <a:latin typeface="Monotype Corsiva" pitchFamily="66" charset="0"/>
            </a:endParaRPr>
          </a:p>
          <a:p>
            <a:pPr algn="l">
              <a:defRPr/>
            </a:pPr>
            <a:endParaRPr lang="cs-CZ" sz="2400" dirty="0">
              <a:solidFill>
                <a:srgbClr val="FF0000"/>
              </a:solidFill>
              <a:latin typeface="Monotype Corsiva" pitchFamily="66" charset="0"/>
            </a:endParaRPr>
          </a:p>
          <a:p>
            <a:pPr algn="l">
              <a:defRPr/>
            </a:pPr>
            <a:endParaRPr lang="cs-CZ" sz="4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323850" y="4076700"/>
          <a:ext cx="8569325" cy="2592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47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79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76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6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kanál 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0,58 - 0,68 µm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červená oblast spektra - </a:t>
                      </a:r>
                      <a:r>
                        <a:rPr lang="cs-CZ" sz="1200" dirty="0">
                          <a:solidFill>
                            <a:srgbClr val="FF0000"/>
                          </a:solidFill>
                          <a:effectLst/>
                        </a:rPr>
                        <a:t>odražené sluneční záření</a:t>
                      </a:r>
                      <a:endParaRPr lang="cs-CZ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kanál 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0,725 - 1,0 µm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blízké infračervené záření - </a:t>
                      </a:r>
                      <a:r>
                        <a:rPr lang="cs-CZ" sz="1200" dirty="0">
                          <a:solidFill>
                            <a:srgbClr val="FF0000"/>
                          </a:solidFill>
                          <a:effectLst/>
                        </a:rPr>
                        <a:t>odražené sluneční záření</a:t>
                      </a:r>
                      <a:endParaRPr lang="cs-CZ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16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kanál 3A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1,58 - 1,64 µm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infračervené záření - </a:t>
                      </a:r>
                      <a:r>
                        <a:rPr lang="cs-CZ" sz="1200" dirty="0">
                          <a:solidFill>
                            <a:srgbClr val="FF0000"/>
                          </a:solidFill>
                          <a:effectLst/>
                        </a:rPr>
                        <a:t>odražené sluneční záření</a:t>
                      </a:r>
                      <a:endParaRPr lang="cs-CZ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6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kanál 3B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3,55 - 3,93 µm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infračervené záření - </a:t>
                      </a:r>
                      <a:r>
                        <a:rPr lang="cs-CZ" sz="1200" dirty="0">
                          <a:solidFill>
                            <a:srgbClr val="FF0000"/>
                          </a:solidFill>
                          <a:effectLst/>
                        </a:rPr>
                        <a:t>odražené sluneční a tepelné záření</a:t>
                      </a:r>
                      <a:endParaRPr lang="cs-CZ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kanál 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10,3 - 11,3 µm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infračervené záření - </a:t>
                      </a:r>
                      <a:r>
                        <a:rPr lang="cs-CZ" sz="1200" dirty="0">
                          <a:solidFill>
                            <a:srgbClr val="0A0AE6"/>
                          </a:solidFill>
                          <a:effectLst/>
                        </a:rPr>
                        <a:t>tepelné záření</a:t>
                      </a:r>
                      <a:endParaRPr lang="cs-CZ" sz="1200" dirty="0">
                        <a:solidFill>
                          <a:srgbClr val="0A0AE6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6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kanál 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11,5 - 12,5 µm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infračervené záření - </a:t>
                      </a:r>
                      <a:r>
                        <a:rPr lang="cs-CZ" sz="1200" dirty="0">
                          <a:solidFill>
                            <a:srgbClr val="0A0AE6"/>
                          </a:solidFill>
                          <a:effectLst/>
                        </a:rPr>
                        <a:t>tepelné záření</a:t>
                      </a:r>
                      <a:endParaRPr lang="cs-CZ" sz="1200" dirty="0">
                        <a:solidFill>
                          <a:srgbClr val="0A0AE6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6" marR="27306" marT="27306" marB="27306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2018" name="Rectangle 1"/>
          <p:cNvSpPr>
            <a:spLocks noChangeArrowheads="1"/>
          </p:cNvSpPr>
          <p:nvPr/>
        </p:nvSpPr>
        <p:spPr bwMode="auto">
          <a:xfrm>
            <a:off x="2263775" y="28765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15888"/>
            <a:ext cx="91440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600" dirty="0"/>
              <a:t>-  Geometrické rozlišení snímaných dat: v nadiru 1,1 x 1,1 km, pro okraj snímaného pásu zemí  </a:t>
            </a:r>
          </a:p>
          <a:p>
            <a:pPr eaLnBrk="1" hangingPunct="1">
              <a:defRPr/>
            </a:pPr>
            <a:r>
              <a:rPr lang="cs-CZ" sz="1600" dirty="0"/>
              <a:t>   cca 2,5 x 5 km.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cs-CZ" sz="1600" dirty="0"/>
              <a:t>Družice snímá nepřetržitě pás široký přibližně 3000 km (1500 km na obě strany od nadiru). Data jsou v plném rozlišení vysílána uživatelům v reálném čase.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cs-CZ" sz="1600" dirty="0"/>
              <a:t>Kromě toho družice zaznamenává veškerá naměřená data s uměle sníženým rozlišením (4x4 km, tzv. </a:t>
            </a:r>
            <a:r>
              <a:rPr lang="cs-CZ" sz="1600" dirty="0" err="1"/>
              <a:t>Global</a:t>
            </a:r>
            <a:r>
              <a:rPr lang="cs-CZ" sz="1600" dirty="0"/>
              <a:t> Area </a:t>
            </a:r>
            <a:r>
              <a:rPr lang="cs-CZ" sz="1600" dirty="0" err="1"/>
              <a:t>Coverage</a:t>
            </a:r>
            <a:r>
              <a:rPr lang="cs-CZ" sz="1600" dirty="0"/>
              <a:t> = GAC formát) a vybraná území v plném rozlišení (</a:t>
            </a:r>
            <a:r>
              <a:rPr lang="cs-CZ" sz="1600" dirty="0" err="1"/>
              <a:t>Local</a:t>
            </a:r>
            <a:r>
              <a:rPr lang="cs-CZ" sz="1600" dirty="0"/>
              <a:t> Area </a:t>
            </a:r>
            <a:r>
              <a:rPr lang="cs-CZ" sz="1600" dirty="0" err="1"/>
              <a:t>Coverage</a:t>
            </a:r>
            <a:r>
              <a:rPr lang="cs-CZ" sz="1600" dirty="0"/>
              <a:t> - LAC formát).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cs-CZ" sz="1600" dirty="0"/>
              <a:t>Délka nejdelšího možného přeletu (doby, kdy je družice nad místním horizontem) je asi 15,5 min.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cs-CZ" sz="1600" dirty="0"/>
              <a:t>Data jsou snímána a vysílána rychlostí 6 obrazových řádků za sekundu, každý řádek obsahuje 2048 obrazových bodů, v každém jsou data pro každý z pěti přenášených kanálů reprezentována 10-bitovou hodnotou. </a:t>
            </a:r>
          </a:p>
        </p:txBody>
      </p:sp>
      <p:pic>
        <p:nvPicPr>
          <p:cNvPr id="4301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708275"/>
            <a:ext cx="53213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ovéPole 3"/>
          <p:cNvSpPr txBox="1">
            <a:spLocks noChangeArrowheads="1"/>
          </p:cNvSpPr>
          <p:nvPr/>
        </p:nvSpPr>
        <p:spPr bwMode="auto">
          <a:xfrm>
            <a:off x="812800" y="4941888"/>
            <a:ext cx="28082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Monotype Corsiva" panose="03010101010201010101" pitchFamily="66" charset="0"/>
              </a:rPr>
              <a:t>Příklad snímku získaného z přeletu družice NOAA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ovéPole 2"/>
          <p:cNvSpPr txBox="1">
            <a:spLocks noChangeArrowheads="1"/>
          </p:cNvSpPr>
          <p:nvPr/>
        </p:nvSpPr>
        <p:spPr bwMode="auto">
          <a:xfrm>
            <a:off x="1191419" y="166272"/>
            <a:ext cx="6769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Automatická meteorologická stanice</a:t>
            </a:r>
            <a:endParaRPr lang="cs-CZ" altLang="cs-CZ" sz="4000" dirty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5588" y="908050"/>
            <a:ext cx="8640762" cy="554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Wingdings" pitchFamily="2" charset="2"/>
              <a:buChar char="v"/>
              <a:defRPr/>
            </a:pPr>
            <a:r>
              <a:rPr lang="cs-CZ" dirty="0">
                <a:solidFill>
                  <a:srgbClr val="C00000"/>
                </a:solidFill>
              </a:rPr>
              <a:t>Měření a přenos dat, které technika dokáže snímat: teplota, vlhkost, tlak vzduchu, směr a rychlost větru, dohlednost (pouze v jednom směru), množství srážek.</a:t>
            </a:r>
          </a:p>
          <a:p>
            <a:pPr marL="285750" indent="-285750" eaLnBrk="1" hangingPunct="1">
              <a:buFont typeface="Wingdings" pitchFamily="2" charset="2"/>
              <a:buChar char="v"/>
              <a:defRPr/>
            </a:pPr>
            <a:r>
              <a:rPr lang="cs-CZ" dirty="0">
                <a:solidFill>
                  <a:srgbClr val="C00000"/>
                </a:solidFill>
              </a:rPr>
              <a:t>Nahrazuje člověka v době slabého provozu (útlumu), šetří prostředky.</a:t>
            </a:r>
          </a:p>
          <a:p>
            <a:pPr marL="285750" indent="-285750" eaLnBrk="1" hangingPunct="1">
              <a:buFont typeface="Wingdings" pitchFamily="2" charset="2"/>
              <a:buChar char="v"/>
              <a:defRPr/>
            </a:pPr>
            <a:r>
              <a:rPr lang="cs-CZ" dirty="0"/>
              <a:t>Neměří a nepředává množství, druh a výšku oblačnosti, druh srážek a obecnou horizontální dohlednost.</a:t>
            </a:r>
          </a:p>
          <a:p>
            <a:pPr marL="285750" indent="-285750" eaLnBrk="1" hangingPunct="1">
              <a:buFont typeface="Wingdings" pitchFamily="2" charset="2"/>
              <a:buChar char="v"/>
              <a:defRPr/>
            </a:pPr>
            <a:r>
              <a:rPr lang="cs-CZ" dirty="0"/>
              <a:t>Vyžaduje pravidelný servis, periodické kalibrace a odborný dohled aby byla zaručena spolehlivost.</a:t>
            </a:r>
          </a:p>
          <a:p>
            <a:pPr marL="285750" indent="-285750" eaLnBrk="1" hangingPunct="1">
              <a:buFont typeface="Wingdings" pitchFamily="2" charset="2"/>
              <a:buChar char="v"/>
              <a:defRPr/>
            </a:pPr>
            <a:r>
              <a:rPr lang="cs-CZ" dirty="0"/>
              <a:t>Je závislá na spolehlivém zdroji energie, výpadek musí okamžitě překlenout člověk.</a:t>
            </a:r>
          </a:p>
          <a:p>
            <a:pPr marL="285750" indent="-285750" eaLnBrk="1" hangingPunct="1">
              <a:buFont typeface="Wingdings" pitchFamily="2" charset="2"/>
              <a:buChar char="v"/>
              <a:defRPr/>
            </a:pPr>
            <a:r>
              <a:rPr lang="cs-CZ" dirty="0"/>
              <a:t>Provoz vzdálené stanice s sebou nese riziko dlouhodobého výpadku. </a:t>
            </a:r>
          </a:p>
          <a:p>
            <a:pPr marL="285750" indent="-285750" eaLnBrk="1" hangingPunct="1">
              <a:buFont typeface="Wingdings" pitchFamily="2" charset="2"/>
              <a:buChar char="v"/>
              <a:defRPr/>
            </a:pPr>
            <a:r>
              <a:rPr lang="cs-CZ" dirty="0"/>
              <a:t>Rovněž extrémní podmínky znamenají zvýšené riziko výpadku.</a:t>
            </a:r>
          </a:p>
          <a:p>
            <a:pPr marL="285750" indent="-285750" eaLnBrk="1" hangingPunct="1">
              <a:buFont typeface="Wingdings" pitchFamily="2" charset="2"/>
              <a:buChar char="v"/>
              <a:defRPr/>
            </a:pPr>
            <a:endParaRPr lang="cs-CZ" dirty="0"/>
          </a:p>
          <a:p>
            <a:pPr algn="ctr" eaLnBrk="1" hangingPunct="1">
              <a:defRPr/>
            </a:pPr>
            <a:r>
              <a:rPr lang="cs-CZ" sz="3600" b="1" u="sng" dirty="0">
                <a:solidFill>
                  <a:srgbClr val="0A0AE6"/>
                </a:solidFill>
                <a:latin typeface="Monotype Corsiva" pitchFamily="66" charset="0"/>
              </a:rPr>
              <a:t>Závěr : </a:t>
            </a:r>
            <a:r>
              <a:rPr lang="cs-CZ" sz="3600" dirty="0">
                <a:solidFill>
                  <a:srgbClr val="0A0AE6"/>
                </a:solidFill>
                <a:latin typeface="Monotype Corsiva" pitchFamily="66" charset="0"/>
              </a:rPr>
              <a:t>automatické stanice jsou vhodné </a:t>
            </a:r>
          </a:p>
          <a:p>
            <a:pPr algn="ctr" eaLnBrk="1" hangingPunct="1">
              <a:defRPr/>
            </a:pPr>
            <a:r>
              <a:rPr lang="cs-CZ" sz="3600" dirty="0">
                <a:solidFill>
                  <a:srgbClr val="0A0AE6"/>
                </a:solidFill>
                <a:latin typeface="Monotype Corsiva" pitchFamily="66" charset="0"/>
              </a:rPr>
              <a:t>  k doplnění profesionální pozorovací sítě a </a:t>
            </a:r>
            <a:r>
              <a:rPr lang="cs-CZ" sz="3600" dirty="0" smtClean="0">
                <a:solidFill>
                  <a:srgbClr val="0A0AE6"/>
                </a:solidFill>
                <a:latin typeface="Monotype Corsiva" pitchFamily="66" charset="0"/>
              </a:rPr>
              <a:t>            do </a:t>
            </a:r>
            <a:r>
              <a:rPr lang="cs-CZ" sz="3600" dirty="0">
                <a:solidFill>
                  <a:srgbClr val="0A0AE6"/>
                </a:solidFill>
                <a:latin typeface="Monotype Corsiva" pitchFamily="66" charset="0"/>
              </a:rPr>
              <a:t>období slabého provozu.</a:t>
            </a:r>
            <a:endParaRPr lang="cs-CZ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92669" y="476672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Č</a:t>
            </a:r>
            <a:r>
              <a:rPr lang="cs-CZ" sz="2800" dirty="0" smtClean="0"/>
              <a:t>ím jsou nám výsledky dálkového průzkumu prospěšné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85546" y="1556792"/>
            <a:ext cx="811890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dirty="0" smtClean="0"/>
              <a:t>Pomocí radiosondážních měření získáváme představu o vertikálním rozložení meteorologických prvků a jejich zapracováním do map představu o vlastnostech atmosféry v různých výškách.</a:t>
            </a:r>
          </a:p>
          <a:p>
            <a:pPr marL="342900" indent="-342900">
              <a:buFontTx/>
              <a:buAutoNum type="arabicPeriod"/>
            </a:pPr>
            <a:r>
              <a:rPr lang="cs-CZ" dirty="0" smtClean="0"/>
              <a:t>Radarové informace, seskupené do kvazianimace a doplněné o výpočty pravděpodobného pohybu zvláště mohutné konvektivní oblačnosti, pomáhají předpovědět intenzitu a sílu jevů doprovázejících oblačnost.</a:t>
            </a:r>
          </a:p>
          <a:p>
            <a:pPr marL="342900" indent="-342900">
              <a:buFontTx/>
              <a:buAutoNum type="arabicPeriod"/>
            </a:pPr>
            <a:r>
              <a:rPr lang="cs-CZ" dirty="0" smtClean="0"/>
              <a:t>Snímky s geostacionárních družic rovněž umožňují díky animaci snímků v různých spektrech snímání vytvořit představu o vývoji fyzikálních pochodů v atmosféře.</a:t>
            </a:r>
          </a:p>
          <a:p>
            <a:pPr marL="342900" indent="-342900">
              <a:buFontTx/>
              <a:buAutoNum type="arabicPeriod"/>
            </a:pPr>
            <a:r>
              <a:rPr lang="cs-CZ" dirty="0" smtClean="0"/>
              <a:t>Snímky z družic s polární dráhou letu doplňují díky podrobnějšímu sondování atmosféry v menších výškách předchozí metody průzkumu.</a:t>
            </a:r>
          </a:p>
          <a:p>
            <a:pPr marL="342900" indent="-342900">
              <a:buFontTx/>
              <a:buAutoNum type="arabicPeriod"/>
            </a:pPr>
            <a:r>
              <a:rPr lang="cs-CZ" dirty="0"/>
              <a:t>Sloučením všech tří metod dostáváme komplexní informaci, která velmi vhodně doplňuje pravidelná měření a pozorování</a:t>
            </a:r>
            <a:r>
              <a:rPr lang="cs-CZ" dirty="0" smtClean="0"/>
              <a:t>.</a:t>
            </a:r>
          </a:p>
          <a:p>
            <a:pPr marL="342900" indent="-342900">
              <a:buFontTx/>
              <a:buAutoNum type="arabicPeriod"/>
            </a:pPr>
            <a:r>
              <a:rPr lang="cs-CZ" dirty="0" smtClean="0"/>
              <a:t>Pro běžného uživatele, zvláště pro piloty létající za VFR (tedy při VMC) jsou velmi dobrou pomůckou při plánování mimoletištních letů a přeletů, zvláště v období před startem. </a:t>
            </a:r>
            <a:r>
              <a:rPr lang="cs-CZ" b="1" dirty="0" smtClean="0"/>
              <a:t>Informace jsou volně přístupné na spoustě meteorologických a leteckých webů.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1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03PICT00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1" name="Text Box 7"/>
          <p:cNvSpPr txBox="1">
            <a:spLocks noChangeArrowheads="1"/>
          </p:cNvSpPr>
          <p:nvPr/>
        </p:nvSpPr>
        <p:spPr bwMode="auto">
          <a:xfrm>
            <a:off x="827088" y="692150"/>
            <a:ext cx="7416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3800" i="1">
                <a:solidFill>
                  <a:srgbClr val="0033CC"/>
                </a:solidFill>
                <a:latin typeface="Monotype Corsiva" panose="03010101010201010101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3800" i="1">
                <a:solidFill>
                  <a:srgbClr val="0033CC"/>
                </a:solidFill>
                <a:latin typeface="Monotype Corsiva" panose="03010101010201010101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3800" i="1">
                <a:solidFill>
                  <a:srgbClr val="0033CC"/>
                </a:solidFill>
                <a:latin typeface="Monotype Corsiva" panose="03010101010201010101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3800" i="1">
                <a:solidFill>
                  <a:srgbClr val="0033CC"/>
                </a:solidFill>
                <a:latin typeface="Monotype Corsiva" panose="03010101010201010101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3800" i="1">
                <a:solidFill>
                  <a:srgbClr val="0033CC"/>
                </a:solidFill>
                <a:latin typeface="Monotype Corsiva" panose="03010101010201010101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3800" i="1">
                <a:solidFill>
                  <a:srgbClr val="0033CC"/>
                </a:solidFill>
                <a:latin typeface="Monotype Corsiva" panose="03010101010201010101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3800" i="1">
                <a:solidFill>
                  <a:srgbClr val="0033CC"/>
                </a:solidFill>
                <a:latin typeface="Monotype Corsiva" panose="03010101010201010101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3800" i="1">
                <a:solidFill>
                  <a:srgbClr val="0033CC"/>
                </a:solidFill>
                <a:latin typeface="Monotype Corsiva" panose="03010101010201010101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3800" i="1">
                <a:solidFill>
                  <a:srgbClr val="0033CC"/>
                </a:solidFill>
                <a:latin typeface="Monotype Corsiva" panose="03010101010201010101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5400">
                <a:solidFill>
                  <a:schemeClr val="bg1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1332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81038"/>
            <a:ext cx="8856538" cy="6048375"/>
          </a:xfrm>
        </p:spPr>
        <p:txBody>
          <a:bodyPr/>
          <a:lstStyle/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cs-CZ" sz="1600" dirty="0" smtClean="0"/>
              <a:t>je obor meteorologie zabývající se pozorováním a výzkumem atmosféry pomocí balonů, 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cs-CZ" sz="1600" dirty="0" smtClean="0"/>
              <a:t>      radiosond, letadel ap. Základními a nejčastěji měřenými prvky jsou teplota vzduchu,  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cs-CZ" sz="1600" dirty="0" smtClean="0"/>
              <a:t>      atmosférický tlak, vlhkost vzduchu a vítr. Aerologie se věnuje i výzkumu ozonu, radioaktivity   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cs-CZ" sz="1600" dirty="0"/>
              <a:t> </a:t>
            </a:r>
            <a:r>
              <a:rPr lang="cs-CZ" sz="1600" dirty="0" smtClean="0"/>
              <a:t>     a některých složek dlouhovlnného záření. Systém </a:t>
            </a:r>
            <a:r>
              <a:rPr lang="cs-CZ" sz="1600" dirty="0"/>
              <a:t>je tvořen radiosondou a přijímacím a </a:t>
            </a:r>
            <a:endParaRPr lang="cs-CZ" sz="1600" dirty="0" smtClean="0"/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cs-CZ" sz="1600" dirty="0"/>
              <a:t> </a:t>
            </a:r>
            <a:r>
              <a:rPr lang="cs-CZ" sz="1600" dirty="0" smtClean="0"/>
              <a:t>     vyhodnocovacím </a:t>
            </a:r>
            <a:r>
              <a:rPr lang="cs-CZ" sz="1600" dirty="0"/>
              <a:t>pozemním zařízením s příslušným </a:t>
            </a:r>
            <a:r>
              <a:rPr lang="cs-CZ" sz="1600" dirty="0" smtClean="0"/>
              <a:t>software. 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cs-CZ" sz="1600" dirty="0" smtClean="0"/>
          </a:p>
          <a:p>
            <a:pPr>
              <a:spcBef>
                <a:spcPts val="0"/>
              </a:spcBef>
              <a:buFont typeface="Wingdings" pitchFamily="2" charset="2"/>
              <a:buChar char="v"/>
              <a:defRPr/>
            </a:pPr>
            <a:r>
              <a:rPr lang="cs-CZ" sz="1600" dirty="0" smtClean="0"/>
              <a:t> Radiosondážní stanice:</a:t>
            </a:r>
            <a:r>
              <a:rPr lang="cs-CZ" sz="1600" dirty="0"/>
              <a:t> </a:t>
            </a:r>
            <a:endParaRPr lang="cs-CZ" sz="1600" dirty="0" smtClean="0"/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cs-CZ" sz="1600" i="1" dirty="0">
                <a:solidFill>
                  <a:srgbClr val="FFFF00"/>
                </a:solidFill>
              </a:rPr>
              <a:t> </a:t>
            </a:r>
            <a:r>
              <a:rPr lang="cs-CZ" sz="1600" i="1" dirty="0" smtClean="0">
                <a:solidFill>
                  <a:srgbClr val="FFFF00"/>
                </a:solidFill>
              </a:rPr>
              <a:t>        Praha Libuš</a:t>
            </a:r>
          </a:p>
          <a:p>
            <a:pPr lvl="1">
              <a:defRPr/>
            </a:pPr>
            <a:r>
              <a:rPr lang="cs-CZ" sz="1600" dirty="0"/>
              <a:t>Režim měření </a:t>
            </a:r>
            <a:br>
              <a:rPr lang="cs-CZ" sz="1600" dirty="0"/>
            </a:br>
            <a:r>
              <a:rPr lang="cs-CZ" sz="1600" dirty="0"/>
              <a:t>    * tlak, teplota, vlhkost (PTU) a vítr - denně v 00, </a:t>
            </a:r>
            <a:r>
              <a:rPr lang="cs-CZ" sz="1600" dirty="0" smtClean="0"/>
              <a:t>06 a </a:t>
            </a:r>
            <a:r>
              <a:rPr lang="cs-CZ" sz="1600" dirty="0"/>
              <a:t>12 </a:t>
            </a:r>
            <a:r>
              <a:rPr lang="cs-CZ" sz="1600" dirty="0" smtClean="0"/>
              <a:t>UTC </a:t>
            </a:r>
            <a:br>
              <a:rPr lang="cs-CZ" sz="1600" dirty="0" smtClean="0"/>
            </a:br>
            <a:r>
              <a:rPr lang="cs-CZ" sz="1600" dirty="0"/>
              <a:t>    * ozon - v období leden až duben každé pondělí, středu a pátek ve 12 UTC </a:t>
            </a:r>
            <a:br>
              <a:rPr lang="cs-CZ" sz="1600" dirty="0"/>
            </a:br>
            <a:r>
              <a:rPr lang="cs-CZ" sz="1600" dirty="0"/>
              <a:t>    * radioaktivita - příležitostně, cca </a:t>
            </a:r>
            <a:r>
              <a:rPr lang="cs-CZ" sz="1600" dirty="0" smtClean="0"/>
              <a:t>4x ročně, záření beta a gama</a:t>
            </a:r>
          </a:p>
          <a:p>
            <a:pPr marL="457200" lvl="1" indent="0">
              <a:buFontTx/>
              <a:buNone/>
              <a:defRPr/>
            </a:pPr>
            <a:r>
              <a:rPr lang="cs-CZ" sz="1600" i="1" dirty="0" smtClean="0">
                <a:solidFill>
                  <a:srgbClr val="FFFF00"/>
                </a:solidFill>
              </a:rPr>
              <a:t>Prostějov</a:t>
            </a:r>
          </a:p>
          <a:p>
            <a:pPr marL="457200" lvl="1" indent="0">
              <a:buFontTx/>
              <a:buNone/>
              <a:defRPr/>
            </a:pPr>
            <a:r>
              <a:rPr lang="cs-CZ" sz="1600" dirty="0" smtClean="0"/>
              <a:t>–     Režim </a:t>
            </a:r>
            <a:r>
              <a:rPr lang="cs-CZ" sz="1600" dirty="0"/>
              <a:t>měření </a:t>
            </a:r>
            <a:br>
              <a:rPr lang="cs-CZ" sz="1600" dirty="0"/>
            </a:br>
            <a:r>
              <a:rPr lang="cs-CZ" sz="1600" dirty="0"/>
              <a:t>   </a:t>
            </a:r>
            <a:r>
              <a:rPr lang="cs-CZ" sz="1600" dirty="0" smtClean="0"/>
              <a:t>        * </a:t>
            </a:r>
            <a:r>
              <a:rPr lang="cs-CZ" sz="1600" dirty="0"/>
              <a:t>tlak, teplota, vlhkost (PTU) a vítr - denně v 00, </a:t>
            </a:r>
            <a:r>
              <a:rPr lang="cs-CZ" sz="1600" dirty="0" smtClean="0"/>
              <a:t>a </a:t>
            </a:r>
            <a:r>
              <a:rPr lang="cs-CZ" sz="1600" dirty="0"/>
              <a:t>12 UTC </a:t>
            </a:r>
            <a:br>
              <a:rPr lang="cs-CZ" sz="1600" dirty="0"/>
            </a:br>
            <a:r>
              <a:rPr lang="cs-CZ" sz="1600" dirty="0"/>
              <a:t>    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sz="1600" dirty="0" smtClean="0"/>
              <a:t>Sondy typu </a:t>
            </a:r>
            <a:r>
              <a:rPr lang="cs-CZ" sz="1600" dirty="0" err="1" smtClean="0"/>
              <a:t>Vaisala</a:t>
            </a:r>
            <a:endParaRPr lang="cs-CZ" sz="1600" dirty="0" smtClean="0"/>
          </a:p>
          <a:p>
            <a:pPr marL="0" indent="0">
              <a:buFontTx/>
              <a:buNone/>
              <a:defRPr/>
            </a:pPr>
            <a:r>
              <a:rPr lang="cs-CZ" sz="1600" dirty="0" smtClean="0"/>
              <a:t>           –     Radiosonda </a:t>
            </a:r>
            <a:r>
              <a:rPr lang="cs-CZ" sz="1600" dirty="0"/>
              <a:t>RS92 má křemíkové mikročipové kapacitní tlakové čidlo měřící v rozsahu 1080 až 3hPa s přesností </a:t>
            </a:r>
            <a:r>
              <a:rPr lang="cs-CZ" sz="1600" dirty="0" smtClean="0"/>
              <a:t>0,4hPa. </a:t>
            </a:r>
            <a:r>
              <a:rPr lang="cs-CZ" sz="1600" dirty="0"/>
              <a:t>Teplotním čidlem je kondenzátor měřící teplotu na základě změn kapacity mezi dvěma tenkými drátky v rozsahu od +60°C do -90°C s přesností 0,1°C. Vlhkost je měřena odmrazovací metodou </a:t>
            </a:r>
            <a:r>
              <a:rPr lang="cs-CZ" sz="1600" dirty="0" smtClean="0"/>
              <a:t>dvěma </a:t>
            </a:r>
            <a:r>
              <a:rPr lang="cs-CZ" sz="1600" dirty="0"/>
              <a:t>vyhřívanými tenkovrstvými kondenzátorovými čidly měřícími v rozsahu 0 až 100 % RH s přesností na 2%. </a:t>
            </a:r>
            <a:r>
              <a:rPr lang="cs-CZ" sz="1600" dirty="0" smtClean="0"/>
              <a:t>Dostup kolem  36 km, praktické využití: do 100 hPa (přibližně 16 km)</a:t>
            </a:r>
            <a:endParaRPr lang="cs-CZ" sz="1600" dirty="0"/>
          </a:p>
        </p:txBody>
      </p:sp>
      <p:sp>
        <p:nvSpPr>
          <p:cNvPr id="6147" name="TextovéPole 1"/>
          <p:cNvSpPr txBox="1">
            <a:spLocks noChangeArrowheads="1"/>
          </p:cNvSpPr>
          <p:nvPr/>
        </p:nvSpPr>
        <p:spPr bwMode="auto">
          <a:xfrm>
            <a:off x="468313" y="34925"/>
            <a:ext cx="1800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7030A0"/>
                </a:solidFill>
                <a:latin typeface="Monotype Corsiva" panose="03010101010201010101" pitchFamily="66" charset="0"/>
              </a:rPr>
              <a:t>Aerologie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1"/>
          <p:cNvSpPr txBox="1">
            <a:spLocks noChangeArrowheads="1"/>
          </p:cNvSpPr>
          <p:nvPr/>
        </p:nvSpPr>
        <p:spPr bwMode="auto">
          <a:xfrm>
            <a:off x="179388" y="188913"/>
            <a:ext cx="885666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</a:t>
            </a:r>
            <a:r>
              <a:rPr lang="cs-CZ" altLang="cs-CZ" sz="1600" dirty="0" smtClean="0"/>
              <a:t>        –      </a:t>
            </a:r>
            <a:r>
              <a:rPr lang="cs-CZ" altLang="cs-CZ" sz="1600" dirty="0"/>
              <a:t>K lokalizaci sondy během letu je využíván družicový navigační systém GPS (</a:t>
            </a:r>
            <a:r>
              <a:rPr lang="cs-CZ" altLang="cs-CZ" sz="1600" dirty="0" err="1"/>
              <a:t>Global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Positioning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System</a:t>
            </a:r>
            <a:r>
              <a:rPr lang="cs-CZ" altLang="cs-CZ" sz="1600" dirty="0"/>
              <a:t>). Radiosonda umožňuje retranslaci pomocných navigačních signálů, přijímaných z navigačních systémů, do pozemního zařízení. Přesnost měření vektoru větru je 0,15m/s při intervalu měření 10s.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–     Pozemní zařízení VAISALA </a:t>
            </a:r>
            <a:r>
              <a:rPr lang="cs-CZ" altLang="cs-CZ" sz="1600" dirty="0" err="1"/>
              <a:t>DigiCORA</a:t>
            </a:r>
            <a:r>
              <a:rPr lang="cs-CZ" altLang="cs-CZ" sz="1600" dirty="0"/>
              <a:t> MW21 pomocí anténního systému automaticky přijímá PTU data z radiosondy, vysílaná frekvenčně modulovanými radiovými vlnami v pásmu 400MHz. Z těchto dat jsou počítány též výška a teplota rosného bodu. Směr a rychlost větru počítá pozemní zařízení z informací o poloze radiosondy. </a:t>
            </a:r>
            <a:br>
              <a:rPr lang="cs-CZ" altLang="cs-CZ" sz="1600" dirty="0"/>
            </a:br>
            <a:r>
              <a:rPr lang="cs-CZ" altLang="cs-CZ" sz="1600" dirty="0"/>
              <a:t>                Program METGRAPH firmy VAISALA vyhodnotí naměřená a vypočítaná data ve standardních tlakových hladinách a určí též význačné hladiny ve výškovém profilu teploty, vlhkosti a větru. Tyto údaje zašifruje do tvaru meteorologické zprávy TEMP.</a:t>
            </a:r>
          </a:p>
        </p:txBody>
      </p:sp>
      <p:pic>
        <p:nvPicPr>
          <p:cNvPr id="717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51163"/>
            <a:ext cx="4824413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60688"/>
            <a:ext cx="3605213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5888"/>
            <a:ext cx="2735263" cy="2921000"/>
          </a:xfrm>
        </p:spPr>
      </p:pic>
      <p:pic>
        <p:nvPicPr>
          <p:cNvPr id="8195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15888"/>
            <a:ext cx="1271588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115888"/>
            <a:ext cx="23495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15888"/>
            <a:ext cx="18669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603500"/>
            <a:ext cx="1978025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151188"/>
            <a:ext cx="3095625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556125"/>
            <a:ext cx="2438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Obráze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603500"/>
            <a:ext cx="3024188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ovéPole 11"/>
          <p:cNvSpPr txBox="1">
            <a:spLocks noChangeArrowheads="1"/>
          </p:cNvSpPr>
          <p:nvPr/>
        </p:nvSpPr>
        <p:spPr bwMode="auto">
          <a:xfrm>
            <a:off x="107950" y="2657475"/>
            <a:ext cx="107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digicora</a:t>
            </a:r>
          </a:p>
        </p:txBody>
      </p:sp>
      <p:sp>
        <p:nvSpPr>
          <p:cNvPr id="8203" name="TextovéPole 12"/>
          <p:cNvSpPr txBox="1">
            <a:spLocks noChangeArrowheads="1"/>
          </p:cNvSpPr>
          <p:nvPr/>
        </p:nvSpPr>
        <p:spPr bwMode="auto">
          <a:xfrm>
            <a:off x="5322888" y="2284413"/>
            <a:ext cx="12049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RS92-SGP</a:t>
            </a:r>
          </a:p>
        </p:txBody>
      </p:sp>
      <p:sp>
        <p:nvSpPr>
          <p:cNvPr id="8204" name="TextovéPole 13"/>
          <p:cNvSpPr txBox="1">
            <a:spLocks noChangeArrowheads="1"/>
          </p:cNvSpPr>
          <p:nvPr/>
        </p:nvSpPr>
        <p:spPr bwMode="auto">
          <a:xfrm>
            <a:off x="2924175" y="2071688"/>
            <a:ext cx="1098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sonda90</a:t>
            </a:r>
          </a:p>
        </p:txBody>
      </p:sp>
      <p:sp>
        <p:nvSpPr>
          <p:cNvPr id="8205" name="TextovéPole 14"/>
          <p:cNvSpPr txBox="1">
            <a:spLocks noChangeArrowheads="1"/>
          </p:cNvSpPr>
          <p:nvPr/>
        </p:nvSpPr>
        <p:spPr bwMode="auto">
          <a:xfrm>
            <a:off x="7874000" y="2063750"/>
            <a:ext cx="725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ozon</a:t>
            </a:r>
          </a:p>
        </p:txBody>
      </p:sp>
      <p:sp>
        <p:nvSpPr>
          <p:cNvPr id="8206" name="TextovéPole 15"/>
          <p:cNvSpPr txBox="1">
            <a:spLocks noChangeArrowheads="1"/>
          </p:cNvSpPr>
          <p:nvPr/>
        </p:nvSpPr>
        <p:spPr bwMode="auto">
          <a:xfrm>
            <a:off x="7874000" y="4122738"/>
            <a:ext cx="70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ozon</a:t>
            </a:r>
          </a:p>
        </p:txBody>
      </p:sp>
      <p:sp>
        <p:nvSpPr>
          <p:cNvPr id="8207" name="TextovéPole 16"/>
          <p:cNvSpPr txBox="1">
            <a:spLocks noChangeArrowheads="1"/>
          </p:cNvSpPr>
          <p:nvPr/>
        </p:nvSpPr>
        <p:spPr bwMode="auto">
          <a:xfrm>
            <a:off x="5438775" y="5964238"/>
            <a:ext cx="1008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radiace</a:t>
            </a:r>
          </a:p>
        </p:txBody>
      </p:sp>
      <p:sp>
        <p:nvSpPr>
          <p:cNvPr id="8208" name="TextovéPole 17"/>
          <p:cNvSpPr txBox="1">
            <a:spLocks noChangeArrowheads="1"/>
          </p:cNvSpPr>
          <p:nvPr/>
        </p:nvSpPr>
        <p:spPr bwMode="auto">
          <a:xfrm>
            <a:off x="8027988" y="5262563"/>
            <a:ext cx="1011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radiace</a:t>
            </a:r>
          </a:p>
        </p:txBody>
      </p:sp>
      <p:sp>
        <p:nvSpPr>
          <p:cNvPr id="8209" name="TextovéPole 18"/>
          <p:cNvSpPr txBox="1">
            <a:spLocks noChangeArrowheads="1"/>
          </p:cNvSpPr>
          <p:nvPr/>
        </p:nvSpPr>
        <p:spPr bwMode="auto">
          <a:xfrm>
            <a:off x="3443326" y="6351679"/>
            <a:ext cx="1911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GPS sond RS60</a:t>
            </a:r>
          </a:p>
        </p:txBody>
      </p:sp>
      <p:pic>
        <p:nvPicPr>
          <p:cNvPr id="8210" name="Obráze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02" y="5692775"/>
            <a:ext cx="1895645" cy="111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www.chmi.cz/files/portal/docs/meteo/oa/data_sondaz/21112512/dsd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8753"/>
            <a:ext cx="380202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https://www.chmi.cz/files/portal/docs/meteo/oa/data_sondaz/21112512/dsd_skew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8941"/>
            <a:ext cx="3802024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https://www.chmi.cz/files/portal/docs/meteo/oa/data_sondaz/21112512/dsd_hod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55625"/>
            <a:ext cx="380202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https://www.chmi.cz/files/portal/docs/meteo/oa/data_sondaz/21112512/dsd_win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655625"/>
            <a:ext cx="380202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06082" y="27189"/>
            <a:ext cx="5717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Diagramy z </a:t>
            </a:r>
            <a:r>
              <a:rPr lang="cs-CZ" sz="2400" b="1" dirty="0" err="1" smtClean="0"/>
              <a:t>radiosondážního</a:t>
            </a:r>
            <a:r>
              <a:rPr lang="cs-CZ" sz="2400" b="1" dirty="0" smtClean="0"/>
              <a:t> výstupu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039547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ovéPole 2"/>
          <p:cNvSpPr txBox="1">
            <a:spLocks noChangeArrowheads="1"/>
          </p:cNvSpPr>
          <p:nvPr/>
        </p:nvSpPr>
        <p:spPr bwMode="auto">
          <a:xfrm>
            <a:off x="1116013" y="276225"/>
            <a:ext cx="71287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Diagram z </a:t>
            </a:r>
            <a:r>
              <a:rPr lang="cs-CZ" altLang="cs-CZ" sz="2400" b="1" dirty="0" err="1"/>
              <a:t>radiosondážního</a:t>
            </a:r>
            <a:r>
              <a:rPr lang="cs-CZ" altLang="cs-CZ" sz="2400" b="1" dirty="0"/>
              <a:t> </a:t>
            </a:r>
            <a:r>
              <a:rPr lang="cs-CZ" altLang="cs-CZ" sz="2400" b="1" dirty="0" smtClean="0"/>
              <a:t>výstupu do 500 hPa</a:t>
            </a:r>
            <a:endParaRPr lang="cs-CZ" altLang="cs-CZ" sz="2400" b="1" dirty="0"/>
          </a:p>
        </p:txBody>
      </p:sp>
      <p:pic>
        <p:nvPicPr>
          <p:cNvPr id="9220" name="Obrázek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804" y="116632"/>
            <a:ext cx="8255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https://www.chmi.cz/files/portal/docs/meteo/oa/data_sondaz/21112512/dsd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4284"/>
            <a:ext cx="7128792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82809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Data ze světové sítě radiosondážních stanic slouží k analýze a predikci teploty, směru a rychlosti větru v hladinách, daných metodikou a potřebou letectví. </a:t>
            </a:r>
          </a:p>
          <a:p>
            <a:r>
              <a:rPr lang="cs-CZ" dirty="0" smtClean="0"/>
              <a:t>Metodikou dané hladiny nazýváme Hlavní izobarické plochy, v aerologii Hlavní </a:t>
            </a:r>
            <a:r>
              <a:rPr lang="cs-CZ" b="1" dirty="0" smtClean="0"/>
              <a:t>izobarické hladiny</a:t>
            </a:r>
            <a:r>
              <a:rPr lang="cs-CZ" dirty="0" smtClean="0"/>
              <a:t>, které slouží meteorologům k analýze a předpovědi počasí:</a:t>
            </a:r>
          </a:p>
          <a:p>
            <a:endParaRPr lang="cs-CZ" dirty="0" smtClean="0"/>
          </a:p>
          <a:p>
            <a:r>
              <a:rPr lang="cs-CZ" dirty="0" smtClean="0"/>
              <a:t>Hladina 850 hPa:		1500 </a:t>
            </a:r>
            <a:r>
              <a:rPr lang="cs-CZ" dirty="0" err="1" smtClean="0"/>
              <a:t>gpm</a:t>
            </a:r>
            <a:r>
              <a:rPr lang="cs-CZ" dirty="0" smtClean="0"/>
              <a:t> </a:t>
            </a:r>
          </a:p>
          <a:p>
            <a:r>
              <a:rPr lang="cs-CZ" dirty="0"/>
              <a:t> </a:t>
            </a:r>
            <a:r>
              <a:rPr lang="cs-CZ" dirty="0" smtClean="0"/>
              <a:t>            700		3000 </a:t>
            </a:r>
          </a:p>
          <a:p>
            <a:r>
              <a:rPr lang="cs-CZ" dirty="0"/>
              <a:t> </a:t>
            </a:r>
            <a:r>
              <a:rPr lang="cs-CZ" dirty="0" smtClean="0"/>
              <a:t>            500		5500 </a:t>
            </a:r>
          </a:p>
          <a:p>
            <a:r>
              <a:rPr lang="cs-CZ" dirty="0" smtClean="0"/>
              <a:t>             400                       	7000</a:t>
            </a:r>
          </a:p>
          <a:p>
            <a:r>
              <a:rPr lang="cs-CZ" dirty="0" smtClean="0"/>
              <a:t>             300		9000</a:t>
            </a:r>
          </a:p>
          <a:p>
            <a:r>
              <a:rPr lang="cs-CZ" dirty="0" smtClean="0"/>
              <a:t>             250                      10500 </a:t>
            </a:r>
          </a:p>
          <a:p>
            <a:r>
              <a:rPr lang="cs-CZ" dirty="0" smtClean="0"/>
              <a:t>             </a:t>
            </a:r>
            <a:r>
              <a:rPr lang="cs-CZ" i="1" dirty="0" smtClean="0"/>
              <a:t>225  (</a:t>
            </a:r>
            <a:r>
              <a:rPr lang="cs-CZ" sz="1600" i="1" dirty="0" smtClean="0"/>
              <a:t>Tropopauza)  </a:t>
            </a:r>
            <a:r>
              <a:rPr lang="cs-CZ" i="1" dirty="0" smtClean="0"/>
              <a:t>11000</a:t>
            </a:r>
          </a:p>
          <a:p>
            <a:endParaRPr lang="cs-CZ" i="1" dirty="0"/>
          </a:p>
          <a:p>
            <a:r>
              <a:rPr lang="cs-CZ" dirty="0" smtClean="0"/>
              <a:t>Na pracovištích, kde se připravuji letecké předpovědi, se zpracovávají předpovědní mapy v různých měřítcích a výškách (podle požadavků předpisů platných v daných oblastech: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hladiny 2000 ft a 3000ft, které odpovídají přibližně výškám 600 a 900 m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dále od FL 050 do FL 390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mapy s počasím do FL 450. </a:t>
            </a:r>
          </a:p>
          <a:p>
            <a:r>
              <a:rPr lang="cs-CZ" dirty="0" smtClean="0"/>
              <a:t>Do hladiny FL 100 jsou </a:t>
            </a:r>
            <a:r>
              <a:rPr lang="cs-CZ" dirty="0"/>
              <a:t>využívány </a:t>
            </a:r>
            <a:r>
              <a:rPr lang="cs-CZ" dirty="0" smtClean="0"/>
              <a:t>převážně GA, od převodní výšky do FL 390 všemi ostatními uživateli.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11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</TotalTime>
  <Words>1618</Words>
  <Application>Microsoft Office PowerPoint</Application>
  <PresentationFormat>Předvádění na obrazovce (4:3)</PresentationFormat>
  <Paragraphs>215</Paragraphs>
  <Slides>39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Výchozí návrh</vt:lpstr>
      <vt:lpstr>Prezentace aplikace PowerPoint</vt:lpstr>
      <vt:lpstr>Distanční metody v meteorologii</vt:lpstr>
      <vt:lpstr>Jedná se o dálkový průzkum Země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Radarová odrazivost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z MSG dostáváme ….. ?</vt:lpstr>
      <vt:lpstr>…..  a co se z ní dozvíme?</vt:lpstr>
      <vt:lpstr>Prezentace aplikace PowerPoint</vt:lpstr>
      <vt:lpstr>Prezentace aplikace PowerPoint</vt:lpstr>
      <vt:lpstr>A co NOAA  a METOP…..?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UFA AVČR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Námraza</dc:title>
  <dc:creator>Jacek</dc:creator>
  <cp:lastModifiedBy>k621</cp:lastModifiedBy>
  <cp:revision>120</cp:revision>
  <dcterms:created xsi:type="dcterms:W3CDTF">2013-03-23T12:30:55Z</dcterms:created>
  <dcterms:modified xsi:type="dcterms:W3CDTF">2022-01-12T09:52:26Z</dcterms:modified>
</cp:coreProperties>
</file>