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8" r:id="rId3"/>
    <p:sldId id="375" r:id="rId4"/>
    <p:sldId id="368" r:id="rId5"/>
    <p:sldId id="372" r:id="rId6"/>
    <p:sldId id="402" r:id="rId7"/>
    <p:sldId id="403" r:id="rId8"/>
    <p:sldId id="409" r:id="rId9"/>
    <p:sldId id="407" r:id="rId10"/>
    <p:sldId id="406" r:id="rId11"/>
    <p:sldId id="408" r:id="rId12"/>
    <p:sldId id="347" r:id="rId13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Kolin" initials="L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FF"/>
    <a:srgbClr val="0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86899" autoAdjust="0"/>
  </p:normalViewPr>
  <p:slideViewPr>
    <p:cSldViewPr>
      <p:cViewPr varScale="1">
        <p:scale>
          <a:sx n="99" d="100"/>
          <a:sy n="99" d="100"/>
        </p:scale>
        <p:origin x="1872" y="84"/>
      </p:cViewPr>
      <p:guideLst>
        <p:guide orient="horz" pos="2160"/>
        <p:guide orient="horz" pos="4156"/>
        <p:guide pos="2880"/>
      </p:guideLst>
    </p:cSldViewPr>
  </p:slideViewPr>
  <p:outlineViewPr>
    <p:cViewPr>
      <p:scale>
        <a:sx n="33" d="100"/>
        <a:sy n="33" d="100"/>
      </p:scale>
      <p:origin x="0" y="33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5F5EA4-B28C-4DAC-B848-8392E6551830}" type="datetimeFigureOut">
              <a:rPr lang="cs-CZ"/>
              <a:pPr>
                <a:defRPr/>
              </a:pPr>
              <a:t>09.01.2023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E6ABB8-2D5D-4406-8069-ED8A0738F3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53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94543B-56C9-46D2-873B-6FB2E567BCE5}" type="datetimeFigureOut">
              <a:rPr lang="cs-CZ"/>
              <a:pPr>
                <a:defRPr/>
              </a:pPr>
              <a:t>09.01.2023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23BCC5-2F2D-4465-B319-C6B93BB8E3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84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50D5480-6BE1-4F4C-9212-68B26D0DA43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CC5-2F2D-4465-B319-C6B93BB8E3C1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88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BEE06-9DF6-4CC7-BD49-CBE2480001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47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D8F7-85A8-43C1-B242-5BF4176C0D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2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C006A-C814-46BA-8D8E-8A64C55D6B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59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7C6C-FC9F-4086-BA38-8175D8347C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61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700338" y="6237288"/>
            <a:ext cx="4392612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443663" y="61404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                   </a:t>
            </a:r>
            <a:fld id="{1B701174-F8F1-48A6-B56A-EF0247EDE8A2}" type="slidenum">
              <a:rPr lang="cs-CZ" altLang="cs-CZ">
                <a:solidFill>
                  <a:schemeClr val="bg1"/>
                </a:solidFill>
              </a:rPr>
              <a:pPr/>
              <a:t>‹#›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388424" cy="4370059"/>
          </a:xfrm>
          <a:solidFill>
            <a:schemeClr val="accent1">
              <a:alpha val="7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342900" indent="-342900" algn="just">
              <a:buFont typeface="Wingdings" pitchFamily="2" charset="2"/>
              <a:buChar char="ü"/>
              <a:defRPr sz="2400">
                <a:solidFill>
                  <a:schemeClr val="bg1"/>
                </a:solidFill>
              </a:defRPr>
            </a:lvl1pPr>
            <a:lvl2pPr algn="just">
              <a:defRPr sz="2000">
                <a:solidFill>
                  <a:schemeClr val="bg1"/>
                </a:solidFill>
              </a:defRPr>
            </a:lvl2pPr>
            <a:lvl3pPr algn="just">
              <a:defRPr sz="1800">
                <a:solidFill>
                  <a:schemeClr val="bg1"/>
                </a:solidFill>
              </a:defRPr>
            </a:lvl3pPr>
            <a:lvl4pPr algn="just">
              <a:defRPr sz="1600">
                <a:solidFill>
                  <a:schemeClr val="bg1"/>
                </a:solidFill>
              </a:defRPr>
            </a:lvl4pPr>
            <a:lvl5pPr algn="just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>
            <a:lvl1pPr algn="l">
              <a:defRPr lang="cs-CZ" sz="4000" b="1" kern="1200" cap="small" spc="0" baseline="0" smtClean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9B0A0B4F-B071-4432-AF61-194B716D646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43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ekvasil\Plocha\Práce\20 PVVLK Březen 2013\UAS\UAS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" y="2"/>
            <a:ext cx="918178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/>
          <p:nvPr/>
        </p:nvSpPr>
        <p:spPr>
          <a:xfrm>
            <a:off x="3175" y="5661025"/>
            <a:ext cx="9144000" cy="1203325"/>
          </a:xfrm>
          <a:prstGeom prst="rect">
            <a:avLst/>
          </a:prstGeom>
          <a:solidFill>
            <a:srgbClr val="002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5094609" y="5801566"/>
            <a:ext cx="3926011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Ing. Viktor Nath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  <a:latin typeface="+mn-lt"/>
              </a:rPr>
              <a:t>ředitel Odboru standardizace a regulace</a:t>
            </a:r>
          </a:p>
        </p:txBody>
      </p:sp>
      <p:sp>
        <p:nvSpPr>
          <p:cNvPr id="6" name="Ovál 5"/>
          <p:cNvSpPr/>
          <p:nvPr userDrawn="1"/>
        </p:nvSpPr>
        <p:spPr>
          <a:xfrm>
            <a:off x="7926388" y="4376738"/>
            <a:ext cx="1258887" cy="12779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s odříznutým příčným rohem 14"/>
          <p:cNvSpPr/>
          <p:nvPr userDrawn="1"/>
        </p:nvSpPr>
        <p:spPr>
          <a:xfrm>
            <a:off x="3175" y="1052513"/>
            <a:ext cx="8240713" cy="79216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8" name="Obráze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4291013"/>
            <a:ext cx="12477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85" y="587375"/>
            <a:ext cx="7772400" cy="1362075"/>
          </a:xfrm>
          <a:prstGeom prst="rect">
            <a:avLst/>
          </a:prstGeom>
          <a:noFill/>
          <a:ln>
            <a:solidFill>
              <a:srgbClr val="002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252000"/>
          <a:lstStyle>
            <a:lvl1pPr algn="l">
              <a:lnSpc>
                <a:spcPts val="2800"/>
              </a:lnSpc>
              <a:defRPr sz="11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F61D-FDCD-4D98-8413-024B649450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8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6673-E2B7-413A-8135-3A526FB9DE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9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3311-4BF5-4AF4-821D-BA50CE997B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6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152841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F4C3A8B6-9D30-4687-BBCC-0DE1612965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8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ekvasil\Plocha\Práce\88 Prezentace GR - obecne, plus MS\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93775"/>
            <a:ext cx="9156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5975" y="4149725"/>
            <a:ext cx="1989138" cy="21558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" name="Obdélník 4"/>
          <p:cNvSpPr/>
          <p:nvPr userDrawn="1"/>
        </p:nvSpPr>
        <p:spPr>
          <a:xfrm>
            <a:off x="107504" y="1196752"/>
            <a:ext cx="8856984" cy="4968552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188" y="121667"/>
            <a:ext cx="8229600" cy="931069"/>
          </a:xfrm>
        </p:spPr>
        <p:txBody>
          <a:bodyPr/>
          <a:lstStyle>
            <a:lvl1pPr algn="r">
              <a:defRPr b="1" cap="small" spc="0" baseline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6875463" y="6415088"/>
            <a:ext cx="2133600" cy="365125"/>
          </a:xfrm>
        </p:spPr>
        <p:txBody>
          <a:bodyPr/>
          <a:lstStyle>
            <a:lvl1pPr>
              <a:defRPr b="1">
                <a:solidFill>
                  <a:srgbClr val="002E63"/>
                </a:solidFill>
              </a:defRPr>
            </a:lvl1pPr>
          </a:lstStyle>
          <a:p>
            <a:fld id="{2AFF2C5A-7F1E-466C-90B1-2DA0B45153A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250825" y="6415088"/>
            <a:ext cx="2133600" cy="365125"/>
          </a:xfrm>
        </p:spPr>
        <p:txBody>
          <a:bodyPr/>
          <a:lstStyle>
            <a:lvl1pPr>
              <a:defRPr b="1" dirty="0" smtClean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47913" y="6424613"/>
            <a:ext cx="4032250" cy="365125"/>
          </a:xfrm>
        </p:spPr>
        <p:txBody>
          <a:bodyPr/>
          <a:lstStyle>
            <a:lvl1pPr>
              <a:defRPr b="1" dirty="0">
                <a:solidFill>
                  <a:srgbClr val="002E63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155A-DF49-4361-890E-228B70AA75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91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4B10B-270A-411D-AD19-35512A920C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98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18.11.2013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A4B15D-A12B-4031-9195-98ED38002E2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  <p:sldLayoutId id="2147483668" r:id="rId4"/>
    <p:sldLayoutId id="2147483669" r:id="rId5"/>
    <p:sldLayoutId id="2147483677" r:id="rId6"/>
    <p:sldLayoutId id="214748367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107504" y="1196753"/>
            <a:ext cx="8136904" cy="172819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Aktuální informace </a:t>
            </a:r>
            <a:r>
              <a:rPr lang="cs-CZ" sz="5700" b="1" cap="small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 rámci oddělení letišť </a:t>
            </a:r>
            <a:endParaRPr lang="cs-CZ" sz="5700" b="1" cap="small" dirty="0">
              <a:ln w="12700">
                <a:solidFill>
                  <a:schemeClr val="bg1"/>
                </a:solidFill>
                <a:round/>
              </a:ln>
              <a:solidFill>
                <a:srgbClr val="002E63"/>
              </a:solidFill>
              <a:effectLst>
                <a:outerShdw blurRad="41275" dist="20320" dir="18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700" b="1" cap="small" dirty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 dopadem na provoz všeobecného letectví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07504" y="4869160"/>
            <a:ext cx="6696744" cy="12885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anchor="ctr">
            <a:normAutofit fontScale="92500"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500" b="1" cap="small" dirty="0" smtClean="0">
                <a:ln w="12700">
                  <a:solidFill>
                    <a:schemeClr val="bg1"/>
                  </a:solidFill>
                  <a:round/>
                </a:ln>
                <a:solidFill>
                  <a:srgbClr val="002E63"/>
                </a:solidFill>
                <a:effectLst>
                  <a:outerShdw blurRad="41275" dist="20320" dir="18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Lenka Javůrková</a:t>
            </a:r>
            <a:endParaRPr lang="cs-CZ" sz="3500" b="1" cap="small" dirty="0">
              <a:ln w="12700">
                <a:solidFill>
                  <a:schemeClr val="bg1"/>
                </a:solidFill>
                <a:round/>
              </a:ln>
              <a:solidFill>
                <a:srgbClr val="002E63"/>
              </a:solidFill>
              <a:effectLst>
                <a:outerShdw blurRad="41275" dist="20320" dir="18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600" b="1" cap="small" dirty="0">
                <a:ln w="12700">
                  <a:solidFill>
                    <a:srgbClr val="002E63"/>
                  </a:solidFill>
                </a:ln>
                <a:solidFill>
                  <a:schemeClr val="bg1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+mj-lt"/>
              </a:rPr>
              <a:t>ÚŘAD PRO CIVILNÍ LETECTVÍ</a:t>
            </a:r>
          </a:p>
        </p:txBody>
      </p: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179388" y="6478588"/>
            <a:ext cx="273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1400" b="1" dirty="0">
                <a:solidFill>
                  <a:srgbClr val="002060"/>
                </a:solidFill>
              </a:rPr>
              <a:t>ŘLP ČR, </a:t>
            </a:r>
            <a:r>
              <a:rPr lang="cs-CZ" altLang="cs-CZ" sz="1400" b="1" dirty="0" err="1">
                <a:solidFill>
                  <a:srgbClr val="002060"/>
                </a:solidFill>
              </a:rPr>
              <a:t>s.p</a:t>
            </a:r>
            <a:r>
              <a:rPr lang="cs-CZ" altLang="cs-CZ" sz="1400" b="1" dirty="0">
                <a:solidFill>
                  <a:srgbClr val="002060"/>
                </a:solidFill>
              </a:rPr>
              <a:t>. – Jeneč – </a:t>
            </a:r>
            <a:r>
              <a:rPr lang="cs-CZ" altLang="cs-CZ" sz="1400" b="1" dirty="0" smtClean="0">
                <a:solidFill>
                  <a:srgbClr val="002060"/>
                </a:solidFill>
              </a:rPr>
              <a:t>2023</a:t>
            </a:r>
            <a:endParaRPr lang="cs-CZ" altLang="cs-CZ" sz="1400" b="1" dirty="0">
              <a:solidFill>
                <a:srgbClr val="002060"/>
              </a:solidFill>
            </a:endParaRPr>
          </a:p>
        </p:txBody>
      </p:sp>
      <p:sp>
        <p:nvSpPr>
          <p:cNvPr id="9221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3E8BD8-BB26-4674-ABCF-FF21BF9B98D9}" type="slidenum">
              <a:rPr lang="cs-CZ" altLang="cs-CZ">
                <a:solidFill>
                  <a:srgbClr val="002E63"/>
                </a:solidFill>
              </a:rPr>
              <a:pPr/>
              <a:t>1</a:t>
            </a:fld>
            <a:endParaRPr lang="cs-CZ" altLang="cs-CZ">
              <a:solidFill>
                <a:srgbClr val="002E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259632"/>
            <a:ext cx="8388424" cy="490567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Obsahem semináře budou mimo jiné: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</a:t>
            </a:r>
            <a:r>
              <a:rPr lang="cs-CZ" dirty="0" smtClean="0"/>
              <a:t>působy zúžení RWY při údržbě nebo opravě RWY (senoseč, zarovnání terénu, výsadba nového travního prostoru) včetně publikace na LIS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problematika Hasičské záchranné služby v souvislosti se změnou předpisu L14, </a:t>
            </a:r>
            <a:r>
              <a:rPr lang="cs-CZ" dirty="0" err="1" smtClean="0"/>
              <a:t>ust</a:t>
            </a:r>
            <a:r>
              <a:rPr lang="cs-CZ" dirty="0" smtClean="0"/>
              <a:t>. 9.2.1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změna statutárního zástupce nebo odpovědného zástupce u provozovatele letiště a další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/>
              <a:t>o</a:t>
            </a:r>
            <a:r>
              <a:rPr lang="cs-CZ" smtClean="0"/>
              <a:t>blast rádia </a:t>
            </a:r>
            <a:r>
              <a:rPr lang="cs-CZ" dirty="0" smtClean="0"/>
              <a:t>(přítomnost kolegů odboru navigačních služeb)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 2023 pro provozovatele letišť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6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696" y="1556792"/>
            <a:ext cx="8388424" cy="437005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Odchod leteckého stavebního úřadu z ÚCL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</a:t>
            </a:r>
            <a:r>
              <a:rPr lang="cs-CZ" dirty="0" smtClean="0"/>
              <a:t>le novely zákona č. 49/1997 Sb. o civilním letectví, nebude ÚCL zvláštním stavebním úřadem pro letecké stavby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ÚCL nebude zřizovat ochranná pásma leteckých staveb a hluková pásma (zrušení 89 odst. 2 b) až d</a:t>
            </a:r>
            <a:r>
              <a:rPr lang="cs-CZ" dirty="0" smtClean="0"/>
              <a:t>))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ÚČINNOST OD 1. 7. 2023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v roce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0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708920"/>
            <a:ext cx="8388424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4500" b="1" cap="small" dirty="0">
                <a:ln w="28575" cmpd="sng">
                  <a:solidFill>
                    <a:srgbClr val="002E63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Děkuji za pozornost.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4500" b="1" cap="small" dirty="0">
              <a:ln w="28575" cmpd="sng">
                <a:solidFill>
                  <a:srgbClr val="002E63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l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36912"/>
            <a:ext cx="8388424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3300" b="1" dirty="0">
                <a:ea typeface="Calibri"/>
              </a:rPr>
              <a:t>Dozorová činnost v oblasti </a:t>
            </a:r>
            <a:r>
              <a:rPr lang="cs-CZ" sz="3300" b="1" dirty="0" smtClean="0">
                <a:ea typeface="Calibri"/>
              </a:rPr>
              <a:t>letišť a další činnosti související se zachováním bezpečnosti v oblasti letišť </a:t>
            </a:r>
            <a:endParaRPr lang="cs-CZ" sz="3300" dirty="0">
              <a:ea typeface="Calibri"/>
            </a:endParaRPr>
          </a:p>
          <a:p>
            <a:pPr lvl="0"/>
            <a:endParaRPr lang="cs-CZ" sz="3300" dirty="0">
              <a:ea typeface="Calibri"/>
            </a:endParaRPr>
          </a:p>
          <a:p>
            <a:endParaRPr lang="cs-CZ" sz="33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dirty="0"/>
              <a:t>Letiště</a:t>
            </a:r>
          </a:p>
        </p:txBody>
      </p:sp>
    </p:spTree>
    <p:extLst>
      <p:ext uri="{BB962C8B-B14F-4D97-AF65-F5344CB8AC3E}">
        <p14:creationId xmlns:p14="http://schemas.microsoft.com/office/powerpoint/2010/main" val="39032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Státní dozor </a:t>
            </a:r>
            <a:r>
              <a:rPr lang="cs-CZ" sz="3600" dirty="0" smtClean="0"/>
              <a:t> a další činnosti OL - 2022</a:t>
            </a:r>
            <a:endParaRPr sz="3600" cap="none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396044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Statistika: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</a:t>
            </a:r>
            <a:r>
              <a:rPr lang="cs-CZ" altLang="cs-CZ" dirty="0" smtClean="0"/>
              <a:t>lánované </a:t>
            </a:r>
            <a:r>
              <a:rPr lang="cs-CZ" altLang="cs-CZ" dirty="0"/>
              <a:t>kontroly letišť  - </a:t>
            </a:r>
            <a:r>
              <a:rPr lang="cs-CZ" altLang="cs-CZ" dirty="0" smtClean="0"/>
              <a:t>31 (uskutečněno 29) 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n</a:t>
            </a:r>
            <a:r>
              <a:rPr lang="cs-CZ" altLang="cs-CZ" dirty="0" smtClean="0"/>
              <a:t>eplánované </a:t>
            </a:r>
            <a:r>
              <a:rPr lang="cs-CZ" altLang="cs-CZ" dirty="0"/>
              <a:t>kontroly letišť – </a:t>
            </a:r>
            <a:r>
              <a:rPr lang="cs-CZ" altLang="cs-CZ" dirty="0" smtClean="0"/>
              <a:t>0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d</a:t>
            </a:r>
            <a:r>
              <a:rPr lang="cs-CZ" altLang="cs-CZ" dirty="0" smtClean="0"/>
              <a:t>opad </a:t>
            </a:r>
            <a:r>
              <a:rPr lang="cs-CZ" altLang="cs-CZ" dirty="0"/>
              <a:t>na provozuschopnost AD </a:t>
            </a:r>
            <a:r>
              <a:rPr lang="cs-CZ" altLang="cs-CZ" dirty="0" smtClean="0"/>
              <a:t>- 1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období </a:t>
            </a:r>
            <a:r>
              <a:rPr lang="cs-CZ" dirty="0" smtClean="0"/>
              <a:t>2022 </a:t>
            </a:r>
            <a:r>
              <a:rPr lang="cs-CZ" dirty="0"/>
              <a:t>změna na pozici odpovědných zástupců </a:t>
            </a:r>
            <a:r>
              <a:rPr lang="cs-CZ" dirty="0" smtClean="0"/>
              <a:t>- 5</a:t>
            </a:r>
            <a:endParaRPr 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p</a:t>
            </a:r>
            <a:r>
              <a:rPr lang="cs-CZ" dirty="0" smtClean="0"/>
              <a:t>očet </a:t>
            </a:r>
            <a:r>
              <a:rPr lang="cs-CZ" dirty="0"/>
              <a:t>souhlasů s činností v OP </a:t>
            </a:r>
            <a:r>
              <a:rPr lang="cs-CZ" dirty="0" smtClean="0"/>
              <a:t>– 18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p</a:t>
            </a:r>
            <a:r>
              <a:rPr lang="cs-CZ" dirty="0" smtClean="0"/>
              <a:t>očet nově zřízených ochranných pásem letišť – 12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dirty="0"/>
              <a:t>ú</a:t>
            </a:r>
            <a:r>
              <a:rPr lang="cs-CZ" dirty="0" smtClean="0"/>
              <a:t>zemní ochrana letišť (počet žádostí) - 1682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alt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3288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5000" dirty="0"/>
              <a:t>Z kontrol AD v roce </a:t>
            </a:r>
            <a:r>
              <a:rPr sz="5000" dirty="0" smtClean="0"/>
              <a:t>2022</a:t>
            </a:r>
            <a:endParaRPr sz="5000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10445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/>
              <a:t>Vyplývají následující zjištění </a:t>
            </a:r>
            <a:r>
              <a:rPr lang="cs-CZ" altLang="cs-CZ" dirty="0" smtClean="0"/>
              <a:t>dle </a:t>
            </a:r>
            <a:r>
              <a:rPr lang="cs-CZ" altLang="cs-CZ" dirty="0"/>
              <a:t>počtu výskytu (% výskytu</a:t>
            </a:r>
            <a:r>
              <a:rPr lang="cs-CZ" altLang="cs-CZ" dirty="0" smtClean="0"/>
              <a:t>):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67% neaktuální letištní řád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61% neaktuální </a:t>
            </a:r>
            <a:r>
              <a:rPr lang="cs-CZ" altLang="cs-CZ" dirty="0"/>
              <a:t>l</a:t>
            </a:r>
            <a:r>
              <a:rPr lang="cs-CZ" altLang="cs-CZ" dirty="0" smtClean="0"/>
              <a:t>etištní pohotovostní plán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36% nekontrastní značení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36% neaktuální VFR příručka</a:t>
            </a:r>
            <a:endParaRPr lang="cs-CZ" altLang="cs-CZ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35% nekompletní sada záchranných prostředků (nůž, páčidlo, rukavice..)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v</a:t>
            </a:r>
            <a:r>
              <a:rPr lang="cs-CZ" altLang="cs-CZ" dirty="0" smtClean="0"/>
              <a:t> 22% nebyly vedeny záznamy o kontrolách pohybových ploch a záznamy o zajištění HZS v provozní době</a:t>
            </a:r>
            <a:endParaRPr lang="cs-CZ" altLang="cs-CZ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altLang="cs-CZ" dirty="0"/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7910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</a:t>
            </a:r>
            <a:r>
              <a:rPr lang="pl-PL" sz="5000" dirty="0" smtClean="0"/>
              <a:t>2022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5030" y="989856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 </a:t>
            </a:r>
            <a:r>
              <a:rPr lang="cs-CZ" sz="2200" dirty="0"/>
              <a:t>Š</a:t>
            </a:r>
            <a:r>
              <a:rPr lang="cs-CZ" sz="2200" dirty="0" smtClean="0"/>
              <a:t>patné </a:t>
            </a:r>
            <a:r>
              <a:rPr lang="cs-CZ" sz="2200" dirty="0"/>
              <a:t>příklady z </a:t>
            </a:r>
            <a:r>
              <a:rPr lang="cs-CZ" sz="2200" dirty="0" smtClean="0"/>
              <a:t>praxe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142" y="2674342"/>
            <a:ext cx="3747267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6344" y="1655699"/>
            <a:ext cx="3837118" cy="28778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4452" y="2069849"/>
            <a:ext cx="3528392" cy="26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</a:t>
            </a:r>
            <a:r>
              <a:rPr lang="pl-PL" sz="5000" dirty="0" smtClean="0"/>
              <a:t>2022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19927"/>
            <a:ext cx="842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1600" dirty="0"/>
              <a:t>N</a:t>
            </a:r>
            <a:r>
              <a:rPr lang="cs-CZ" sz="1600" dirty="0" smtClean="0"/>
              <a:t>eaktuálnost </a:t>
            </a:r>
            <a:r>
              <a:rPr lang="cs-CZ" sz="1600" dirty="0"/>
              <a:t>informací ve VFR </a:t>
            </a:r>
            <a:r>
              <a:rPr lang="cs-CZ" sz="1600" dirty="0" smtClean="0"/>
              <a:t>příručce                         Chybějící základní dokumentace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459236"/>
            <a:ext cx="3680786" cy="52206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1" y="1459236"/>
            <a:ext cx="3621720" cy="51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5000" dirty="0"/>
              <a:t>Z kontrol AD v roce </a:t>
            </a:r>
            <a:r>
              <a:rPr lang="pl-PL" sz="5000" dirty="0" smtClean="0"/>
              <a:t>2022</a:t>
            </a:r>
            <a:endParaRPr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388" y="1026943"/>
            <a:ext cx="8425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cs-CZ" sz="2200" dirty="0"/>
              <a:t>D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obré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příklady z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praxe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8" y="2492896"/>
            <a:ext cx="4032448" cy="30243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543" y="210366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3-letý </a:t>
            </a:r>
            <a:r>
              <a:rPr lang="cs-CZ" dirty="0"/>
              <a:t>cyklus plánovaných kontrol + letiště vyhodnocené jako rizikové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pokračování v ověřování  dokumentace letiště + VFR příručka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soulad letištních pozemků s evidencí letištních pozemků na </a:t>
            </a:r>
            <a:r>
              <a:rPr lang="cs-CZ" dirty="0">
                <a:hlinkClick r:id="rId2"/>
              </a:rPr>
              <a:t>www.caa.cz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fyzický stav letiště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 aktualizace  OP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kontroly AD v roce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0B4F-B071-4432-AF61-194B716D6466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/>
              <a:t>Novinky v roce 2023</a:t>
            </a:r>
            <a:endParaRPr sz="4400" cap="none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2108" y="1700808"/>
            <a:ext cx="8388424" cy="309634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800" dirty="0" smtClean="0">
                <a:solidFill>
                  <a:schemeClr val="tx1"/>
                </a:solidFill>
              </a:rPr>
              <a:t>Seminář pro provozovatele letišť</a:t>
            </a:r>
            <a:endParaRPr lang="cs-CZ" altLang="cs-CZ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v období březen - duben 2023</a:t>
            </a:r>
            <a:endParaRPr lang="cs-CZ" altLang="cs-CZ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3 termíny dle kapacity</a:t>
            </a:r>
            <a:endParaRPr lang="cs-CZ" altLang="cs-CZ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termíny uveřejněny na stránkách </a:t>
            </a:r>
            <a:r>
              <a:rPr lang="cs-CZ" altLang="cs-CZ" sz="2800" dirty="0" smtClean="0">
                <a:hlinkClick r:id="rId2"/>
              </a:rPr>
              <a:t>www.caa.cz</a:t>
            </a:r>
            <a:r>
              <a:rPr lang="cs-CZ" altLang="cs-CZ" sz="2800" dirty="0" smtClean="0"/>
              <a:t> spolu se způsobem registrace a možností případných dotazů v rámci semináře </a:t>
            </a:r>
            <a:endParaRPr lang="cs-CZ" altLang="cs-CZ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803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17055</TotalTime>
  <Words>430</Words>
  <Application>Microsoft Office PowerPoint</Application>
  <PresentationFormat>Předvádění na obrazovce (4:3)</PresentationFormat>
  <Paragraphs>65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systému Office</vt:lpstr>
      <vt:lpstr>Prezentace aplikace PowerPoint</vt:lpstr>
      <vt:lpstr>Letiště</vt:lpstr>
      <vt:lpstr>Státní dozor  a další činnosti OL - 2022</vt:lpstr>
      <vt:lpstr>Z kontrol AD v roce 2022</vt:lpstr>
      <vt:lpstr>Z kontrol AD v roce 2022</vt:lpstr>
      <vt:lpstr>Z kontrol AD v roce 2022</vt:lpstr>
      <vt:lpstr>Z kontrol AD v roce 2022</vt:lpstr>
      <vt:lpstr>kontroly AD v roce 2023</vt:lpstr>
      <vt:lpstr>Novinky v roce 2023</vt:lpstr>
      <vt:lpstr>Seminář 2023 pro provozovatele letišť</vt:lpstr>
      <vt:lpstr>Novinky v roce 2023</vt:lpstr>
      <vt:lpstr>Prezentace aplikace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OLS</dc:creator>
  <cp:lastModifiedBy>Javůrková Lenka</cp:lastModifiedBy>
  <cp:revision>697</cp:revision>
  <dcterms:created xsi:type="dcterms:W3CDTF">2012-10-02T06:26:41Z</dcterms:created>
  <dcterms:modified xsi:type="dcterms:W3CDTF">2023-01-09T07:39:23Z</dcterms:modified>
</cp:coreProperties>
</file>