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272" r:id="rId15"/>
    <p:sldId id="341" r:id="rId16"/>
    <p:sldId id="340" r:id="rId17"/>
    <p:sldId id="342" r:id="rId18"/>
    <p:sldId id="299" r:id="rId19"/>
    <p:sldId id="321" r:id="rId20"/>
    <p:sldId id="300" r:id="rId21"/>
    <p:sldId id="313" r:id="rId22"/>
    <p:sldId id="315" r:id="rId23"/>
    <p:sldId id="316" r:id="rId24"/>
    <p:sldId id="317" r:id="rId25"/>
    <p:sldId id="323" r:id="rId26"/>
    <p:sldId id="297" r:id="rId27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5" autoAdjust="0"/>
    <p:restoredTop sz="94660"/>
  </p:normalViewPr>
  <p:slideViewPr>
    <p:cSldViewPr>
      <p:cViewPr varScale="1">
        <p:scale>
          <a:sx n="109" d="100"/>
          <a:sy n="109" d="100"/>
        </p:scale>
        <p:origin x="195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A7DFA-8523-4997-8306-9159F8640B91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B4F83-E8DC-4848-98A8-706294FB0B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2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4F2A6-EA7A-43A4-812D-6A05DBEBF2EB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371A7-5094-45DC-8EA0-2AFB9B5C8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14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71A7-5094-45DC-8EA0-2AFB9B5C8D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62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71A7-5094-45DC-8EA0-2AFB9B5C8D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68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71A7-5094-45DC-8EA0-2AFB9B5C8DE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20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CCB-9A5F-49C5-A9E6-E06A502EA0E1}" type="datetime1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ADF-36DA-4D9A-A661-1874F543B5A2}" type="datetime1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DAF-FA73-4860-9980-3BA8EA4C2D58}" type="datetime1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2CD7-A96F-43E7-BBEF-DF65C29CC8A8}" type="datetime1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D5E-8099-4CB9-B411-A9D7DECE5160}" type="datetime1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2B6-E1BD-4883-90B9-BA723081D222}" type="datetime1">
              <a:rPr lang="cs-CZ" smtClean="0"/>
              <a:t>29.12.2022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B0A0-308A-4282-8B25-7C4A94EE0722}" type="datetime1">
              <a:rPr lang="cs-CZ" smtClean="0"/>
              <a:t>29.12.2022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D2A3-6A80-4E3D-9F58-98CBF5D7C89E}" type="datetime1">
              <a:rPr lang="cs-CZ" smtClean="0"/>
              <a:t>29.12.2022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3A1-160A-4A0B-B5B4-A6D287ED113F}" type="datetime1">
              <a:rPr lang="cs-CZ" smtClean="0"/>
              <a:t>29.12.2022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443B-3340-496B-95BD-FC0F2A9AD7EC}" type="datetime1">
              <a:rPr lang="cs-CZ" smtClean="0"/>
              <a:t>29.12.2022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2F42-D1F5-435D-91E5-A0376A656B54}" type="datetime1">
              <a:rPr lang="cs-CZ" smtClean="0"/>
              <a:t>29.12.2022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6428-3381-412C-A5B0-D02AE4DA12A7}" type="datetime1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asa.europa.eu/document-library/application-forms/focert0013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a.cz/letadlova-technika/zmena-narizeni-komise-eu-c-1321-2014/ukony-udrzby-striktne-doporucene-uc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a.cz/letadlova-technika/zmena-narizeni-komise-eu-c-1321-2014/nejcastejsi-otazk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Pokračující letová způsobilost z pohledu Part M-L od 24.3.2020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8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r>
              <a:rPr lang="cs-CZ" sz="2200" b="1" dirty="0" smtClean="0">
                <a:solidFill>
                  <a:srgbClr val="0070C0"/>
                </a:solidFill>
              </a:rPr>
              <a:t>Změny typového návrhu</a:t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STC ze třetích zemí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FAA STC nejsou v zemích EASA automaticky </a:t>
            </a:r>
            <a:r>
              <a:rPr lang="cs-CZ" dirty="0" smtClean="0"/>
              <a:t>uznávána</a:t>
            </a:r>
            <a:endParaRPr lang="cs-CZ" dirty="0"/>
          </a:p>
          <a:p>
            <a:r>
              <a:rPr lang="cs-CZ" dirty="0" smtClean="0"/>
              <a:t>Schválená </a:t>
            </a:r>
            <a:r>
              <a:rPr lang="cs-CZ" dirty="0"/>
              <a:t>některým členským státem před vznikem EASA jsou automaticky uznávaná v Evropě (</a:t>
            </a:r>
            <a:r>
              <a:rPr lang="cs-CZ" dirty="0" err="1"/>
              <a:t>grandfather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)</a:t>
            </a:r>
          </a:p>
          <a:p>
            <a:r>
              <a:rPr lang="cs-CZ" dirty="0" smtClean="0"/>
              <a:t>STC </a:t>
            </a:r>
            <a:r>
              <a:rPr lang="cs-CZ" dirty="0"/>
              <a:t>musí být validována EASA, držitel FAA STC musí požádat o validaci a zaplatit jí (finanční a časová náročnost)</a:t>
            </a:r>
          </a:p>
          <a:p>
            <a:r>
              <a:rPr lang="cs-CZ" dirty="0" smtClean="0"/>
              <a:t>U </a:t>
            </a:r>
            <a:r>
              <a:rPr lang="cs-CZ" dirty="0"/>
              <a:t>FAA STC klasifikovaných jako basic </a:t>
            </a:r>
            <a:r>
              <a:rPr lang="cs-CZ" dirty="0" smtClean="0"/>
              <a:t>může vlastník letadla požádat </a:t>
            </a:r>
            <a:r>
              <a:rPr lang="cs-CZ" dirty="0"/>
              <a:t>EASA o validaci na konkrétní výrobní číslo letadla. Postup žádosti </a:t>
            </a:r>
            <a:r>
              <a:rPr lang="cs-CZ" dirty="0" smtClean="0"/>
              <a:t>zde: </a:t>
            </a:r>
            <a:r>
              <a:rPr lang="cs-CZ" u="sng" dirty="0" smtClean="0">
                <a:hlinkClick r:id="rId2"/>
              </a:rPr>
              <a:t>https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www.easa.europa.eu/document-library/application-forms/focert00134</a:t>
            </a:r>
            <a:r>
              <a:rPr lang="cs-CZ" dirty="0" smtClean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r>
              <a:rPr lang="cs-CZ" sz="2200" b="1" dirty="0" smtClean="0">
                <a:solidFill>
                  <a:srgbClr val="0070C0"/>
                </a:solidFill>
              </a:rPr>
              <a:t>Změny typového návrhu</a:t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sz="4900" b="1" dirty="0" smtClean="0">
                <a:solidFill>
                  <a:srgbClr val="0070C0"/>
                </a:solidFill>
              </a:rPr>
              <a:t>Minor </a:t>
            </a:r>
            <a:r>
              <a:rPr lang="cs-CZ" sz="4900" b="1" dirty="0" err="1" smtClean="0">
                <a:solidFill>
                  <a:srgbClr val="0070C0"/>
                </a:solidFill>
              </a:rPr>
              <a:t>Change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DOA  si může schvalovat Minor </a:t>
            </a:r>
            <a:r>
              <a:rPr lang="cs-CZ" dirty="0" err="1" smtClean="0">
                <a:solidFill>
                  <a:schemeClr val="accent1"/>
                </a:solidFill>
              </a:rPr>
              <a:t>change</a:t>
            </a:r>
            <a:r>
              <a:rPr lang="cs-CZ" dirty="0" smtClean="0">
                <a:solidFill>
                  <a:schemeClr val="accent1"/>
                </a:solidFill>
              </a:rPr>
              <a:t> sama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Jinak žádost na EASA, žadatel může být kdokoliv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Technicky není rozdíl mezi zpracováním a průkazem Minor a Major </a:t>
            </a:r>
            <a:r>
              <a:rPr lang="cs-CZ" dirty="0" err="1" smtClean="0">
                <a:solidFill>
                  <a:schemeClr val="accent1"/>
                </a:solidFill>
              </a:rPr>
              <a:t>Change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r>
              <a:rPr lang="cs-CZ" sz="2200" b="1" dirty="0" smtClean="0">
                <a:solidFill>
                  <a:srgbClr val="0070C0"/>
                </a:solidFill>
              </a:rPr>
              <a:t>Změny typového návrhu</a:t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sz="4900" b="1" dirty="0" smtClean="0">
                <a:solidFill>
                  <a:srgbClr val="0070C0"/>
                </a:solidFill>
              </a:rPr>
              <a:t> Standard </a:t>
            </a:r>
            <a:r>
              <a:rPr lang="cs-CZ" sz="4900" b="1" dirty="0" err="1" smtClean="0">
                <a:solidFill>
                  <a:srgbClr val="0070C0"/>
                </a:solidFill>
              </a:rPr>
              <a:t>Change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EASA vydané CS-STAN – přes 60 položek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Je vedeno snahou snadno vyměnit jednu “krabičku“ za „krabičku“ jiného typu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FORM 123 a předepsaná předávaná dokumentace vlastníkovi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Často nacházíme změnu (zástavba radia…) jako Minor </a:t>
            </a:r>
            <a:r>
              <a:rPr lang="cs-CZ" smtClean="0">
                <a:solidFill>
                  <a:srgbClr val="FF0000"/>
                </a:solidFill>
              </a:rPr>
              <a:t>Change</a:t>
            </a:r>
            <a:r>
              <a:rPr lang="cs-CZ" dirty="0" smtClean="0">
                <a:solidFill>
                  <a:srgbClr val="FF0000"/>
                </a:solidFill>
              </a:rPr>
              <a:t> s FORM 123, doplněk AFM ale chybí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r>
              <a:rPr lang="cs-CZ" sz="2200" b="1" dirty="0" smtClean="0">
                <a:solidFill>
                  <a:srgbClr val="0070C0"/>
                </a:solidFill>
              </a:rPr>
              <a:t>Změny typového návrhu</a:t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sz="4900" b="1" dirty="0" smtClean="0">
                <a:solidFill>
                  <a:srgbClr val="0070C0"/>
                </a:solidFill>
              </a:rPr>
              <a:t> Národní prostředí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N-STAN dle L8/A čl. 3.7., CAA-ST-115-1/16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Modifikace dle L8/A čl. 3.6.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sz="2700" b="1" dirty="0">
                <a:solidFill>
                  <a:schemeClr val="accent1">
                    <a:lumMod val="75000"/>
                  </a:schemeClr>
                </a:solidFill>
              </a:rPr>
              <a:t>Zhodnocení období po 24.3.2020</a:t>
            </a:r>
            <a:r>
              <a:rPr lang="cs-CZ" sz="2700" b="1" dirty="0" smtClean="0">
                <a:solidFill>
                  <a:srgbClr val="0070C0"/>
                </a:solidFill>
              </a:rPr>
              <a:t>    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4000" b="1" dirty="0" smtClean="0">
                <a:solidFill>
                  <a:srgbClr val="0070C0"/>
                </a:solidFill>
              </a:rPr>
              <a:t>Osvědčení letové způsobilosti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63711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Dobově omezená platnost OLZ – určeno: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Přímo OLZ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Další dok. (ARC)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A/C je nezpůsobilé: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Poškození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Neschválená oprava, zástavba, úprava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Nedodržený systém údržby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Neprovedený Příkaz  zachování letové způsobilosti (AD)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42" y="2780928"/>
            <a:ext cx="5472119" cy="36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3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Systém řízení způsobilosti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ML.A.901 </a:t>
            </a:r>
            <a:r>
              <a:rPr lang="cs-CZ" dirty="0">
                <a:solidFill>
                  <a:schemeClr val="accent1"/>
                </a:solidFill>
              </a:rPr>
              <a:t>KLZ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V Part-ML není zavedeno doporučení pro vydání ARC, vydává se vždy rovnou ARC</a:t>
            </a:r>
          </a:p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Každý oprávněný subjekt vydává ARC pro letadla, na která se vztahuje Part-ML, na formuláři EASA </a:t>
            </a:r>
            <a:r>
              <a:rPr lang="cs-CZ" dirty="0" err="1">
                <a:solidFill>
                  <a:schemeClr val="accent1"/>
                </a:solidFill>
              </a:rPr>
              <a:t>Form</a:t>
            </a:r>
            <a:r>
              <a:rPr lang="cs-CZ" dirty="0">
                <a:solidFill>
                  <a:schemeClr val="accent1"/>
                </a:solidFill>
              </a:rPr>
              <a:t> 15c</a:t>
            </a:r>
          </a:p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Toto ARC může být dvakrát po roce prodlouženo, zůstává-li letadlo v řízeném prostředí CAMO nebo CAO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KLZ provádí a ARC vydává:</a:t>
            </a:r>
          </a:p>
          <a:p>
            <a:pPr lvl="1">
              <a:spcBef>
                <a:spcPts val="500"/>
              </a:spcBef>
              <a:defRPr/>
            </a:pPr>
            <a:r>
              <a:rPr lang="cs-CZ" dirty="0">
                <a:solidFill>
                  <a:schemeClr val="accent1"/>
                </a:solidFill>
              </a:rPr>
              <a:t>Úřad členského státu registrace letadla</a:t>
            </a:r>
          </a:p>
          <a:p>
            <a:pPr lvl="1">
              <a:spcBef>
                <a:spcPts val="500"/>
              </a:spcBef>
              <a:defRPr/>
            </a:pPr>
            <a:r>
              <a:rPr lang="cs-CZ" dirty="0">
                <a:solidFill>
                  <a:schemeClr val="accent1"/>
                </a:solidFill>
              </a:rPr>
              <a:t>CAMO nebo CAO organizace s příslušným oprávněním</a:t>
            </a:r>
          </a:p>
          <a:p>
            <a:pPr lvl="1">
              <a:spcBef>
                <a:spcPts val="500"/>
              </a:spcBef>
              <a:defRPr/>
            </a:pPr>
            <a:r>
              <a:rPr lang="cs-CZ" dirty="0">
                <a:solidFill>
                  <a:schemeClr val="accent1"/>
                </a:solidFill>
              </a:rPr>
              <a:t>AMO s příslušným oprávněním, která provedla roční/ 100 hod. prohlídku</a:t>
            </a:r>
          </a:p>
          <a:p>
            <a:pPr lvl="1">
              <a:spcBef>
                <a:spcPts val="500"/>
              </a:spcBef>
              <a:defRPr/>
            </a:pPr>
            <a:r>
              <a:rPr lang="cs-CZ" dirty="0">
                <a:solidFill>
                  <a:srgbClr val="FF0000"/>
                </a:solidFill>
              </a:rPr>
              <a:t>U letadel </a:t>
            </a:r>
            <a:r>
              <a:rPr lang="cs-CZ" u="sng" dirty="0">
                <a:solidFill>
                  <a:srgbClr val="FF0000"/>
                </a:solidFill>
              </a:rPr>
              <a:t>v nekomerčním provozu</a:t>
            </a:r>
            <a:r>
              <a:rPr lang="cs-CZ" dirty="0">
                <a:solidFill>
                  <a:srgbClr val="FF0000"/>
                </a:solidFill>
              </a:rPr>
              <a:t> (mimo obchod. SPO, ATO, …) nezávislý příslušně oprávněný osvědčující personál, </a:t>
            </a:r>
            <a:r>
              <a:rPr lang="cs-CZ" u="sng" dirty="0">
                <a:solidFill>
                  <a:srgbClr val="FF0000"/>
                </a:solidFill>
              </a:rPr>
              <a:t>který provedl roční/ 100 hod. </a:t>
            </a:r>
            <a:r>
              <a:rPr lang="cs-CZ" u="sng" dirty="0" smtClean="0">
                <a:solidFill>
                  <a:srgbClr val="FF0000"/>
                </a:solidFill>
              </a:rPr>
              <a:t>prohlídku</a:t>
            </a:r>
          </a:p>
          <a:p>
            <a:pPr lvl="1">
              <a:spcBef>
                <a:spcPts val="500"/>
              </a:spcBef>
              <a:defRPr/>
            </a:pPr>
            <a:endParaRPr lang="cs-CZ" u="sng" dirty="0">
              <a:solidFill>
                <a:srgbClr val="FF0000"/>
              </a:solidFill>
            </a:endParaRPr>
          </a:p>
          <a:p>
            <a:pPr lvl="1">
              <a:spcBef>
                <a:spcPts val="500"/>
              </a:spcBef>
              <a:defRPr/>
            </a:pPr>
            <a:endParaRPr lang="cs-CZ" u="sng" dirty="0" smtClean="0">
              <a:solidFill>
                <a:srgbClr val="FF0000"/>
              </a:solidFill>
            </a:endParaRPr>
          </a:p>
          <a:p>
            <a:pPr marL="457200" lvl="1" indent="0">
              <a:spcBef>
                <a:spcPts val="500"/>
              </a:spcBef>
              <a:buNone/>
              <a:defRPr/>
            </a:pPr>
            <a:r>
              <a:rPr lang="cs-CZ" u="sng" dirty="0" err="1" smtClean="0">
                <a:solidFill>
                  <a:srgbClr val="FF0000"/>
                </a:solidFill>
              </a:rPr>
              <a:t>Pozn</a:t>
            </a:r>
            <a:r>
              <a:rPr lang="cs-CZ" u="sng" dirty="0" smtClean="0">
                <a:solidFill>
                  <a:srgbClr val="FF0000"/>
                </a:solidFill>
              </a:rPr>
              <a:t>: </a:t>
            </a:r>
            <a:r>
              <a:rPr lang="cs-CZ" i="1" dirty="0" smtClean="0">
                <a:solidFill>
                  <a:schemeClr val="accent1"/>
                </a:solidFill>
              </a:rPr>
              <a:t>Je-li </a:t>
            </a:r>
            <a:r>
              <a:rPr lang="cs-CZ" i="1" dirty="0">
                <a:solidFill>
                  <a:schemeClr val="accent1"/>
                </a:solidFill>
              </a:rPr>
              <a:t>nezávislý personál držitelem průkazu podle Part-66, může provádět KLZ a vydávat ARC letadlům zapsaným </a:t>
            </a:r>
            <a:r>
              <a:rPr lang="cs-CZ" i="1" u="sng" dirty="0">
                <a:solidFill>
                  <a:schemeClr val="accent1"/>
                </a:solidFill>
              </a:rPr>
              <a:t>ve všech členských státech</a:t>
            </a:r>
            <a:endParaRPr lang="cs-CZ" i="1" dirty="0">
              <a:solidFill>
                <a:schemeClr val="accent1"/>
              </a:solidFill>
            </a:endParaRPr>
          </a:p>
          <a:p>
            <a:pPr marL="457200" lvl="1" indent="0">
              <a:spcBef>
                <a:spcPts val="500"/>
              </a:spcBef>
              <a:buNone/>
              <a:defRPr/>
            </a:pPr>
            <a:endParaRPr lang="cs-CZ" i="1" u="sng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10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dirty="0" smtClean="0">
                <a:solidFill>
                  <a:schemeClr val="accent1"/>
                </a:solidFill>
              </a:rPr>
              <a:t>oškození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Identifikace provozovatelem v provozu nebo při údržbě 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klasifikace poškození - možný dopad na způsobilost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Hlášení stavu nezpůsobilosti – zejména kvůli bezpečnosti návrhu konstrukce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Oprava je /není popsaná v MM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Jestliže není, je to Major </a:t>
            </a:r>
            <a:r>
              <a:rPr lang="cs-CZ" dirty="0" err="1" smtClean="0">
                <a:solidFill>
                  <a:schemeClr val="accent1"/>
                </a:solidFill>
              </a:rPr>
              <a:t>Change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chemeClr val="accent1"/>
                </a:solidFill>
              </a:rPr>
              <a:t>Výměna dílů z jiného letadla – nutné řešit přes oprávněný servis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58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Neschválená oprava, výměna, zástavba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cs-CZ" dirty="0" smtClean="0"/>
              <a:t>data pro opravu – MM/</a:t>
            </a:r>
            <a:r>
              <a:rPr lang="cs-CZ" dirty="0" err="1" smtClean="0"/>
              <a:t>Repair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endParaRPr lang="cs-CZ" dirty="0" smtClean="0"/>
          </a:p>
          <a:p>
            <a:r>
              <a:rPr lang="cs-CZ" dirty="0" smtClean="0"/>
              <a:t>Bez schválených dat - postup Major </a:t>
            </a:r>
            <a:r>
              <a:rPr lang="cs-CZ" dirty="0" err="1" smtClean="0"/>
              <a:t>Change</a:t>
            </a:r>
            <a:endParaRPr lang="cs-CZ" dirty="0" smtClean="0"/>
          </a:p>
          <a:p>
            <a:r>
              <a:rPr lang="cs-CZ" dirty="0" smtClean="0"/>
              <a:t>Použití vhodných a legitimních dílů – </a:t>
            </a:r>
            <a:r>
              <a:rPr lang="cs-CZ" dirty="0" err="1" smtClean="0"/>
              <a:t>Form</a:t>
            </a:r>
            <a:r>
              <a:rPr lang="cs-CZ" dirty="0" smtClean="0"/>
              <a:t> 1 </a:t>
            </a:r>
          </a:p>
          <a:p>
            <a:r>
              <a:rPr lang="cs-CZ" dirty="0" smtClean="0"/>
              <a:t>„Potulný letecký mechanik“ - rozdíl GO na letadle a na výrobku </a:t>
            </a:r>
          </a:p>
          <a:p>
            <a:r>
              <a:rPr lang="cs-CZ" dirty="0" smtClean="0"/>
              <a:t>Major, Minor, Standard </a:t>
            </a:r>
            <a:r>
              <a:rPr lang="cs-CZ" dirty="0" err="1" smtClean="0"/>
              <a:t>Change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46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39552" y="916327"/>
            <a:ext cx="8208912" cy="1072513"/>
          </a:xfrm>
        </p:spPr>
        <p:txBody>
          <a:bodyPr>
            <a:noAutofit/>
          </a:bodyPr>
          <a:lstStyle/>
          <a:p>
            <a:pPr lvl="1"/>
            <a:endParaRPr lang="cs-CZ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cs-CZ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8147248" cy="4752528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Současné znění (EU)1321/2014 a od 2/2020 zavedený Part M/L  pro letouny do 1200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kg v nekomerčním provozu,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resp. 2730 kg MTOW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mimo obchodní leteckou dopravu považuje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za </a:t>
            </a:r>
            <a:r>
              <a:rPr lang="cs-CZ" sz="1600" b="1" dirty="0" smtClean="0">
                <a:solidFill>
                  <a:srgbClr val="FF0000"/>
                </a:solidFill>
              </a:rPr>
              <a:t>závazné pouze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lhůty životnosti a údržby, uvedené v:</a:t>
            </a:r>
          </a:p>
          <a:p>
            <a:pPr lvl="1">
              <a:buFontTx/>
              <a:buChar char="-"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Příloze k Typovému osvědčení - TCDS</a:t>
            </a: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Příkazech k zachování letové způsobilosti - AD</a:t>
            </a: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V MM v části nazvané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</a:rPr>
              <a:t>Airworthiness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</a:rPr>
              <a:t>Limitation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</a:rPr>
              <a:t>Sektion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 - ALS</a:t>
            </a: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Omezení životnosti a systém údržby,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zavedené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jinou formou, nemusí vlastník/provozovatel letadla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dodržovat, jestliže nelétá v obchodní letecké dopravě, nicméně </a:t>
            </a:r>
            <a:r>
              <a:rPr lang="cs-CZ" sz="1600" b="1" dirty="0">
                <a:solidFill>
                  <a:srgbClr val="FF0000"/>
                </a:solidFill>
              </a:rPr>
              <a:t>Program údržby musí vzít v úvahu veškeré úkony údržby </a:t>
            </a:r>
          </a:p>
          <a:p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Vlastník letadla v nekomerčním provozu si může navrhnout vlastní program údržby (AMP), který ale musí být minimálně v rozsahu,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předepsaném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Part M-L (v podstatě z letadla nic neupadlo, nic se na něm neviklá a nic z něj neteče)</a:t>
            </a:r>
          </a:p>
          <a:p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V případě, že letadlo létá komerčně, musí AMP zpracovat oprávněná organizace CAMO/CAO </a:t>
            </a: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>
                <a:solidFill>
                  <a:schemeClr val="accent1">
                    <a:lumMod val="75000"/>
                  </a:schemeClr>
                </a:solidFill>
              </a:rPr>
              <a:t>Zhodnocení období po 24.3.2020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Systém údržby z hlediska legislativy</a:t>
            </a:r>
            <a:endParaRPr lang="cs-CZ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Zhodnocení období po 24.3.2020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Riziko dopadu změn na způsobilost: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Zavedení vlastních postupů a lhůt údržby vlastníky letadel, kdy bezpečnost by byla zcela vytlačena ekonomickým zájmem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Vzhledem k evropskému byrokratickému trendu převládne princip a prioritu bude mít, když letadlo </a:t>
            </a:r>
            <a:r>
              <a:rPr lang="cs-CZ" dirty="0">
                <a:solidFill>
                  <a:schemeClr val="accent1"/>
                </a:solidFill>
              </a:rPr>
              <a:t>má správné </a:t>
            </a:r>
            <a:r>
              <a:rPr lang="cs-CZ" dirty="0" smtClean="0">
                <a:solidFill>
                  <a:schemeClr val="accent1"/>
                </a:solidFill>
              </a:rPr>
              <a:t>papíry, tak je způsobilé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Technický stav v důsledku předchozích dvou bodů chřadne a chřadne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 téměř třech letech to vypadá, že takovýto scénář se nekoná</a:t>
            </a:r>
          </a:p>
          <a:p>
            <a:r>
              <a:rPr lang="cs-CZ" b="1" dirty="0" smtClean="0">
                <a:solidFill>
                  <a:srgbClr val="FF0000"/>
                </a:solidFill>
                <a:hlinkClick r:id="rId2"/>
              </a:rPr>
              <a:t>Úkony údržby, striktně doporučené ÚCL - Úřad pro civilní letectví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i="1" dirty="0" smtClean="0">
                <a:solidFill>
                  <a:srgbClr val="00B0F0"/>
                </a:solidFill>
              </a:rPr>
              <a:t>- odkaz</a:t>
            </a:r>
            <a:endParaRPr lang="cs-CZ" b="1" i="1" dirty="0">
              <a:solidFill>
                <a:srgbClr val="00B0F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1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OBSAH PRESENTACE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Kategorie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způsobilosti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Typové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osvědčení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Postupy pro osvědčování a zachování letové způsobilosti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Změny typového osvědčení/typového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návrhu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Osvědčení letové způsobilosti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Systém řízení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způsobilosti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Poškození letadla</a:t>
            </a:r>
          </a:p>
          <a:p>
            <a:r>
              <a:rPr lang="cs-CZ" sz="3300" b="1" dirty="0">
                <a:solidFill>
                  <a:schemeClr val="accent1">
                    <a:lumMod val="75000"/>
                  </a:schemeClr>
                </a:solidFill>
              </a:rPr>
              <a:t>Neschválená oprava, výměna, </a:t>
            </a:r>
            <a:r>
              <a:rPr lang="cs-CZ" sz="3300" b="1" dirty="0" smtClean="0">
                <a:solidFill>
                  <a:schemeClr val="accent1">
                    <a:lumMod val="75000"/>
                  </a:schemeClr>
                </a:solidFill>
              </a:rPr>
              <a:t>zástavba</a:t>
            </a:r>
          </a:p>
          <a:p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Zhodnocení období po 24.3.2020</a:t>
            </a:r>
          </a:p>
          <a:p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Systém údržby z technického hlediska</a:t>
            </a:r>
          </a:p>
          <a:p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Způsobilost letadel – nálezy ACAM</a:t>
            </a:r>
          </a:p>
          <a:p>
            <a:endParaRPr lang="cs-CZ" sz="33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sz="4000" b="1" dirty="0" smtClean="0">
                <a:solidFill>
                  <a:srgbClr val="0070C0"/>
                </a:solidFill>
              </a:rPr>
              <a:t>Systém údržby z technického hlediska 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107504" y="916327"/>
            <a:ext cx="8856984" cy="35243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pro primární díly konstrukce platí model spolehlivosti</a:t>
            </a:r>
            <a:endParaRPr lang="cs-CZ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814724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Nicméně takto lze posuzovat jen o něco více než 10 % prvků, u kterých se musí uvážit vznik opotřebení a následné případné poruchy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zarybnicky\Desktop\Jednání TC-STC\Bathtub_curve_c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7" y="1628800"/>
            <a:ext cx="81369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52" y="260648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0070C0"/>
                </a:solidFill>
              </a:rPr>
              <a:t>           </a:t>
            </a:r>
            <a:r>
              <a:rPr lang="cs-CZ" sz="3100" b="1" dirty="0" smtClean="0">
                <a:solidFill>
                  <a:srgbClr val="0070C0"/>
                </a:solidFill>
              </a:rPr>
              <a:t>Systém údržby z technického hlediska</a:t>
            </a: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31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936104" y="692696"/>
            <a:ext cx="7750696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err="1" smtClean="0"/>
              <a:t>Safe</a:t>
            </a:r>
            <a:r>
              <a:rPr lang="cs-CZ" b="1" dirty="0" smtClean="0"/>
              <a:t> </a:t>
            </a:r>
            <a:r>
              <a:rPr lang="cs-CZ" b="1" dirty="0" err="1"/>
              <a:t>L</a:t>
            </a:r>
            <a:r>
              <a:rPr lang="cs-CZ" b="1" dirty="0" err="1" smtClean="0"/>
              <a:t>ife-Fail</a:t>
            </a:r>
            <a:r>
              <a:rPr lang="cs-CZ" b="1" dirty="0" smtClean="0"/>
              <a:t> </a:t>
            </a:r>
            <a:r>
              <a:rPr lang="cs-CZ" b="1" dirty="0" err="1" smtClean="0"/>
              <a:t>Safe-Damage</a:t>
            </a:r>
            <a:r>
              <a:rPr lang="cs-CZ" b="1" dirty="0" smtClean="0"/>
              <a:t> toleranc</a:t>
            </a:r>
            <a:r>
              <a:rPr lang="cs-CZ" b="1" dirty="0"/>
              <a:t>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18206" r="61082" b="11934"/>
          <a:stretch/>
        </p:blipFill>
        <p:spPr bwMode="auto">
          <a:xfrm>
            <a:off x="1403648" y="1305507"/>
            <a:ext cx="7200800" cy="49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sz="4000" b="1" dirty="0" smtClean="0">
                <a:solidFill>
                  <a:srgbClr val="0070C0"/>
                </a:solidFill>
              </a:rPr>
              <a:t>Systém údržby z technického hlediska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81112" y="891051"/>
            <a:ext cx="8147248" cy="5392993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Rozbor poruch –analýzy spolehlivosti pro určení programu údržby</a:t>
            </a:r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Do 70 let velmi konzervativní přístup - 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</a:rPr>
              <a:t>Safe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</a:rPr>
              <a:t>Life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         TBO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- pro určité prvky se používá stále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- (kování nosníku křídla, kliková hřídel..)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- většina  letadla GA kategorie N do                                                                                                                          				nedávné doby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Od 70-tých let používán systém Reliability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</a:rPr>
              <a:t>entered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</a:rPr>
              <a:t>maintenance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RCM             	MSG 1, 2, 3, což vedlo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</a:rPr>
              <a:t>např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DC-8 – původní </a:t>
            </a:r>
            <a:r>
              <a:rPr lang="cs-CZ" sz="1800" b="1" dirty="0" err="1" smtClean="0">
                <a:solidFill>
                  <a:schemeClr val="accent1">
                    <a:lumMod val="75000"/>
                  </a:schemeClr>
                </a:solidFill>
              </a:rPr>
              <a:t>Fail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1">
                    <a:lumMod val="75000"/>
                  </a:schemeClr>
                </a:solidFill>
              </a:rPr>
              <a:t>Safe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 -  339 položek s TBO, 4 miliony hodin při údržbě během prvních 2Ot FH</a:t>
            </a:r>
          </a:p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DC-10 – použití MSG 1 - pouze 7 položek s TBO</a:t>
            </a:r>
          </a:p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B 747 – MSG 2 -  pouze 66 tisíc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hodin při údržbě během prvních 2Ot FH</a:t>
            </a:r>
          </a:p>
          <a:p>
            <a:endParaRPr lang="cs-CZ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567286" cy="23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6084168" y="1484784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932453" y="4653136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4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sz="4000" b="1" dirty="0" smtClean="0">
                <a:solidFill>
                  <a:srgbClr val="0070C0"/>
                </a:solidFill>
              </a:rPr>
              <a:t>Systém údržby z technického hlediska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81112" y="891051"/>
            <a:ext cx="8147248" cy="5392993"/>
          </a:xfrm>
        </p:spPr>
        <p:txBody>
          <a:bodyPr>
            <a:normAutofit/>
          </a:bodyPr>
          <a:lstStyle/>
          <a:p>
            <a:endParaRPr lang="cs-CZ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20602" r="11595" b="16873"/>
          <a:stretch/>
        </p:blipFill>
        <p:spPr bwMode="auto">
          <a:xfrm>
            <a:off x="395536" y="804677"/>
            <a:ext cx="8424936" cy="309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21708" r="11729" b="16865"/>
          <a:stretch/>
        </p:blipFill>
        <p:spPr bwMode="auto">
          <a:xfrm>
            <a:off x="457254" y="3894848"/>
            <a:ext cx="8424936" cy="294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sz="4000" b="1" dirty="0" smtClean="0">
                <a:solidFill>
                  <a:srgbClr val="0070C0"/>
                </a:solidFill>
              </a:rPr>
              <a:t>Systém údržby z technického hlediska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81112" y="891051"/>
            <a:ext cx="8147248" cy="5392993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Příklad pro dopravní letadla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GA v současné době nedosahuje úrovně roku 1970, použití RCM je drahé a starší konstrukce jsou navrženy podle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</a:rPr>
              <a:t>Safe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</a:rPr>
              <a:t>life</a:t>
            </a:r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Z toho plynou velké náklady na údržbu letadel GA podle systému údržby dle MM držitele TC </a:t>
            </a:r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Snaha FAA/EASA řešit tuto situaci legislativně s tím, že se zvýší pro tento segment letectví přijatelná míra rizika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00949"/>
              </p:ext>
            </p:extLst>
          </p:nvPr>
        </p:nvGraphicFramePr>
        <p:xfrm>
          <a:off x="1524000" y="13970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Maintenance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1964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1990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Hard </a:t>
                      </a:r>
                      <a:r>
                        <a:rPr lang="cs-CZ" dirty="0" err="1" smtClean="0"/>
                        <a:t>Time</a:t>
                      </a:r>
                      <a:r>
                        <a:rPr lang="cs-CZ" dirty="0" smtClean="0"/>
                        <a:t>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On-</a:t>
                      </a:r>
                      <a:r>
                        <a:rPr lang="cs-CZ" dirty="0" err="1" smtClean="0"/>
                        <a:t>Condotion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Condition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Monitored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ACAM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Vzhledem k situaci s </a:t>
            </a:r>
            <a:r>
              <a:rPr lang="cs-CZ" b="1" dirty="0" err="1" smtClean="0">
                <a:solidFill>
                  <a:schemeClr val="accent1"/>
                </a:solidFill>
              </a:rPr>
              <a:t>Covidem</a:t>
            </a:r>
            <a:r>
              <a:rPr lang="cs-CZ" b="1" dirty="0" smtClean="0">
                <a:solidFill>
                  <a:schemeClr val="accent1"/>
                </a:solidFill>
              </a:rPr>
              <a:t> byl plán kontrol silně zredukován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Cíl je cca několik set kontrol za rok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Výběr letadel podle úkonů pro vystavení dokladů, náhodný výběr, výběr podle specifických </a:t>
            </a:r>
            <a:r>
              <a:rPr lang="cs-CZ" b="1" dirty="0" err="1" smtClean="0">
                <a:solidFill>
                  <a:schemeClr val="accent1"/>
                </a:solidFill>
              </a:rPr>
              <a:t>kriterií</a:t>
            </a:r>
            <a:endParaRPr lang="cs-CZ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3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Děkuji za pozornost a </a:t>
            </a:r>
            <a:r>
              <a:rPr lang="cs-CZ" b="1" smtClean="0">
                <a:solidFill>
                  <a:srgbClr val="0070C0"/>
                </a:solidFill>
              </a:rPr>
              <a:t>odváděnou práci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sz="1300" b="1" dirty="0" smtClean="0">
                <a:solidFill>
                  <a:srgbClr val="0070C0"/>
                </a:solidFill>
              </a:rPr>
              <a:t>ing. Vít Zárybnický</a:t>
            </a:r>
            <a:br>
              <a:rPr lang="cs-CZ" sz="1300" b="1" dirty="0" smtClean="0">
                <a:solidFill>
                  <a:srgbClr val="0070C0"/>
                </a:solidFill>
              </a:rPr>
            </a:br>
            <a:r>
              <a:rPr lang="cs-CZ" sz="1300" b="1" dirty="0" smtClean="0">
                <a:solidFill>
                  <a:srgbClr val="0070C0"/>
                </a:solidFill>
              </a:rPr>
              <a:t>ředitel Sekce Technické</a:t>
            </a:r>
            <a:endParaRPr lang="cs-CZ" sz="13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0070C0"/>
                </a:solidFill>
              </a:rPr>
              <a:t>Dotazy?</a:t>
            </a:r>
          </a:p>
          <a:p>
            <a:pPr marL="0" indent="0" algn="just">
              <a:buNone/>
            </a:pPr>
            <a:r>
              <a:rPr lang="cs-CZ" sz="2400" b="1" i="1" dirty="0" smtClean="0">
                <a:solidFill>
                  <a:srgbClr val="0070C0"/>
                </a:solidFill>
              </a:rPr>
              <a:t>Přivítáme jakékoliv dotazy, náměty a připomínky, můžete nám je posílat na adresy, uvedené níže.  Přímý kontakt s veřejností považujeme zejména v oblasti Pokračující letové způsobilosti a systémů údržby za klíčový. Mezi leteckým lidem koluje spousta informací a zdaleka ne všechny popisují skutečný stav. V dnešní době, přehlcené daty, valícími se ze všech stran, je pak snadné vytvořit si vlastní, ale mylnou představu o dané věci. Proto neváhejte se na nás obrátit, bez letadel nebude letectví, ale ani úřad, a to si tady plně uvědomujeme.</a:t>
            </a:r>
          </a:p>
          <a:p>
            <a:pPr marL="0" indent="0" algn="just">
              <a:buNone/>
            </a:pPr>
            <a:endParaRPr lang="cs-CZ" sz="24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1200" b="1" dirty="0">
                <a:solidFill>
                  <a:srgbClr val="0070C0"/>
                </a:solidFill>
                <a:hlinkClick r:id="rId2"/>
              </a:rPr>
              <a:t>https://www.caa.cz/letadlova-technika/zmena-narizeni-komise-eu-c-1321-2014/nejcastejsi-otazky</a:t>
            </a:r>
            <a:r>
              <a:rPr lang="cs-CZ" sz="1200" b="1" dirty="0" smtClean="0">
                <a:solidFill>
                  <a:srgbClr val="0070C0"/>
                </a:solidFill>
                <a:hlinkClick r:id="rId2"/>
              </a:rPr>
              <a:t>/</a:t>
            </a:r>
            <a:endParaRPr lang="cs-CZ" sz="12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cs-CZ" sz="1200" b="1" dirty="0" smtClean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Jeneč 2023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b="1" dirty="0" smtClean="0">
                <a:solidFill>
                  <a:srgbClr val="0070C0"/>
                </a:solidFill>
              </a:rPr>
              <a:t>Kategorie způsobilosti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  </a:t>
            </a:r>
            <a:r>
              <a:rPr lang="cs-CZ" sz="4000" b="1" dirty="0" smtClean="0">
                <a:solidFill>
                  <a:srgbClr val="0070C0"/>
                </a:solidFill>
              </a:rPr>
              <a:t>Standardní Osvědčení letové způsobilosti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54771" cy="83671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Letoun s TC pod správou EASA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„Transferované    			letadlo“	</a:t>
            </a:r>
            <a:r>
              <a:rPr lang="cs-CZ" sz="2000" b="1" i="1" dirty="0" smtClean="0">
                <a:solidFill>
                  <a:schemeClr val="accent1">
                    <a:lumMod val="75000"/>
                  </a:schemeClr>
                </a:solidFill>
              </a:rPr>
              <a:t>(EU)216/2008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2000" b="1" i="1" dirty="0" smtClean="0">
                <a:solidFill>
                  <a:schemeClr val="accent1">
                    <a:lumMod val="75000"/>
                  </a:schemeClr>
                </a:solidFill>
              </a:rPr>
              <a:t>(EU)2018/1139</a:t>
            </a:r>
          </a:p>
          <a:p>
            <a:pPr marL="0" indent="0">
              <a:buNone/>
            </a:pPr>
            <a:endParaRPr lang="cs-CZ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Letoun s TC pod správou Národního úřadu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   „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Annexované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 letadlo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3" descr="img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580" y="1268760"/>
            <a:ext cx="3606552" cy="2481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 descr="brigadý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3645024"/>
            <a:ext cx="3610744" cy="27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0070C0"/>
                </a:solidFill>
              </a:rPr>
              <a:t>Kategorie způsobilosti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  </a:t>
            </a:r>
            <a:r>
              <a:rPr lang="cs-CZ" sz="4000" b="1" dirty="0" smtClean="0">
                <a:solidFill>
                  <a:srgbClr val="0070C0"/>
                </a:solidFill>
              </a:rPr>
              <a:t>Kategorie EXPERIMENTAL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54771" cy="83671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Prototypy pro vývoj a průkaz plnění požadavků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Striktní omezení provozu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Individuálně stavěná letadla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Problematické přepsání do rejstříku cizího státu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Nekomerční provoz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Omezené přelety přes hranice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3" descr="seagl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r="8405" b="35936"/>
          <a:stretch/>
        </p:blipFill>
        <p:spPr>
          <a:xfrm>
            <a:off x="4848068" y="1412776"/>
            <a:ext cx="3903082" cy="2376264"/>
          </a:xfr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6729" r="57768" b="23727"/>
          <a:stretch/>
        </p:blipFill>
        <p:spPr>
          <a:xfrm>
            <a:off x="5047278" y="3789040"/>
            <a:ext cx="3594180" cy="25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0070C0"/>
                </a:solidFill>
              </a:rPr>
              <a:t>Kategorie způsobilosti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  </a:t>
            </a:r>
            <a:r>
              <a:rPr lang="cs-CZ" sz="4000" b="1" dirty="0" smtClean="0">
                <a:solidFill>
                  <a:srgbClr val="0070C0"/>
                </a:solidFill>
              </a:rPr>
              <a:t>Kategorie RESTRICTED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54771" cy="83671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Letadlo nesplňuje některé certifikační specifikace –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omezeno na určité druhy provozu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EASA RESTRICTED</a:t>
            </a: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ÚCL RESTRICTED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C:\Users\zarybnicky\Desktop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84784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rybnicky\Desktop\15304707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93" y="3928327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0070C0"/>
                </a:solidFill>
              </a:rPr>
              <a:t>Kategorie způsobilosti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  </a:t>
            </a:r>
            <a:r>
              <a:rPr lang="cs-CZ" sz="4000" b="1" dirty="0" smtClean="0">
                <a:solidFill>
                  <a:srgbClr val="0070C0"/>
                </a:solidFill>
              </a:rPr>
              <a:t>Kategorie LIMITED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54771" cy="83671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Letadlo nikdy nebylo certifikováno, převzato u vojenského provozu </a:t>
            </a:r>
          </a:p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nekomerční provoz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ÚCL LIMITED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zarybnicky\Desktop\Pila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38600" cy="17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zarybnicky\Desktop\MIG_15_UTI_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68664"/>
            <a:ext cx="4032448" cy="26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3448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>
                <a:solidFill>
                  <a:srgbClr val="0070C0"/>
                </a:solidFill>
              </a:rPr>
              <a:t>Typové osvědčení 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Co musí splňovat Typové osvědčení</a:t>
            </a:r>
            <a:r>
              <a:rPr lang="cs-CZ" b="1" dirty="0" smtClean="0">
                <a:solidFill>
                  <a:srgbClr val="0070C0"/>
                </a:solidFill>
              </a:rPr>
              <a:t>?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Oprávnění držitele TC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Návrhová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hlediska příslušných požadavků letové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způsobilosti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Průkaz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vyhovění příslušným požadavkům letové způsobilosti – „Typový návrh musí vyhovět Stavebním předpisům“ 	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Povinnosti držitele Typového osvědčení 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Příloha k TC (TCDS)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70" y="1412776"/>
            <a:ext cx="3417467" cy="480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148064" y="170080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err="1">
                <a:solidFill>
                  <a:srgbClr val="FFC000"/>
                </a:solidFill>
              </a:rPr>
              <a:t>Buhl</a:t>
            </a:r>
            <a:r>
              <a:rPr lang="cs-CZ" sz="2000" i="1" dirty="0">
                <a:solidFill>
                  <a:srgbClr val="FFC000"/>
                </a:solidFill>
              </a:rPr>
              <a:t> </a:t>
            </a:r>
            <a:r>
              <a:rPr lang="cs-CZ" sz="2000" i="1" dirty="0" err="1">
                <a:solidFill>
                  <a:srgbClr val="FFC000"/>
                </a:solidFill>
              </a:rPr>
              <a:t>Airster</a:t>
            </a:r>
            <a:r>
              <a:rPr lang="cs-CZ" sz="2000" i="1" dirty="0">
                <a:solidFill>
                  <a:srgbClr val="FFC000"/>
                </a:solidFill>
              </a:rPr>
              <a:t> </a:t>
            </a:r>
            <a:r>
              <a:rPr lang="cs-CZ" sz="2000" i="1" dirty="0" smtClean="0">
                <a:solidFill>
                  <a:srgbClr val="FFC000"/>
                </a:solidFill>
              </a:rPr>
              <a:t>CA-3</a:t>
            </a:r>
          </a:p>
          <a:p>
            <a:r>
              <a:rPr lang="cs-CZ" sz="2000" i="1" dirty="0" smtClean="0">
                <a:solidFill>
                  <a:srgbClr val="FFC000"/>
                </a:solidFill>
              </a:rPr>
              <a:t>FAA 1927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r>
              <a:rPr lang="cs-CZ" sz="2200" b="1" dirty="0">
                <a:solidFill>
                  <a:srgbClr val="0070C0"/>
                </a:solidFill>
              </a:rPr>
              <a:t>Postupy pro osvědčování a zachování letové způsobilosti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68052" y="2780928"/>
            <a:ext cx="8218748" cy="352839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Výroba ve shodě s Typovým návrhem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Osvědčení letové způsobilosti pro každé letadlo</a:t>
            </a:r>
          </a:p>
          <a:p>
            <a:r>
              <a:rPr lang="cs-CZ" b="1" dirty="0">
                <a:solidFill>
                  <a:srgbClr val="002060"/>
                </a:solidFill>
              </a:rPr>
              <a:t>P</a:t>
            </a:r>
            <a:r>
              <a:rPr lang="cs-CZ" b="1" dirty="0" smtClean="0">
                <a:solidFill>
                  <a:srgbClr val="002060"/>
                </a:solidFill>
              </a:rPr>
              <a:t>očáteční letová způsobilost (IAW) - změny Typového návrhu a Doplňková typová osvědčení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Pokračující letová způsobilost (CAW)- řízené prostředí pro údržbu a opravy, prodlužování letové způsobilosti, Příkazy k zachování letové způsobilosti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68052" y="1196752"/>
            <a:ext cx="807524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700" b="1" i="1" dirty="0">
                <a:solidFill>
                  <a:schemeClr val="accent1">
                    <a:lumMod val="75000"/>
                  </a:schemeClr>
                </a:solidFill>
              </a:rPr>
              <a:t>Co musí být dále zajištěno, aby mělo smysl</a:t>
            </a:r>
            <a:r>
              <a:rPr lang="cs-CZ" sz="37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700" b="1" i="1" dirty="0">
                <a:solidFill>
                  <a:schemeClr val="accent1">
                    <a:lumMod val="75000"/>
                  </a:schemeClr>
                </a:solidFill>
              </a:rPr>
              <a:t>Typové osvědčení vůbec </a:t>
            </a:r>
            <a:r>
              <a:rPr lang="cs-CZ" sz="3700" b="1" i="1" dirty="0" smtClean="0">
                <a:solidFill>
                  <a:schemeClr val="accent1">
                    <a:lumMod val="75000"/>
                  </a:schemeClr>
                </a:solidFill>
              </a:rPr>
              <a:t>vydávat?</a:t>
            </a:r>
            <a:endParaRPr lang="cs-CZ" sz="37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r>
              <a:rPr lang="cs-CZ" sz="2200" b="1" dirty="0">
                <a:solidFill>
                  <a:srgbClr val="0070C0"/>
                </a:solidFill>
              </a:rPr>
              <a:t>Postupy pro osvědčování a zachování letové </a:t>
            </a:r>
            <a:r>
              <a:rPr lang="cs-CZ" sz="2200" b="1" dirty="0" smtClean="0">
                <a:solidFill>
                  <a:srgbClr val="0070C0"/>
                </a:solidFill>
              </a:rPr>
              <a:t>způsobilosti</a:t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Změny Typového návrhu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Jeneč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36104" cy="91632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637112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„Major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Change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“ prováděné držitelem TC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Schvalované úřadem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„Minor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Change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Schvalované úřadem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Schvalované Oprávněným subjektem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Doplňkové Typové osvědčení</a:t>
            </a:r>
          </a:p>
          <a:p>
            <a:pPr lvl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Schvalované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úřadem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zarybnicky\Desktop\IMG_8212_ToneMapp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04" y="3356992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arybnicky\Desktop\7aa8a6a43bd79b2ef77e76770100_w1253_h836_g4630d5fe2af311e58a300025900fea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21" y="1124744"/>
            <a:ext cx="4284479" cy="28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1576</Words>
  <Application>Microsoft Office PowerPoint</Application>
  <PresentationFormat>Předvádění na obrazovce (4:3)</PresentationFormat>
  <Paragraphs>295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sady Office</vt:lpstr>
      <vt:lpstr>Pokračující letová způsobilost z pohledu Part M-L od 24.3.2020</vt:lpstr>
      <vt:lpstr>    OBSAH PRESENTACE</vt:lpstr>
      <vt:lpstr>Kategorie způsobilosti   Standardní Osvědčení letové způsobilosti</vt:lpstr>
      <vt:lpstr>Kategorie způsobilosti   Kategorie EXPERIMENTAL</vt:lpstr>
      <vt:lpstr>Kategorie způsobilosti   Kategorie RESTRICTED</vt:lpstr>
      <vt:lpstr>Kategorie způsobilosti   Kategorie LIMITED</vt:lpstr>
      <vt:lpstr> Typové osvědčení  Co musí splňovat Typové osvědčení? </vt:lpstr>
      <vt:lpstr>    Postupy pro osvědčování a zachování letové způsobilosti </vt:lpstr>
      <vt:lpstr>    Postupy pro osvědčování a zachování letové způsobilosti Změny Typového návrhu </vt:lpstr>
      <vt:lpstr>    Změny typového návrhu STC ze třetích zemí </vt:lpstr>
      <vt:lpstr>    Změny typového návrhu Minor Change </vt:lpstr>
      <vt:lpstr>    Změny typového návrhu  Standard Change </vt:lpstr>
      <vt:lpstr>    Změny typového návrhu  Národní prostředí </vt:lpstr>
      <vt:lpstr>Zhodnocení období po 24.3.2020     Osvědčení letové způsobilosti </vt:lpstr>
      <vt:lpstr>Systém řízení způsobilosti ML.A.901 KLZ</vt:lpstr>
      <vt:lpstr>Poškození</vt:lpstr>
      <vt:lpstr>Neschválená oprava, výměna, zástavba</vt:lpstr>
      <vt:lpstr>      Zhodnocení období po 24.3.2020  Systém údržby z hlediska legislativy</vt:lpstr>
      <vt:lpstr>Zhodnocení období po 24.3.2020 </vt:lpstr>
      <vt:lpstr>       Systém údržby z technického hlediska  </vt:lpstr>
      <vt:lpstr>           Systém údržby z technického hlediska </vt:lpstr>
      <vt:lpstr>       Systém údržby z technického hlediska   </vt:lpstr>
      <vt:lpstr>       Systém údržby z technického hlediska   </vt:lpstr>
      <vt:lpstr>       Systém údržby z technického hlediska   </vt:lpstr>
      <vt:lpstr>ACAM</vt:lpstr>
      <vt:lpstr>Děkuji za pozornost a odváděnou práci ing. Vít Zárybnický ředitel Sekce Technické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Důsledky nového základního nařízení (EU) 1139/2018 na způsobilost letadel</dc:title>
  <dc:creator>Zárybnický Vít</dc:creator>
  <cp:lastModifiedBy>Zárybnický Vít</cp:lastModifiedBy>
  <cp:revision>132</cp:revision>
  <cp:lastPrinted>2020-11-18T11:14:09Z</cp:lastPrinted>
  <dcterms:created xsi:type="dcterms:W3CDTF">2018-10-09T18:02:41Z</dcterms:created>
  <dcterms:modified xsi:type="dcterms:W3CDTF">2022-12-29T08:42:22Z</dcterms:modified>
</cp:coreProperties>
</file>