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4.xml" ContentType="application/vnd.openxmlformats-officedocument.presentationml.slide+xml"/>
  <Override PartName="/ppt/slideLayouts/slideLayout7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9144000" cy="6858000"/>
  <p:defaultTextStyle>
    <a:defPPr>
      <a:defRPr lang="cs-CZ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presProps" Target="presProps.xml" /><Relationship Id="rId22" Type="http://schemas.openxmlformats.org/officeDocument/2006/relationships/tableStyles" Target="tableStyles.xml" /><Relationship Id="rId23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Prázdný_voda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Obrázek 4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0" y="238"/>
            <a:ext cx="9202727" cy="6876000"/>
          </a:xfrm>
          <a:prstGeom prst="rect">
            <a:avLst/>
          </a:prstGeom>
        </p:spPr>
      </p:pic>
      <p:pic>
        <p:nvPicPr>
          <p:cNvPr id="6" name="Obrázek 5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2800830" y="2380971"/>
            <a:ext cx="3432562" cy="12748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Prázdný_louka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Obrázek 2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0" y="238"/>
            <a:ext cx="9202727" cy="6876000"/>
          </a:xfrm>
          <a:prstGeom prst="rect">
            <a:avLst/>
          </a:prstGeom>
        </p:spPr>
      </p:pic>
      <p:pic>
        <p:nvPicPr>
          <p:cNvPr id="6" name="Obrázek 5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2800830" y="2380971"/>
            <a:ext cx="3432562" cy="12748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Prázdný_neb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rázek 1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0" y="238"/>
            <a:ext cx="9202727" cy="6876000"/>
          </a:xfrm>
          <a:prstGeom prst="rect">
            <a:avLst/>
          </a:prstGeom>
        </p:spPr>
      </p:pic>
      <p:pic>
        <p:nvPicPr>
          <p:cNvPr id="6" name="Obrázek 5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2800830" y="2380971"/>
            <a:ext cx="3432562" cy="12748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Úvodní snímek">
    <p:bg>
      <p:bgPr shadeToTitle="0">
        <a:solidFill>
          <a:srgbClr val="023E88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Podnadpis 2" hidden="0"/>
          <p:cNvSpPr>
            <a:spLocks noGrp="1"/>
          </p:cNvSpPr>
          <p:nvPr isPhoto="0" userDrawn="0">
            <p:ph type="subTitle" idx="1" hasCustomPrompt="1"/>
          </p:nvPr>
        </p:nvSpPr>
        <p:spPr bwMode="auto">
          <a:xfrm>
            <a:off x="1055118" y="3392473"/>
            <a:ext cx="6858000" cy="1655762"/>
          </a:xfrm>
        </p:spPr>
        <p:txBody>
          <a:bodyPr/>
          <a:lstStyle>
            <a:lvl1pPr marL="0" indent="0" algn="l">
              <a:buNone/>
              <a:defRPr sz="1800" i="1">
                <a:solidFill>
                  <a:schemeClr val="bg1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 lang="cs-CZ"/>
              <a:t>Jméno</a:t>
            </a:r>
            <a:endParaRPr/>
          </a:p>
        </p:txBody>
      </p:sp>
      <p:pic>
        <p:nvPicPr>
          <p:cNvPr id="8" name="Obrázek 7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354891" y="6371065"/>
            <a:ext cx="988040" cy="114645"/>
          </a:xfrm>
          <a:prstGeom prst="rect">
            <a:avLst/>
          </a:prstGeom>
        </p:spPr>
      </p:pic>
      <p:pic>
        <p:nvPicPr>
          <p:cNvPr id="9" name="Obrázek 8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7777893" y="6111087"/>
            <a:ext cx="1001751" cy="372047"/>
          </a:xfrm>
          <a:prstGeom prst="rect">
            <a:avLst/>
          </a:prstGeom>
        </p:spPr>
      </p:pic>
      <p:sp>
        <p:nvSpPr>
          <p:cNvPr id="11" name="Nadpis 10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1055118" y="1829050"/>
            <a:ext cx="7886700" cy="1325563"/>
          </a:xfrm>
        </p:spPr>
        <p:txBody>
          <a:bodyPr>
            <a:noAutofit/>
          </a:bodyPr>
          <a:lstStyle>
            <a:lvl1pPr>
              <a:defRPr sz="5300" b="1" spc="17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cs-CZ"/>
              <a:t>Název prezentace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Nadpis a obsah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 hidden="0"/>
          <p:cNvSpPr>
            <a:spLocks noGrp="1"/>
          </p:cNvSpPr>
          <p:nvPr isPhoto="0" userDrawn="0">
            <p:ph idx="1" hasCustomPrompt="1"/>
          </p:nvPr>
        </p:nvSpPr>
        <p:spPr bwMode="auto">
          <a:xfrm>
            <a:off x="564287" y="1462410"/>
            <a:ext cx="7886700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3300"/>
              </a:spcAft>
              <a:buNone/>
              <a:defRPr sz="1800">
                <a:solidFill>
                  <a:srgbClr val="023E88"/>
                </a:solidFill>
                <a:latin typeface="Times New Roman"/>
                <a:cs typeface="Times New Roman"/>
              </a:defRPr>
            </a:lvl1pPr>
            <a:lvl2pPr marL="177800" indent="-177800">
              <a:spcAft>
                <a:spcPts val="570"/>
              </a:spcAft>
              <a:buFont typeface="Times New Roman"/>
              <a:buChar char="‒"/>
              <a:defRPr sz="2000">
                <a:solidFill>
                  <a:srgbClr val="023E88"/>
                </a:solidFill>
                <a:latin typeface="Times New Roman"/>
                <a:cs typeface="Times New Roman"/>
              </a:defRPr>
            </a:lvl2pPr>
            <a:lvl3pPr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>
              <a:defRPr/>
            </a:pPr>
            <a:r>
              <a:rPr lang="cs-CZ"/>
              <a:t>Sem zadejte text</a:t>
            </a:r>
            <a:endParaRPr/>
          </a:p>
          <a:p>
            <a:pPr lvl="1">
              <a:defRPr/>
            </a:pPr>
            <a:r>
              <a:rPr lang="cs-CZ"/>
              <a:t>Věcného vytvořené pamětní</a:t>
            </a:r>
            <a:endParaRPr/>
          </a:p>
          <a:p>
            <a:pPr lvl="1">
              <a:defRPr/>
            </a:pPr>
            <a:r>
              <a:rPr lang="cs-CZ"/>
              <a:t>Co význam lhůty připadá</a:t>
            </a:r>
            <a:endParaRPr/>
          </a:p>
        </p:txBody>
      </p:sp>
      <p:pic>
        <p:nvPicPr>
          <p:cNvPr id="8" name="Obrázek 7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352495" y="6370315"/>
            <a:ext cx="992817" cy="115200"/>
          </a:xfrm>
          <a:prstGeom prst="rect">
            <a:avLst/>
          </a:prstGeom>
        </p:spPr>
      </p:pic>
      <p:pic>
        <p:nvPicPr>
          <p:cNvPr id="9" name="Obrázek 8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7777893" y="6111087"/>
            <a:ext cx="998467" cy="370800"/>
          </a:xfrm>
          <a:prstGeom prst="rect">
            <a:avLst/>
          </a:prstGeom>
        </p:spPr>
      </p:pic>
      <p:sp>
        <p:nvSpPr>
          <p:cNvPr id="10" name="Nadpis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64287" y="98734"/>
            <a:ext cx="7886700" cy="1325563"/>
          </a:xfrm>
        </p:spPr>
        <p:txBody>
          <a:bodyPr/>
          <a:lstStyle>
            <a:lvl1pPr>
              <a:defRPr b="1">
                <a:solidFill>
                  <a:srgbClr val="023E88"/>
                </a:solidFill>
              </a:defRPr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Nadpis a obráze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Zástupný symbol pro obrázek 9" hidden="0"/>
          <p:cNvSpPr>
            <a:spLocks noGrp="1"/>
          </p:cNvSpPr>
          <p:nvPr isPhoto="0" userDrawn="0">
            <p:ph type="pic" sz="quarter" idx="13" hasCustomPrompt="0"/>
          </p:nvPr>
        </p:nvSpPr>
        <p:spPr bwMode="auto">
          <a:xfrm>
            <a:off x="564287" y="1564611"/>
            <a:ext cx="8009633" cy="385682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023E88"/>
                </a:solidFill>
              </a:defRPr>
            </a:lvl1pPr>
          </a:lstStyle>
          <a:p>
            <a:pPr>
              <a:defRPr/>
            </a:pPr>
            <a:r>
              <a:rPr lang="cs-CZ"/>
              <a:t>Kliknutím na ikonu přidáte obrázek.</a:t>
            </a:r>
            <a:endParaRPr lang="cs-CZ"/>
          </a:p>
        </p:txBody>
      </p:sp>
      <p:sp>
        <p:nvSpPr>
          <p:cNvPr id="9" name="Zástupný symbol pro text 8" hidden="0"/>
          <p:cNvSpPr>
            <a:spLocks noGrp="1"/>
          </p:cNvSpPr>
          <p:nvPr isPhoto="0" userDrawn="0">
            <p:ph type="body" sz="quarter" idx="14" hasCustomPrompt="0"/>
          </p:nvPr>
        </p:nvSpPr>
        <p:spPr bwMode="auto">
          <a:xfrm>
            <a:off x="564287" y="5432612"/>
            <a:ext cx="8009633" cy="538162"/>
          </a:xfrm>
        </p:spPr>
        <p:txBody>
          <a:bodyPr>
            <a:normAutofit/>
          </a:bodyPr>
          <a:lstStyle>
            <a:lvl1pPr marL="0" indent="0">
              <a:buNone/>
              <a:defRPr sz="1800" i="1">
                <a:solidFill>
                  <a:srgbClr val="023E88"/>
                </a:solidFill>
                <a:latin typeface="Times New Roman"/>
                <a:cs typeface="Times New Roman"/>
              </a:defRPr>
            </a:lvl1pPr>
            <a:lvl2pPr>
              <a:defRPr i="1">
                <a:solidFill>
                  <a:srgbClr val="023E88"/>
                </a:solidFill>
                <a:latin typeface="Times New Roman"/>
                <a:cs typeface="Times New Roman"/>
              </a:defRPr>
            </a:lvl2pPr>
            <a:lvl3pPr>
              <a:defRPr i="1">
                <a:solidFill>
                  <a:srgbClr val="023E88"/>
                </a:solidFill>
                <a:latin typeface="Times New Roman"/>
                <a:cs typeface="Times New Roman"/>
              </a:defRPr>
            </a:lvl3pPr>
            <a:lvl4pPr>
              <a:defRPr i="1">
                <a:solidFill>
                  <a:srgbClr val="023E88"/>
                </a:solidFill>
                <a:latin typeface="Times New Roman"/>
                <a:cs typeface="Times New Roman"/>
              </a:defRPr>
            </a:lvl4pPr>
            <a:lvl5pPr>
              <a:defRPr i="1">
                <a:solidFill>
                  <a:srgbClr val="023E88"/>
                </a:solidFill>
                <a:latin typeface="Times New Roman"/>
                <a:cs typeface="Times New Roman"/>
              </a:defRPr>
            </a:lvl5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pic>
        <p:nvPicPr>
          <p:cNvPr id="11" name="Obrázek 10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352495" y="6370315"/>
            <a:ext cx="992817" cy="115200"/>
          </a:xfrm>
          <a:prstGeom prst="rect">
            <a:avLst/>
          </a:prstGeom>
        </p:spPr>
      </p:pic>
      <p:pic>
        <p:nvPicPr>
          <p:cNvPr id="12" name="Obrázek 11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7777893" y="6111087"/>
            <a:ext cx="998467" cy="370800"/>
          </a:xfrm>
          <a:prstGeom prst="rect">
            <a:avLst/>
          </a:prstGeom>
        </p:spPr>
      </p:pic>
      <p:sp>
        <p:nvSpPr>
          <p:cNvPr id="13" name="Nadpis 2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64286" y="98734"/>
            <a:ext cx="7886700" cy="1325563"/>
          </a:xfrm>
        </p:spPr>
        <p:txBody>
          <a:bodyPr/>
          <a:lstStyle>
            <a:lvl1pPr>
              <a:defRPr b="1">
                <a:solidFill>
                  <a:srgbClr val="023E88"/>
                </a:solidFill>
              </a:defRPr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Nadpis a 3 sloupc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9" hidden="0"/>
          <p:cNvSpPr>
            <a:spLocks noGrp="1"/>
          </p:cNvSpPr>
          <p:nvPr isPhoto="0" userDrawn="0">
            <p:ph type="body" sz="quarter" idx="13" hasCustomPrompt="1"/>
          </p:nvPr>
        </p:nvSpPr>
        <p:spPr bwMode="auto">
          <a:xfrm>
            <a:off x="564287" y="2295164"/>
            <a:ext cx="2138572" cy="66319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E73331"/>
                </a:solidFill>
                <a:latin typeface="+mj-lt"/>
                <a:cs typeface="Times New Roman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5pPr>
          </a:lstStyle>
          <a:p>
            <a:pPr lvl="0">
              <a:defRPr/>
            </a:pPr>
            <a:r>
              <a:rPr lang="cs-CZ"/>
              <a:t>40</a:t>
            </a:r>
            <a:endParaRPr/>
          </a:p>
        </p:txBody>
      </p:sp>
      <p:sp>
        <p:nvSpPr>
          <p:cNvPr id="11" name="Zástupný symbol pro text 9" hidden="0"/>
          <p:cNvSpPr>
            <a:spLocks noGrp="1"/>
          </p:cNvSpPr>
          <p:nvPr isPhoto="0" userDrawn="0">
            <p:ph type="body" sz="quarter" idx="14" hasCustomPrompt="0"/>
          </p:nvPr>
        </p:nvSpPr>
        <p:spPr bwMode="auto">
          <a:xfrm>
            <a:off x="564287" y="2958354"/>
            <a:ext cx="2138572" cy="2929403"/>
          </a:xfrm>
        </p:spPr>
        <p:txBody>
          <a:bodyPr/>
          <a:lstStyle>
            <a:lvl1pPr marL="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5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pic>
        <p:nvPicPr>
          <p:cNvPr id="9" name="Obrázek 8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352495" y="6370315"/>
            <a:ext cx="992817" cy="115200"/>
          </a:xfrm>
          <a:prstGeom prst="rect">
            <a:avLst/>
          </a:prstGeom>
        </p:spPr>
      </p:pic>
      <p:pic>
        <p:nvPicPr>
          <p:cNvPr id="13" name="Obrázek 12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7777893" y="6111087"/>
            <a:ext cx="998467" cy="370800"/>
          </a:xfrm>
          <a:prstGeom prst="rect">
            <a:avLst/>
          </a:prstGeom>
        </p:spPr>
      </p:pic>
      <p:sp>
        <p:nvSpPr>
          <p:cNvPr id="14" name="Nadpis 1" hidden="0"/>
          <p:cNvSpPr txBox="1"/>
          <p:nvPr isPhoto="0" userDrawn="1"/>
        </p:nvSpPr>
        <p:spPr bwMode="auto">
          <a:xfrm>
            <a:off x="564287" y="9873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 b="1">
                <a:solidFill>
                  <a:srgbClr val="023E88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15" name="Zástupný symbol pro text 9" hidden="0"/>
          <p:cNvSpPr>
            <a:spLocks noGrp="1"/>
          </p:cNvSpPr>
          <p:nvPr isPhoto="0" userDrawn="0">
            <p:ph type="body" sz="quarter" idx="16" hasCustomPrompt="1"/>
          </p:nvPr>
        </p:nvSpPr>
        <p:spPr bwMode="auto">
          <a:xfrm>
            <a:off x="3540570" y="2295164"/>
            <a:ext cx="2066854" cy="66319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E73331"/>
                </a:solidFill>
                <a:latin typeface="+mj-lt"/>
                <a:cs typeface="Times New Roman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5pPr>
          </a:lstStyle>
          <a:p>
            <a:pPr lvl="0">
              <a:defRPr/>
            </a:pPr>
            <a:r>
              <a:rPr lang="cs-CZ"/>
              <a:t>40</a:t>
            </a:r>
            <a:endParaRPr/>
          </a:p>
        </p:txBody>
      </p:sp>
      <p:sp>
        <p:nvSpPr>
          <p:cNvPr id="16" name="Zástupný symbol pro text 9" hidden="0"/>
          <p:cNvSpPr>
            <a:spLocks noGrp="1"/>
          </p:cNvSpPr>
          <p:nvPr isPhoto="0" userDrawn="0">
            <p:ph type="body" sz="quarter" idx="17" hasCustomPrompt="0"/>
          </p:nvPr>
        </p:nvSpPr>
        <p:spPr bwMode="auto">
          <a:xfrm>
            <a:off x="3540570" y="2958354"/>
            <a:ext cx="2066854" cy="2929403"/>
          </a:xfrm>
        </p:spPr>
        <p:txBody>
          <a:bodyPr/>
          <a:lstStyle>
            <a:lvl1pPr marL="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5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  <p:sp>
        <p:nvSpPr>
          <p:cNvPr id="17" name="Zástupný symbol pro text 9" hidden="0"/>
          <p:cNvSpPr>
            <a:spLocks noGrp="1"/>
          </p:cNvSpPr>
          <p:nvPr isPhoto="0" userDrawn="0">
            <p:ph type="body" sz="quarter" idx="18" hasCustomPrompt="1"/>
          </p:nvPr>
        </p:nvSpPr>
        <p:spPr bwMode="auto">
          <a:xfrm>
            <a:off x="6445135" y="2303844"/>
            <a:ext cx="2134951" cy="66319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E73331"/>
                </a:solidFill>
                <a:latin typeface="+mj-lt"/>
                <a:cs typeface="Times New Roman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5pPr>
          </a:lstStyle>
          <a:p>
            <a:pPr lvl="0">
              <a:defRPr/>
            </a:pPr>
            <a:r>
              <a:rPr lang="cs-CZ"/>
              <a:t>40</a:t>
            </a:r>
            <a:endParaRPr/>
          </a:p>
        </p:txBody>
      </p:sp>
      <p:sp>
        <p:nvSpPr>
          <p:cNvPr id="18" name="Zástupný symbol pro text 9" hidden="0"/>
          <p:cNvSpPr>
            <a:spLocks noGrp="1"/>
          </p:cNvSpPr>
          <p:nvPr isPhoto="0" userDrawn="0">
            <p:ph type="body" sz="quarter" idx="19" hasCustomPrompt="0"/>
          </p:nvPr>
        </p:nvSpPr>
        <p:spPr bwMode="auto">
          <a:xfrm>
            <a:off x="6445135" y="2967034"/>
            <a:ext cx="2134951" cy="2929403"/>
          </a:xfrm>
        </p:spPr>
        <p:txBody>
          <a:bodyPr/>
          <a:lstStyle>
            <a:lvl1pPr marL="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1pPr>
            <a:lvl2pPr marL="3429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2pPr>
            <a:lvl3pPr marL="6858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3pPr>
            <a:lvl4pPr marL="10287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4pPr>
            <a:lvl5pPr marL="1371600" indent="0">
              <a:buNone/>
              <a:defRPr>
                <a:solidFill>
                  <a:srgbClr val="023E88"/>
                </a:solidFill>
                <a:latin typeface="Times New Roman"/>
                <a:cs typeface="Times New Roman"/>
              </a:defRPr>
            </a:lvl5pPr>
          </a:lstStyle>
          <a:p>
            <a:pPr lvl="0">
              <a:defRPr/>
            </a:pPr>
            <a:r>
              <a:rPr lang="cs-CZ"/>
              <a:t>Upravte styly předlohy textu.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kapitola prezentace">
    <p:bg>
      <p:bgPr shadeToTitle="0">
        <a:solidFill>
          <a:srgbClr val="E7333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1104639" y="1762438"/>
            <a:ext cx="7886700" cy="1325563"/>
          </a:xfrm>
        </p:spPr>
        <p:txBody>
          <a:bodyPr>
            <a:normAutofit/>
          </a:bodyPr>
          <a:lstStyle>
            <a:lvl1pPr>
              <a:defRPr sz="4400" b="1" spc="11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cs-CZ"/>
              <a:t>Kapitola prezentace</a:t>
            </a:r>
            <a:endParaRPr/>
          </a:p>
        </p:txBody>
      </p:sp>
      <p:pic>
        <p:nvPicPr>
          <p:cNvPr id="7" name="Obrázek 6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354891" y="6371065"/>
            <a:ext cx="988040" cy="114645"/>
          </a:xfrm>
          <a:prstGeom prst="rect">
            <a:avLst/>
          </a:prstGeom>
        </p:spPr>
      </p:pic>
      <p:pic>
        <p:nvPicPr>
          <p:cNvPr id="8" name="Obrázek 7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7777893" y="6111087"/>
            <a:ext cx="1001751" cy="3720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závěr">
    <p:bg>
      <p:bgPr shadeToTitle="0">
        <a:solidFill>
          <a:srgbClr val="023E88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>
            <a:off x="1090748" y="1476103"/>
            <a:ext cx="7886700" cy="1325563"/>
          </a:xfrm>
        </p:spPr>
        <p:txBody>
          <a:bodyPr>
            <a:normAutofit/>
          </a:bodyPr>
          <a:lstStyle>
            <a:lvl1pPr>
              <a:defRPr sz="4000" b="1" spc="5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cs-CZ"/>
              <a:t>Děkuji za pozornost</a:t>
            </a:r>
            <a:endParaRPr/>
          </a:p>
        </p:txBody>
      </p:sp>
      <p:pic>
        <p:nvPicPr>
          <p:cNvPr id="7" name="Obrázek 6" hidden="0"/>
          <p:cNvPicPr>
            <a:picLocks noChangeAspect="1"/>
          </p:cNvPicPr>
          <p:nvPr isPhoto="0" userDrawn="1"/>
        </p:nvPicPr>
        <p:blipFill>
          <a:blip r:embed="rId2"/>
          <a:stretch/>
        </p:blipFill>
        <p:spPr bwMode="auto">
          <a:xfrm>
            <a:off x="354891" y="6371065"/>
            <a:ext cx="988040" cy="114645"/>
          </a:xfrm>
          <a:prstGeom prst="rect">
            <a:avLst/>
          </a:prstGeom>
        </p:spPr>
      </p:pic>
      <p:pic>
        <p:nvPicPr>
          <p:cNvPr id="8" name="Obrázek 7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6369388" y="4795244"/>
            <a:ext cx="1905774" cy="707798"/>
          </a:xfrm>
          <a:prstGeom prst="rect">
            <a:avLst/>
          </a:prstGeom>
        </p:spPr>
      </p:pic>
      <p:sp>
        <p:nvSpPr>
          <p:cNvPr id="9" name="Zástupný symbol pro text 8" hidden="0"/>
          <p:cNvSpPr>
            <a:spLocks noGrp="1"/>
          </p:cNvSpPr>
          <p:nvPr isPhoto="0" userDrawn="0">
            <p:ph type="body" sz="quarter" idx="10" hasCustomPrompt="1"/>
          </p:nvPr>
        </p:nvSpPr>
        <p:spPr bwMode="auto">
          <a:xfrm>
            <a:off x="1068446" y="3599280"/>
            <a:ext cx="5776912" cy="1803400"/>
          </a:xfrm>
        </p:spPr>
        <p:txBody>
          <a:bodyPr>
            <a:normAutofit/>
          </a:bodyPr>
          <a:lstStyle>
            <a:lvl1pPr marL="0" indent="0">
              <a:buNone/>
              <a:defRPr sz="18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cs-CZ"/>
              <a:t>Ing. Stanislava Drahokoupilová, Ph.D.</a:t>
            </a:r>
            <a:endParaRPr/>
          </a:p>
          <a:p>
            <a:pPr lvl="0">
              <a:defRPr/>
            </a:pPr>
            <a:r>
              <a:rPr lang="cs-CZ"/>
              <a:t> stanislava.drahokoupilova@chmi.cz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cs-CZ"/>
              <a:t>Kliknutím lze upravit styl.</a:t>
            </a:r>
            <a:endParaRPr/>
          </a:p>
        </p:txBody>
      </p:sp>
      <p:sp>
        <p:nvSpPr>
          <p:cNvPr id="3" name="Zástupný symbol pro text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cs-CZ"/>
              <a:t>Kliknutím lze upravit styly předlohy textu.</a:t>
            </a:r>
            <a:endParaRPr/>
          </a:p>
          <a:p>
            <a:pPr lvl="1">
              <a:defRPr/>
            </a:pPr>
            <a:r>
              <a:rPr lang="cs-CZ"/>
              <a:t>Druhá úroveň</a:t>
            </a:r>
            <a:endParaRPr/>
          </a:p>
          <a:p>
            <a:pPr lvl="2">
              <a:defRPr/>
            </a:pPr>
            <a:r>
              <a:rPr lang="cs-CZ"/>
              <a:t>Třetí úroveň</a:t>
            </a:r>
            <a:endParaRPr/>
          </a:p>
          <a:p>
            <a:pPr lvl="3">
              <a:defRPr/>
            </a:pPr>
            <a:r>
              <a:rPr lang="cs-CZ"/>
              <a:t>Čtvrtá úroveň</a:t>
            </a:r>
            <a:endParaRPr/>
          </a:p>
          <a:p>
            <a:pPr lvl="4">
              <a:defRPr/>
            </a:pPr>
            <a:r>
              <a:rPr lang="cs-CZ"/>
              <a:t>Pátá úroveň</a:t>
            </a:r>
            <a:endParaRPr/>
          </a:p>
        </p:txBody>
      </p:sp>
      <p:sp>
        <p:nvSpPr>
          <p:cNvPr id="4" name="Zástupný symbol pro datum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868C3FB-E2E9-29F7-9415-01388F47DC71}" type="datetime1">
              <a:rPr lang="cs-CZ"/>
              <a:t/>
            </a:fld>
            <a:endParaRPr/>
          </a:p>
        </p:txBody>
      </p:sp>
      <p:sp>
        <p:nvSpPr>
          <p:cNvPr id="5" name="Zástupný symbol pro zápatí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E2CFF1-F1D0-4020-8A00-0494ED639283}" type="slidenum">
              <a:rPr lang="cs-CZ"/>
              <a:t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1" ftr="0" hdr="0" sldNum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Nadpis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1017780" y="1218725"/>
            <a:ext cx="6858000" cy="2387600"/>
          </a:xfrm>
        </p:spPr>
        <p:txBody>
          <a:bodyPr/>
          <a:lstStyle/>
          <a:p>
            <a:pPr algn="ctr">
              <a:defRPr/>
            </a:pPr>
            <a:r>
              <a:rPr lang="cs-CZ" sz="4800" b="1" i="0" u="none" strike="noStrike" cap="none" spc="169">
                <a:solidFill>
                  <a:schemeClr val="bg1"/>
                </a:solidFill>
                <a:latin typeface="+mj-lt"/>
                <a:ea typeface="+mj-ea"/>
                <a:cs typeface="+mj-cs"/>
              </a:rPr>
              <a:t>Změny v letecké meteorologii</a:t>
            </a:r>
            <a:endParaRPr sz="4800"/>
          </a:p>
        </p:txBody>
      </p:sp>
      <p:sp>
        <p:nvSpPr>
          <p:cNvPr id="3" name="Podnadpis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 flipH="0" flipV="0">
            <a:off x="1055117" y="3732244"/>
            <a:ext cx="6858000" cy="2031351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algn="ctr">
              <a:defRPr/>
            </a:pPr>
            <a:r>
              <a:rPr lang="cs-CZ" sz="2400" i="0"/>
              <a:t>Předpovědní a výstražná služba Praha/Ruzyně</a:t>
            </a:r>
            <a:endParaRPr sz="2400" i="0"/>
          </a:p>
          <a:p>
            <a:pPr algn="ctr">
              <a:defRPr/>
            </a:pPr>
            <a:endParaRPr sz="2200" i="0"/>
          </a:p>
          <a:p>
            <a:pPr algn="ctr">
              <a:defRPr/>
            </a:pPr>
            <a:r>
              <a:rPr lang="cs-CZ" sz="2200" i="0"/>
              <a:t>Seminář pro všeobecné letectví</a:t>
            </a:r>
            <a:endParaRPr sz="2200" i="0"/>
          </a:p>
          <a:p>
            <a:pPr algn="ctr">
              <a:defRPr/>
            </a:pPr>
            <a:r>
              <a:rPr lang="cs-CZ" sz="2200" i="0"/>
              <a:t>14.1.2023</a:t>
            </a:r>
            <a:endParaRPr sz="2200" i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8500824" name="Nadpis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64286" y="98733"/>
            <a:ext cx="7886700" cy="1325562"/>
          </a:xfrm>
        </p:spPr>
        <p:txBody>
          <a:bodyPr/>
          <a:lstStyle>
            <a:lvl1pPr>
              <a:defRPr b="1">
                <a:solidFill>
                  <a:srgbClr val="023E88"/>
                </a:solidFill>
              </a:defRPr>
            </a:lvl1pPr>
          </a:lstStyle>
          <a:p>
            <a:pPr>
              <a:defRPr/>
            </a:pPr>
            <a:r>
              <a:rPr lang="cs-CZ" sz="2800" b="1" i="0" u="none" strike="noStrike" cap="none" spc="0">
                <a:solidFill>
                  <a:srgbClr val="023E88"/>
                </a:solidFill>
                <a:latin typeface="+mj-lt"/>
                <a:ea typeface="+mj-ea"/>
                <a:cs typeface="+mj-cs"/>
              </a:rPr>
              <a:t>Regionální / oblastní tlak QNH</a:t>
            </a:r>
            <a:endParaRPr sz="2800"/>
          </a:p>
        </p:txBody>
      </p:sp>
      <p:pic>
        <p:nvPicPr>
          <p:cNvPr id="102693544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649758" y="1462409"/>
            <a:ext cx="7715755" cy="4026623"/>
          </a:xfrm>
          <a:prstGeom prst="rect">
            <a:avLst/>
          </a:prstGeom>
        </p:spPr>
      </p:pic>
      <p:sp>
        <p:nvSpPr>
          <p:cNvPr id="832316932" name="" hidden="0"/>
          <p:cNvSpPr/>
          <p:nvPr isPhoto="0" userDrawn="0"/>
        </p:nvSpPr>
        <p:spPr bwMode="auto">
          <a:xfrm rot="0" flipH="0" flipV="0">
            <a:off x="6279719" y="1759208"/>
            <a:ext cx="709515" cy="34989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9307694" name="Nadpis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64286" y="98733"/>
            <a:ext cx="7886700" cy="1325562"/>
          </a:xfrm>
        </p:spPr>
        <p:txBody>
          <a:bodyPr/>
          <a:lstStyle>
            <a:lvl1pPr>
              <a:defRPr b="1">
                <a:solidFill>
                  <a:srgbClr val="023E88"/>
                </a:solidFill>
              </a:defRPr>
            </a:lvl1pPr>
          </a:lstStyle>
          <a:p>
            <a:pPr>
              <a:defRPr/>
            </a:pPr>
            <a:r>
              <a:rPr lang="cs-CZ" sz="2800" b="1" i="0" u="none" strike="noStrike" cap="none" spc="0">
                <a:solidFill>
                  <a:srgbClr val="023E88"/>
                </a:solidFill>
                <a:latin typeface="+mj-lt"/>
                <a:ea typeface="+mj-ea"/>
                <a:cs typeface="+mj-cs"/>
              </a:rPr>
              <a:t>Regionální / oblastní tlak QNH</a:t>
            </a:r>
            <a:endParaRPr/>
          </a:p>
        </p:txBody>
      </p:sp>
      <p:pic>
        <p:nvPicPr>
          <p:cNvPr id="862737262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858824" y="1258772"/>
            <a:ext cx="4992642" cy="4758611"/>
          </a:xfrm>
          <a:prstGeom prst="rect">
            <a:avLst/>
          </a:prstGeom>
        </p:spPr>
      </p:pic>
      <p:sp>
        <p:nvSpPr>
          <p:cNvPr id="1525610996" name="" hidden="0"/>
          <p:cNvSpPr/>
          <p:nvPr isPhoto="0" userDrawn="0"/>
        </p:nvSpPr>
        <p:spPr bwMode="auto">
          <a:xfrm rot="0" flipH="0" flipV="0">
            <a:off x="1070127" y="2381249"/>
            <a:ext cx="709514" cy="3498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335858" name="" hidden="0"/>
          <p:cNvSpPr/>
          <p:nvPr isPhoto="0" userDrawn="0"/>
        </p:nvSpPr>
        <p:spPr bwMode="auto">
          <a:xfrm rot="0" flipH="1" flipV="0">
            <a:off x="5643099" y="2206301"/>
            <a:ext cx="709514" cy="34989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64286" y="1462409"/>
            <a:ext cx="7115024" cy="4351338"/>
          </a:xfrm>
        </p:spPr>
        <p:txBody>
          <a:bodyPr/>
          <a:lstStyle/>
          <a:p>
            <a:pPr marL="283879" indent="-283879">
              <a:buFont typeface="Arial"/>
              <a:buChar char="•"/>
              <a:defRPr/>
            </a:pPr>
            <a:r>
              <a:rPr lang="cs-CZ"/>
              <a:t>Oblastní předpověď pro hladiny SFC-FL450</a:t>
            </a:r>
            <a:endParaRPr lang="cs-CZ"/>
          </a:p>
          <a:p>
            <a:pPr marL="283878" indent="-283878">
              <a:buFont typeface="Arial"/>
              <a:buChar char="•"/>
              <a:defRPr/>
            </a:pPr>
            <a:r>
              <a:rPr lang="cs-CZ"/>
              <a:t>Nově v angličtině a v upraveném formátu</a:t>
            </a:r>
            <a:endParaRPr lang="cs-CZ"/>
          </a:p>
          <a:p>
            <a:pPr marL="283878" indent="-283878">
              <a:buFont typeface="Arial"/>
              <a:buChar char="•"/>
              <a:defRPr/>
            </a:pPr>
            <a:r>
              <a:rPr lang="cs-CZ"/>
              <a:t>Platnost 6 hodin (04-10, 10-16, 16-22, 22-04 UTC)</a:t>
            </a:r>
            <a:endParaRPr lang="cs-CZ"/>
          </a:p>
          <a:p>
            <a:pPr marL="283879" indent="-283879">
              <a:buFont typeface="Arial"/>
              <a:buChar char="•"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Předpověď GAMET zrušena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 (nahrazena upravenou oblastní předpovědí a SWL mapou)</a:t>
            </a:r>
            <a:endParaRPr lang="cs-CZ"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Nadpis 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cs-CZ" sz="2800"/>
              <a:t>Oblastní předpověď pro LKAA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4276849" name="" hidden="0"/>
          <p:cNvSpPr/>
          <p:nvPr isPhoto="0" userDrawn="0"/>
        </p:nvSpPr>
        <p:spPr bwMode="auto">
          <a:xfrm flipH="0" flipV="0">
            <a:off x="6115150" y="2269670"/>
            <a:ext cx="230440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922196082" name="" hidden="0"/>
          <p:cNvSpPr txBox="1"/>
          <p:nvPr isPhoto="0" userDrawn="0"/>
        </p:nvSpPr>
        <p:spPr bwMode="auto">
          <a:xfrm flipH="0" flipV="0">
            <a:off x="595058" y="829235"/>
            <a:ext cx="7753373" cy="482349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FRCZ60 LKPW 060930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AREA/FLIGHT FORECAST LKAA PRAHA FIR GND/FL450 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VALID 061000/061600 UTC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SYNOPSIS:             WARM FRONT OVR POLAND AND NE LKAA MOV E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                               COLD FRONT OVR GERMANY MOV E WKN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SFC WIND [KT]:      210-280/4-10, 10/12 N PART + E HALF LCA VRB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                               2-5, 12/16 FM W 10-16 ISOL GUSTS AROUND 25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SFC VIS [M]:           +10KM, ISOL 2-5KM OR BLW 1KM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LOW CLD [HFT AMSL]: BKN/OVC, LCA SCT SC, 12/16 W HALF CU, 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                               BASE</a:t>
            </a: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025-045, TOP SC 060-080 CU 070-090.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                               LCA BKN/OVC ST BASE 018-025 TOP 025-030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TCU, CB:                 NIL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OTHER LAYERS:   SCT/BKN, NEAR FRONT TO OVC, AC AS 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                               BASE ABV</a:t>
            </a: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080-100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TMAX,TCONV [C]:  W HALF TCONV=9-13, TMAX=8-12 /13-14Z/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5559535" name="" hidden="0"/>
          <p:cNvSpPr/>
          <p:nvPr isPhoto="0" userDrawn="0"/>
        </p:nvSpPr>
        <p:spPr bwMode="auto">
          <a:xfrm flipH="0" flipV="0">
            <a:off x="6115149" y="2269669"/>
            <a:ext cx="230439" cy="365794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sp>
        <p:nvSpPr>
          <p:cNvPr id="984887382" name="" hidden="0"/>
          <p:cNvSpPr txBox="1"/>
          <p:nvPr isPhoto="0" userDrawn="0"/>
        </p:nvSpPr>
        <p:spPr bwMode="auto">
          <a:xfrm flipH="0" flipV="0">
            <a:off x="924448" y="694764"/>
            <a:ext cx="7296685" cy="545443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MT OBSC:                LCA MT INC ABV 025-030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WX:	           	     ISOL, N-NE MT LCA -RA,-RADZ. W PART ISOL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                	     -SHRA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FZLVL [HFT AMSL]: 050-070, 10/12 E PART 030-050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ICE [HFT AMSL]:      N-NE PART FBL, ISOL TO MOD 050/130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TURB [HFT AMSL]: 12/16 FM W FBL SFC/060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                                12/16 FM NW FBL/MOD 280/380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OTHER WX:             NIL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QNH [HPA]:             1019-1023, FBL/MOD DECREASE, FM W FBL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                                INCREASE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UPPER W/T [KT,C]:              LKPR 12Z      LKPJ 12Z         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                                FL180   290/047 -21   310/047 -22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                </a:t>
            </a: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               </a:t>
            </a: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FL140   290/044 -11   290/049 -13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                </a:t>
            </a: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               </a:t>
            </a: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FL100   290/041  -6    290/032  -6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               </a:t>
            </a: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               </a:t>
            </a: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FL050   300/023   1    300/022   2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                </a:t>
            </a: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               </a:t>
            </a: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FL020   280/025   5    280/024   7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lnSpc>
                <a:spcPct val="114999"/>
              </a:lnSpc>
              <a:defRPr/>
            </a:pPr>
            <a:r>
              <a:rPr lang="cs-CZ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=</a:t>
            </a:r>
            <a:endParaRPr lang="cs-CZ"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marL="0" lvl="1" indent="0">
              <a:buFont typeface="Times New Roman"/>
              <a:buNone/>
              <a:defRPr/>
            </a:pPr>
            <a:r>
              <a:rPr lang="cs-CZ" sz="22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Mapa význačného počasí pro nízké hladiny (SFC - FL100)</a:t>
            </a:r>
            <a:endParaRPr sz="22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marL="0" lvl="1" indent="0">
              <a:buFont typeface="Times New Roman"/>
              <a:buNone/>
              <a:defRPr/>
            </a:pPr>
            <a:endParaRPr lang="cs-CZ"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lvl="1">
              <a:buFont typeface="Arial"/>
              <a:buChar char="•"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Nově pouze mapa bez textové části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, zmenšená na blízké okolí ČR</a:t>
            </a:r>
            <a:endParaRPr lang="cs-CZ"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marL="0" lvl="1" indent="0">
              <a:buFont typeface="Arial"/>
              <a:buNone/>
              <a:defRPr/>
            </a:pPr>
            <a:endParaRPr lang="cs-CZ"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lvl="1">
              <a:buFont typeface="Arial"/>
              <a:buChar char="•"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Platnost 6 h (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04-10, 10-16, 16-22, 22-04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 UTC)</a:t>
            </a:r>
            <a:endParaRPr lang="cs-CZ"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lvl="1">
              <a:buFont typeface="Arial"/>
              <a:buChar char="•"/>
              <a:defRPr/>
            </a:pPr>
            <a:endParaRPr lang="cs-CZ"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lvl="1">
              <a:buFont typeface="Arial"/>
              <a:buChar char="•"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Poloha fronty se vztahuje 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k 00, 06, 12 a 18 UTC</a:t>
            </a:r>
            <a:endParaRPr lang="cs-CZ"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marL="0" lvl="1" indent="0">
              <a:buFont typeface="Times New Roman"/>
              <a:buNone/>
              <a:defRPr/>
            </a:pPr>
            <a:endParaRPr lang="cs-CZ"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3" name="Nadpis 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cs-CZ" sz="2800"/>
              <a:t>SWL mapa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2164342" name="Nadpis 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cs-CZ" sz="2800"/>
              <a:t>SWL mapa</a:t>
            </a:r>
            <a:endParaRPr/>
          </a:p>
        </p:txBody>
      </p:sp>
      <p:pic>
        <p:nvPicPr>
          <p:cNvPr id="693737343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623034" y="1574637"/>
            <a:ext cx="3565055" cy="3311916"/>
          </a:xfrm>
          <a:prstGeom prst="rect">
            <a:avLst/>
          </a:prstGeom>
        </p:spPr>
      </p:pic>
      <p:sp>
        <p:nvSpPr>
          <p:cNvPr id="1608750180" name="Zástupný symbol pro obsah 1" hidden="0"/>
          <p:cNvSpPr>
            <a:spLocks noGrp="1"/>
          </p:cNvSpPr>
          <p:nvPr isPhoto="0" userDrawn="0"/>
        </p:nvSpPr>
        <p:spPr bwMode="auto">
          <a:xfrm flipH="0" flipV="0">
            <a:off x="811584" y="4747561"/>
            <a:ext cx="3187959" cy="111322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0" indent="0" algn="l" defTabSz="685800">
              <a:lnSpc>
                <a:spcPct val="110000"/>
              </a:lnSpc>
              <a:spcBef>
                <a:spcPts val="749"/>
              </a:spcBef>
              <a:spcAft>
                <a:spcPts val="3299"/>
              </a:spcAft>
              <a:buFont typeface="Arial"/>
              <a:buNone/>
              <a:defRPr sz="180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defRPr>
            </a:lvl1pPr>
            <a:lvl2pPr marL="177798" indent="-177798" algn="l" defTabSz="685800">
              <a:lnSpc>
                <a:spcPct val="90000"/>
              </a:lnSpc>
              <a:spcBef>
                <a:spcPts val="374"/>
              </a:spcBef>
              <a:spcAft>
                <a:spcPts val="569"/>
              </a:spcAft>
              <a:buFont typeface="Times New Roman"/>
              <a:buChar char="‒"/>
              <a:defRPr sz="200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Times New Roman"/>
              <a:buNone/>
              <a:defRPr/>
            </a:pPr>
            <a:endParaRPr sz="22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marL="0" lvl="1" indent="0">
              <a:buFont typeface="Times New Roman"/>
              <a:buNone/>
              <a:defRPr/>
            </a:pPr>
            <a:r>
              <a:rPr lang="cs-CZ" sz="22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Oblast význačného počasí</a:t>
            </a:r>
            <a:endParaRPr lang="cs-CZ" sz="22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320883431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6511879" y="2354805"/>
            <a:ext cx="2104013" cy="1939719"/>
          </a:xfrm>
          <a:prstGeom prst="rect">
            <a:avLst/>
          </a:prstGeom>
        </p:spPr>
      </p:pic>
      <p:pic>
        <p:nvPicPr>
          <p:cNvPr id="51196605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4602654" y="749976"/>
            <a:ext cx="2193144" cy="2076797"/>
          </a:xfrm>
          <a:prstGeom prst="rect">
            <a:avLst/>
          </a:prstGeom>
        </p:spPr>
      </p:pic>
      <p:pic>
        <p:nvPicPr>
          <p:cNvPr id="751729858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>
            <a:off x="4572000" y="4960746"/>
            <a:ext cx="819149" cy="447674"/>
          </a:xfrm>
          <a:prstGeom prst="rect">
            <a:avLst/>
          </a:prstGeom>
        </p:spPr>
      </p:pic>
      <p:pic>
        <p:nvPicPr>
          <p:cNvPr id="1765134477" name="" hidden="0"/>
          <p:cNvPicPr>
            <a:picLocks noChangeAspect="1"/>
          </p:cNvPicPr>
          <p:nvPr isPhoto="0" userDrawn="0"/>
        </p:nvPicPr>
        <p:blipFill>
          <a:blip r:embed="rId6"/>
          <a:stretch/>
        </p:blipFill>
        <p:spPr bwMode="auto">
          <a:xfrm>
            <a:off x="7013734" y="4865496"/>
            <a:ext cx="1304924" cy="638174"/>
          </a:xfrm>
          <a:prstGeom prst="rect">
            <a:avLst/>
          </a:prstGeom>
        </p:spPr>
      </p:pic>
      <p:pic>
        <p:nvPicPr>
          <p:cNvPr id="575841231" name="" hidden="0"/>
          <p:cNvPicPr>
            <a:picLocks noChangeAspect="1"/>
          </p:cNvPicPr>
          <p:nvPr isPhoto="0" userDrawn="0"/>
        </p:nvPicPr>
        <p:blipFill>
          <a:blip r:embed="rId7"/>
          <a:stretch/>
        </p:blipFill>
        <p:spPr bwMode="auto">
          <a:xfrm>
            <a:off x="5648734" y="5003609"/>
            <a:ext cx="1152524" cy="361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0193533" name="" hidden="0"/>
          <p:cNvSpPr/>
          <p:nvPr isPhoto="0" userDrawn="0"/>
        </p:nvSpPr>
        <p:spPr bwMode="auto">
          <a:xfrm flipH="0" flipV="0">
            <a:off x="32441" y="-13307"/>
            <a:ext cx="146408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endParaRPr/>
          </a:p>
        </p:txBody>
      </p:sp>
      <p:pic>
        <p:nvPicPr>
          <p:cNvPr id="1537025211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866020" y="539240"/>
            <a:ext cx="7252883" cy="54109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39433312" name="Nadpis 1" hidden="0"/>
          <p:cNvSpPr>
            <a:spLocks noGrp="1"/>
          </p:cNvSpPr>
          <p:nvPr isPhoto="0" userDrawn="0">
            <p:ph type="title" hasCustomPrompt="1"/>
          </p:nvPr>
        </p:nvSpPr>
        <p:spPr bwMode="auto">
          <a:xfrm flipH="0" flipV="0">
            <a:off x="11290" y="923038"/>
            <a:ext cx="9115322" cy="1616961"/>
          </a:xfrm>
        </p:spPr>
        <p:txBody>
          <a:bodyPr vertOverflow="overflow" horzOverflow="clip" vert="horz" wrap="square" lIns="91440" tIns="45720" rIns="91440" bIns="45720" numCol="1" spcCol="0" rtlCol="0" fromWordArt="0" anchor="ctr" anchorCtr="0" forceAA="0" upright="0" compatLnSpc="0">
            <a:normAutofit/>
          </a:bodyPr>
          <a:lstStyle>
            <a:lvl1pPr>
              <a:defRPr sz="4000" b="1" spc="49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ctr">
              <a:defRPr/>
            </a:pPr>
            <a:r>
              <a:rPr lang="cs-CZ" sz="2600" b="1" i="0" u="none" strike="noStrike" cap="none" spc="49">
                <a:solidFill>
                  <a:schemeClr val="bg1"/>
                </a:solidFill>
                <a:latin typeface="Arial"/>
                <a:ea typeface="Arial"/>
                <a:cs typeface="Arial"/>
              </a:rPr>
              <a:t>Předpovědní a výstražná služba </a:t>
            </a:r>
            <a:r>
              <a:rPr lang="cs-CZ" sz="2600" b="1" i="0" u="none" strike="noStrike" cap="none" spc="49">
                <a:solidFill>
                  <a:schemeClr val="bg1"/>
                </a:solidFill>
                <a:latin typeface="Arial"/>
                <a:ea typeface="Arial"/>
                <a:cs typeface="Arial"/>
              </a:rPr>
              <a:t>Praha/Ruzyně</a:t>
            </a:r>
            <a:endParaRPr sz="2600" i="0"/>
          </a:p>
          <a:p>
            <a:pPr algn="ctr">
              <a:defRPr/>
            </a:pPr>
            <a:r>
              <a:rPr lang="cs-CZ" sz="26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 </a:t>
            </a:r>
            <a:br>
              <a:rPr lang="cs-CZ" sz="26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</a:br>
            <a:r>
              <a:rPr lang="cs-CZ" sz="24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mwo.praha@chmi.cz</a:t>
            </a:r>
            <a:endParaRPr sz="2600" b="0" i="0" u="none" strike="noStrike" cap="none" spc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Zástupný symbol pro text 4" hidden="0"/>
          <p:cNvSpPr>
            <a:spLocks noGrp="1"/>
          </p:cNvSpPr>
          <p:nvPr isPhoto="0" userDrawn="0">
            <p:ph type="body" sz="quarter" idx="10" hasCustomPrompt="0"/>
          </p:nvPr>
        </p:nvSpPr>
        <p:spPr bwMode="auto">
          <a:xfrm flipH="0" flipV="0">
            <a:off x="750943" y="2852691"/>
            <a:ext cx="7540688" cy="2437579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algn="l">
              <a:defRPr/>
            </a:pPr>
            <a:endParaRPr sz="2200" b="1" i="0"/>
          </a:p>
          <a:p>
            <a:pPr>
              <a:defRPr/>
            </a:pPr>
            <a:r>
              <a:rPr lang="cs-CZ" sz="2200" i="0"/>
              <a:t>LKPR</a:t>
            </a:r>
            <a:r>
              <a:rPr lang="cs-CZ" sz="2200" i="0"/>
              <a:t>	+4</a:t>
            </a:r>
            <a:r>
              <a:rPr lang="cs-CZ" sz="2200" i="0"/>
              <a:t>20 220 372 141	</a:t>
            </a:r>
            <a:r>
              <a:rPr lang="cs-CZ" sz="2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+4</a:t>
            </a:r>
            <a:r>
              <a:rPr lang="cs-CZ" sz="2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20 220 372 143</a:t>
            </a:r>
            <a:endParaRPr lang="cs-CZ" sz="2200" i="0"/>
          </a:p>
          <a:p>
            <a:pPr>
              <a:defRPr/>
            </a:pPr>
            <a:r>
              <a:rPr lang="cs-CZ" sz="2200" i="0"/>
              <a:t>LKTB	</a:t>
            </a:r>
            <a:r>
              <a:rPr lang="cs-CZ" sz="2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+4</a:t>
            </a:r>
            <a:r>
              <a:rPr lang="cs-CZ" sz="2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20 545 216 487</a:t>
            </a:r>
            <a:r>
              <a:rPr lang="cs-CZ" sz="2200" i="0"/>
              <a:t>	</a:t>
            </a:r>
            <a:r>
              <a:rPr lang="cs-CZ" sz="2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+4</a:t>
            </a:r>
            <a:r>
              <a:rPr lang="cs-CZ" sz="2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20 545 523 680</a:t>
            </a:r>
            <a:endParaRPr lang="cs-CZ" sz="2200" i="0"/>
          </a:p>
          <a:p>
            <a:pPr>
              <a:defRPr/>
            </a:pPr>
            <a:r>
              <a:rPr lang="cs-CZ" sz="2200" i="0"/>
              <a:t>LKMT	</a:t>
            </a:r>
            <a:r>
              <a:rPr lang="cs-CZ" sz="2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+4</a:t>
            </a:r>
            <a:r>
              <a:rPr lang="cs-CZ" sz="2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20 597 471 131 	</a:t>
            </a:r>
            <a:r>
              <a:rPr lang="cs-CZ" sz="2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+4</a:t>
            </a:r>
            <a:r>
              <a:rPr lang="cs-CZ" sz="22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20 602 558 465</a:t>
            </a:r>
            <a:endParaRPr lang="cs-CZ" sz="2200" i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64284" y="1424296"/>
            <a:ext cx="6441751" cy="426139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lvl="1" indent="0">
              <a:lnSpc>
                <a:spcPct val="114999"/>
              </a:lnSpc>
              <a:buFont typeface="Times New Roman"/>
              <a:buNone/>
              <a:defRPr/>
            </a:pPr>
            <a:endParaRPr sz="2000"/>
          </a:p>
          <a:p>
            <a:pPr lvl="1">
              <a:lnSpc>
                <a:spcPct val="114999"/>
              </a:lnSpc>
              <a:defRPr/>
            </a:pPr>
            <a:r>
              <a:rPr lang="cs-CZ" sz="2000"/>
              <a:t> Výstrahy pro letiště</a:t>
            </a:r>
            <a:endParaRPr lang="cs-CZ" sz="2000"/>
          </a:p>
          <a:p>
            <a:pPr lvl="1">
              <a:lnSpc>
                <a:spcPct val="114999"/>
              </a:lnSpc>
              <a:defRPr/>
            </a:pPr>
            <a:r>
              <a:rPr lang="cs-CZ" sz="2000"/>
              <a:t> TAF, METAR, SPECI </a:t>
            </a:r>
            <a:endParaRPr sz="2000"/>
          </a:p>
          <a:p>
            <a:pPr lvl="1">
              <a:lnSpc>
                <a:spcPct val="114999"/>
              </a:lnSpc>
              <a:defRPr/>
            </a:pPr>
            <a:r>
              <a:rPr lang="cs-CZ" sz="2000"/>
              <a:t> Regionální QNH</a:t>
            </a:r>
            <a:endParaRPr sz="2000"/>
          </a:p>
          <a:p>
            <a:pPr lvl="1">
              <a:lnSpc>
                <a:spcPct val="114999"/>
              </a:lnSpc>
              <a:defRPr/>
            </a:pPr>
            <a:r>
              <a:rPr lang="cs-CZ" sz="2000"/>
              <a:t> Oblastní předpověď pro LKAA</a:t>
            </a:r>
            <a:endParaRPr sz="2000"/>
          </a:p>
          <a:p>
            <a:pPr lvl="1">
              <a:lnSpc>
                <a:spcPct val="114999"/>
              </a:lnSpc>
              <a:defRPr/>
            </a:pPr>
            <a:r>
              <a:rPr lang="cs-CZ" sz="2000"/>
              <a:t> SWL mapa</a:t>
            </a:r>
            <a:endParaRPr sz="2000"/>
          </a:p>
        </p:txBody>
      </p:sp>
      <p:sp>
        <p:nvSpPr>
          <p:cNvPr id="6" name="Nadpis 5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cs-CZ" sz="2800"/>
              <a:t>Obsah</a:t>
            </a:r>
            <a:endParaRPr sz="2800"/>
          </a:p>
        </p:txBody>
      </p:sp>
      <p:pic>
        <p:nvPicPr>
          <p:cNvPr id="1077841458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4889846" y="1201614"/>
            <a:ext cx="2920653" cy="4380979"/>
          </a:xfrm>
          <a:prstGeom prst="rect">
            <a:avLst/>
          </a:prstGeom>
        </p:spPr>
      </p:pic>
      <p:sp>
        <p:nvSpPr>
          <p:cNvPr id="2080585948" name="" hidden="0"/>
          <p:cNvSpPr txBox="1"/>
          <p:nvPr isPhoto="0" userDrawn="0"/>
        </p:nvSpPr>
        <p:spPr bwMode="auto">
          <a:xfrm flipH="0" flipV="0">
            <a:off x="6863166" y="5323476"/>
            <a:ext cx="947332" cy="259115"/>
          </a:xfrm>
          <a:prstGeom prst="rect">
            <a:avLst/>
          </a:prstGeom>
          <a:noFill/>
        </p:spPr>
        <p:txBody>
          <a:bodyPr vertOverflow="overflow" horzOverflow="clip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100">
                <a:latin typeface="Times New Roman"/>
                <a:ea typeface="Times New Roman"/>
                <a:cs typeface="Times New Roman"/>
              </a:rPr>
              <a:t>Pavel </a:t>
            </a:r>
            <a:r>
              <a:rPr sz="1100">
                <a:latin typeface="Times New Roman"/>
                <a:ea typeface="Times New Roman"/>
                <a:cs typeface="Times New Roman"/>
              </a:rPr>
              <a:t>Kohout</a:t>
            </a:r>
            <a:endParaRPr sz="11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64284" y="1700892"/>
            <a:ext cx="7886700" cy="4413540"/>
          </a:xfrm>
        </p:spPr>
        <p:txBody>
          <a:bodyPr/>
          <a:lstStyle/>
          <a:p>
            <a:pPr marL="283878" indent="-283878">
              <a:lnSpc>
                <a:spcPct val="100000"/>
              </a:lnSpc>
              <a:buFont typeface="Arial"/>
              <a:buChar char="•"/>
              <a:defRPr/>
            </a:pPr>
            <a:r>
              <a:rPr lang="cs-CZ"/>
              <a:t>Platnost výstrahy </a:t>
            </a:r>
            <a:r>
              <a:rPr lang="cs-CZ" b="1"/>
              <a:t>max. 6 h</a:t>
            </a:r>
            <a:r>
              <a:rPr lang="cs-CZ"/>
              <a:t> (původně 9 h)</a:t>
            </a:r>
            <a:endParaRPr lang="cs-CZ"/>
          </a:p>
          <a:p>
            <a:pPr marL="283878" indent="-283878">
              <a:lnSpc>
                <a:spcPct val="100000"/>
              </a:lnSpc>
              <a:buFont typeface="Arial"/>
              <a:buChar char="•"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V době provozu daných letišť vydávány výstrahy i pro </a:t>
            </a:r>
            <a:r>
              <a:rPr lang="cs-CZ" sz="1800" b="1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LKKU, LKVO, LKCS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cs-CZ"/>
          </a:p>
          <a:p>
            <a:pPr marL="283878" indent="-283878">
              <a:lnSpc>
                <a:spcPct val="100000"/>
              </a:lnSpc>
              <a:buFont typeface="Arial"/>
              <a:buChar char="•"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Jevy ve výstrahách 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 TS, GR, SQ, SN, FZRA, FZDZ, WSPD, TOX CHEM, VA</a:t>
            </a:r>
            <a:endParaRPr lang="cs-CZ"/>
          </a:p>
          <a:p>
            <a:pPr marL="283879" indent="-283879">
              <a:lnSpc>
                <a:spcPct val="100000"/>
              </a:lnSpc>
              <a:buFont typeface="Arial"/>
              <a:buChar char="•"/>
              <a:defRPr/>
            </a:pPr>
            <a:r>
              <a:rPr lang="cs-CZ" sz="1800"/>
              <a:t>Změna kritéria u silného přízemního větru:    </a:t>
            </a:r>
            <a:endParaRPr sz="1800"/>
          </a:p>
          <a:p>
            <a:pPr marL="683929" lvl="1" indent="-283879">
              <a:lnSpc>
                <a:spcPct val="100000"/>
              </a:lnSpc>
              <a:buFont typeface="Arial"/>
              <a:buChar char="–"/>
              <a:defRPr/>
            </a:pPr>
            <a:r>
              <a:rPr lang="cs-CZ" sz="1800"/>
              <a:t>V</a:t>
            </a:r>
            <a:r>
              <a:rPr lang="cs-CZ" sz="1800"/>
              <a:t>ýstraha vydávána při 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průměrné rychlosti</a:t>
            </a:r>
            <a:r>
              <a:rPr lang="cs-CZ" sz="1800"/>
              <a:t> </a:t>
            </a:r>
            <a:r>
              <a:rPr lang="cs-CZ" sz="1800" b="1"/>
              <a:t>25 kt a více </a:t>
            </a:r>
            <a:r>
              <a:rPr lang="cs-CZ" sz="1800"/>
              <a:t>(původně 30 kt)</a:t>
            </a:r>
            <a:endParaRPr sz="1800"/>
          </a:p>
          <a:p>
            <a:pPr marL="683929" lvl="1" indent="-283879">
              <a:lnSpc>
                <a:spcPct val="100000"/>
              </a:lnSpc>
              <a:buFont typeface="Arial"/>
              <a:buChar char="–"/>
              <a:defRPr/>
            </a:pPr>
            <a:r>
              <a:rPr lang="cs-CZ" sz="1800"/>
              <a:t>Kritérium výstrahy na nárazy větru zůstává </a:t>
            </a:r>
            <a:r>
              <a:rPr lang="cs-CZ" sz="1800" b="1"/>
              <a:t>40 kt</a:t>
            </a:r>
            <a:endParaRPr sz="1800"/>
          </a:p>
        </p:txBody>
      </p:sp>
      <p:sp>
        <p:nvSpPr>
          <p:cNvPr id="3" name="Nadpis 2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cs-CZ" sz="2800"/>
              <a:t>Výstrahy pro letiště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5086461" name="Nadpis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64286" y="98733"/>
            <a:ext cx="7886700" cy="1325562"/>
          </a:xfrm>
        </p:spPr>
        <p:txBody>
          <a:bodyPr/>
          <a:lstStyle>
            <a:lvl1pPr>
              <a:defRPr b="1">
                <a:solidFill>
                  <a:srgbClr val="023E88"/>
                </a:solidFill>
              </a:defRPr>
            </a:lvl1pPr>
          </a:lstStyle>
          <a:p>
            <a:pPr>
              <a:defRPr/>
            </a:pPr>
            <a:r>
              <a:rPr lang="cs-CZ" sz="2800" b="1" i="0" u="none" strike="noStrike" cap="none" spc="0">
                <a:solidFill>
                  <a:srgbClr val="023E88"/>
                </a:solidFill>
                <a:latin typeface="+mj-lt"/>
                <a:ea typeface="+mj-ea"/>
                <a:cs typeface="+mj-cs"/>
              </a:rPr>
              <a:t>Výstrahy pro letiště</a:t>
            </a:r>
            <a:endParaRPr sz="2800"/>
          </a:p>
        </p:txBody>
      </p:sp>
      <p:pic>
        <p:nvPicPr>
          <p:cNvPr id="1776221988" name="" hidden="0"/>
          <p:cNvPicPr>
            <a:picLocks noChangeAspect="1"/>
          </p:cNvPicPr>
          <p:nvPr isPhoto="0" userDrawn="0"/>
        </p:nvPicPr>
        <p:blipFill>
          <a:blip r:embed="rId2"/>
          <a:srcRect l="0" t="0" r="0" b="69086"/>
          <a:stretch/>
        </p:blipFill>
        <p:spPr bwMode="auto">
          <a:xfrm flipH="0" flipV="0">
            <a:off x="862016" y="1884516"/>
            <a:ext cx="7291232" cy="2120080"/>
          </a:xfrm>
          <a:prstGeom prst="rect">
            <a:avLst/>
          </a:prstGeom>
        </p:spPr>
      </p:pic>
      <p:sp>
        <p:nvSpPr>
          <p:cNvPr id="1794299958" name="Zástupný symbol pro obsah 2" hidden="0"/>
          <p:cNvSpPr>
            <a:spLocks noGrp="1"/>
          </p:cNvSpPr>
          <p:nvPr isPhoto="0" userDrawn="0"/>
        </p:nvSpPr>
        <p:spPr bwMode="auto">
          <a:xfrm flipH="0" flipV="0">
            <a:off x="564285" y="1350994"/>
            <a:ext cx="7766224" cy="4372808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0" indent="0" algn="l" defTabSz="685800">
              <a:lnSpc>
                <a:spcPct val="110000"/>
              </a:lnSpc>
              <a:spcBef>
                <a:spcPts val="749"/>
              </a:spcBef>
              <a:spcAft>
                <a:spcPts val="3299"/>
              </a:spcAft>
              <a:buFont typeface="Arial"/>
              <a:buNone/>
              <a:defRPr sz="180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defRPr>
            </a:lvl1pPr>
            <a:lvl2pPr marL="177798" indent="-177798" algn="l" defTabSz="685800">
              <a:lnSpc>
                <a:spcPct val="90000"/>
              </a:lnSpc>
              <a:spcBef>
                <a:spcPts val="374"/>
              </a:spcBef>
              <a:spcAft>
                <a:spcPts val="569"/>
              </a:spcAft>
              <a:buFont typeface="Times New Roman"/>
              <a:buChar char="‒"/>
              <a:defRPr sz="200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4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999"/>
              </a:lnSpc>
              <a:buFont typeface="Arial"/>
              <a:buChar char="•"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Aktuálně platné výstrahy na </a:t>
            </a:r>
            <a:r>
              <a:rPr lang="cs-CZ" sz="1800" b="0" i="0" u="sng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meteo.rlp.cz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lvl="1">
              <a:lnSpc>
                <a:spcPct val="114999"/>
              </a:lnSpc>
              <a:buFont typeface="Arial"/>
              <a:buChar char="•"/>
              <a:defRPr/>
            </a:pPr>
            <a:endParaRPr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lvl="1">
              <a:lnSpc>
                <a:spcPct val="114999"/>
              </a:lnSpc>
              <a:buFont typeface="Arial"/>
              <a:buChar char="•"/>
              <a:defRPr/>
            </a:pPr>
            <a:endParaRPr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lvl="1">
              <a:lnSpc>
                <a:spcPct val="114999"/>
              </a:lnSpc>
              <a:buFont typeface="Arial"/>
              <a:buChar char="•"/>
              <a:defRPr/>
            </a:pPr>
            <a:endParaRPr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lvl="1">
              <a:lnSpc>
                <a:spcPct val="114999"/>
              </a:lnSpc>
              <a:buFont typeface="Arial"/>
              <a:buChar char="•"/>
              <a:defRPr/>
            </a:pPr>
            <a:endParaRPr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lvl="1">
              <a:lnSpc>
                <a:spcPct val="114999"/>
              </a:lnSpc>
              <a:buFont typeface="Arial"/>
              <a:buChar char="•"/>
              <a:defRPr/>
            </a:pPr>
            <a:endParaRPr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lvl="1">
              <a:lnSpc>
                <a:spcPct val="114999"/>
              </a:lnSpc>
              <a:buFont typeface="Arial"/>
              <a:buChar char="•"/>
              <a:defRPr/>
            </a:pPr>
            <a:endParaRPr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lvl="1">
              <a:lnSpc>
                <a:spcPct val="114999"/>
              </a:lnSpc>
              <a:buFont typeface="Arial"/>
              <a:buChar char="•"/>
              <a:defRPr/>
            </a:pPr>
            <a:endParaRPr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lvl="1">
              <a:lnSpc>
                <a:spcPct val="114999"/>
              </a:lnSpc>
              <a:buFont typeface="Arial"/>
              <a:buChar char="•"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Vojenské výstrahy – rozdílná kritéria</a:t>
            </a:r>
            <a:endParaRPr lang="cs-CZ"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lvl="1">
              <a:lnSpc>
                <a:spcPct val="114999"/>
              </a:lnSpc>
              <a:buFont typeface="Arial"/>
              <a:buChar char="•"/>
              <a:defRPr/>
            </a:pPr>
            <a:endParaRPr sz="1800"/>
          </a:p>
          <a:p>
            <a:pPr lvl="1">
              <a:lnSpc>
                <a:spcPct val="114999"/>
              </a:lnSpc>
              <a:buFont typeface="Arial"/>
              <a:buChar char="•"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Výstražná informace SIGM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ET 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–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 beze změny</a:t>
            </a:r>
            <a:endParaRPr lang="cs-CZ"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8530812" name="Zástupný symbol pro obsah 2" hidden="0"/>
          <p:cNvSpPr>
            <a:spLocks noGrp="1"/>
          </p:cNvSpPr>
          <p:nvPr isPhoto="0" userDrawn="0">
            <p:ph idx="1" hasCustomPrompt="1"/>
          </p:nvPr>
        </p:nvSpPr>
        <p:spPr bwMode="auto">
          <a:xfrm flipH="0" flipV="0">
            <a:off x="564284" y="1491566"/>
            <a:ext cx="7886700" cy="294047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0" indent="0">
              <a:lnSpc>
                <a:spcPct val="110000"/>
              </a:lnSpc>
              <a:spcAft>
                <a:spcPts val="3299"/>
              </a:spcAft>
              <a:buNone/>
              <a:defRPr sz="1800">
                <a:solidFill>
                  <a:srgbClr val="023E88"/>
                </a:solidFill>
                <a:latin typeface="Times New Roman"/>
                <a:cs typeface="Times New Roman"/>
              </a:defRPr>
            </a:lvl1pPr>
            <a:lvl2pPr marL="177798" indent="-177798">
              <a:spcAft>
                <a:spcPts val="569"/>
              </a:spcAft>
              <a:buFont typeface="Times New Roman"/>
              <a:buChar char="‒"/>
              <a:defRPr sz="2000">
                <a:solidFill>
                  <a:srgbClr val="023E88"/>
                </a:solidFill>
                <a:latin typeface="Times New Roman"/>
                <a:cs typeface="Times New Roman"/>
              </a:defRPr>
            </a:lvl2pPr>
            <a:lvl3pPr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marL="283879" indent="-283879">
              <a:buFont typeface="Arial"/>
              <a:buChar char="•"/>
              <a:defRPr/>
            </a:pPr>
            <a:r>
              <a:rPr/>
              <a:t>TAF LKPR                                                                                                            </a:t>
            </a:r>
            <a:r>
              <a:rPr/>
              <a:t>	vydáván </a:t>
            </a:r>
            <a:r>
              <a:rPr b="1"/>
              <a:t>každé </a:t>
            </a:r>
            <a:r>
              <a:rPr b="1"/>
              <a:t>3 h</a:t>
            </a:r>
            <a:r>
              <a:rPr/>
              <a:t> (02, 05, 08, 11, 14, 17, 20, 23 UTC) </a:t>
            </a:r>
            <a:r>
              <a:rPr b="1"/>
              <a:t>s platností 30 h</a:t>
            </a:r>
            <a:endParaRPr/>
          </a:p>
          <a:p>
            <a:pPr marL="283879" indent="-283879">
              <a:buFont typeface="Arial"/>
              <a:buChar char="•"/>
              <a:defRPr/>
            </a:pPr>
            <a:r>
              <a:rPr/>
              <a:t>TAF LKKV, LKMT, LKTB                                                                                	vydáván </a:t>
            </a:r>
            <a:r>
              <a:rPr b="1"/>
              <a:t>každých </a:t>
            </a:r>
            <a:r>
              <a:rPr b="1"/>
              <a:t>6 h</a:t>
            </a:r>
            <a:r>
              <a:rPr/>
              <a:t> (05, 11, 17, 23 UTC) </a:t>
            </a:r>
            <a:r>
              <a:rPr b="1"/>
              <a:t>s platností 24 h</a:t>
            </a:r>
            <a:endParaRPr b="1"/>
          </a:p>
          <a:p>
            <a:pPr marL="283878" indent="-283878">
              <a:buFont typeface="Arial"/>
              <a:buChar char="•"/>
              <a:defRPr/>
            </a:pPr>
            <a:r>
              <a:rPr b="0"/>
              <a:t>Připravuje se vydávání TAF pro LKCS (pravděpodobně od června)</a:t>
            </a:r>
            <a:endParaRPr b="0"/>
          </a:p>
        </p:txBody>
      </p:sp>
      <p:sp>
        <p:nvSpPr>
          <p:cNvPr id="1285028855" name="Nadpis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64286" y="98733"/>
            <a:ext cx="7886700" cy="1325562"/>
          </a:xfrm>
        </p:spPr>
        <p:txBody>
          <a:bodyPr/>
          <a:lstStyle>
            <a:lvl1pPr>
              <a:defRPr b="1">
                <a:solidFill>
                  <a:srgbClr val="023E88"/>
                </a:solidFill>
              </a:defRPr>
            </a:lvl1pPr>
          </a:lstStyle>
          <a:p>
            <a:pPr>
              <a:defRPr/>
            </a:pPr>
            <a:r>
              <a:rPr sz="2800"/>
              <a:t>Předpověď TAF</a:t>
            </a:r>
            <a:endParaRPr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7017819" name="Nadpis 2" hidden="0"/>
          <p:cNvSpPr>
            <a:spLocks noGrp="1"/>
          </p:cNvSpPr>
          <p:nvPr isPhoto="0" userDrawn="0"/>
        </p:nvSpPr>
        <p:spPr bwMode="auto">
          <a:xfrm flipH="0" flipV="0">
            <a:off x="564286" y="185436"/>
            <a:ext cx="7571835" cy="1152153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 b="1">
                <a:solidFill>
                  <a:srgbClr val="023E88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800"/>
              <a:t>Zprávy METAR</a:t>
            </a:r>
            <a:endParaRPr sz="2800"/>
          </a:p>
        </p:txBody>
      </p:sp>
      <p:sp>
        <p:nvSpPr>
          <p:cNvPr id="233527438" name="Zástupný symbol pro obsah 1" hidden="0"/>
          <p:cNvSpPr>
            <a:spLocks noGrp="1"/>
          </p:cNvSpPr>
          <p:nvPr isPhoto="0" userDrawn="0"/>
        </p:nvSpPr>
        <p:spPr bwMode="auto">
          <a:xfrm flipH="0" flipV="0">
            <a:off x="564286" y="1462409"/>
            <a:ext cx="7886700" cy="4408099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 marL="0" indent="0" algn="l" defTabSz="685800">
              <a:lnSpc>
                <a:spcPct val="110000"/>
              </a:lnSpc>
              <a:spcBef>
                <a:spcPts val="748"/>
              </a:spcBef>
              <a:spcAft>
                <a:spcPts val="3298"/>
              </a:spcAft>
              <a:buFont typeface="Arial"/>
              <a:buNone/>
              <a:defRPr sz="180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defRPr>
            </a:lvl1pPr>
            <a:lvl2pPr marL="177797" indent="-177797" algn="l" defTabSz="685800">
              <a:lnSpc>
                <a:spcPct val="90000"/>
              </a:lnSpc>
              <a:spcBef>
                <a:spcPts val="373"/>
              </a:spcBef>
              <a:spcAft>
                <a:spcPts val="568"/>
              </a:spcAft>
              <a:buFont typeface="Times New Roman"/>
              <a:buChar char="‒"/>
              <a:defRPr sz="200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3"/>
              </a:spcBef>
              <a:buFont typeface="Arial"/>
              <a:buChar char="•"/>
              <a:defRPr sz="15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3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3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3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3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3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3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  <a:defRPr/>
            </a:pPr>
            <a:r>
              <a:rPr lang="cs-CZ"/>
              <a:t>Zrušena skupina RMK</a:t>
            </a:r>
            <a:r>
              <a:rPr/>
              <a:t> (nap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ř. </a:t>
            </a:r>
            <a:r>
              <a:rPr/>
              <a:t>informace o regionálním tlaku QNH)</a:t>
            </a:r>
            <a:endParaRPr/>
          </a:p>
          <a:p>
            <a:pPr marL="285750" indent="-285750">
              <a:buFont typeface="Arial"/>
              <a:buChar char="•"/>
              <a:defRPr/>
            </a:pPr>
            <a:r>
              <a:rPr>
                <a:solidFill>
                  <a:srgbClr val="023E88"/>
                </a:solidFill>
              </a:rPr>
              <a:t>Již neobsahují SNOWTAM – lze najít na </a:t>
            </a:r>
            <a:r>
              <a:rPr u="sng">
                <a:solidFill>
                  <a:srgbClr val="023E88"/>
                </a:solidFill>
              </a:rPr>
              <a:t>ibs.rlp.cz</a:t>
            </a:r>
            <a:endParaRPr/>
          </a:p>
        </p:txBody>
      </p:sp>
      <p:pic>
        <p:nvPicPr>
          <p:cNvPr id="1751562582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1912098" y="2810391"/>
            <a:ext cx="4876209" cy="3513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4392920" name="Nadpis 2" hidden="0"/>
          <p:cNvSpPr>
            <a:spLocks noGrp="1"/>
          </p:cNvSpPr>
          <p:nvPr isPhoto="0" userDrawn="0"/>
        </p:nvSpPr>
        <p:spPr bwMode="auto">
          <a:xfrm flipH="0" flipV="0">
            <a:off x="564284" y="185436"/>
            <a:ext cx="7571835" cy="1152153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 b="1">
                <a:solidFill>
                  <a:srgbClr val="023E88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800"/>
              <a:t>Zprávy SPECI</a:t>
            </a:r>
            <a:endParaRPr sz="2800"/>
          </a:p>
        </p:txBody>
      </p:sp>
      <p:sp>
        <p:nvSpPr>
          <p:cNvPr id="1270455865" name="Zástupný symbol pro obsah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64283" y="1462406"/>
            <a:ext cx="7853700" cy="4621929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lvl="1" indent="0">
              <a:lnSpc>
                <a:spcPct val="114999"/>
              </a:lnSpc>
              <a:buFont typeface="Arial"/>
              <a:buNone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Nová kritéria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 pro dohlednost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800"/>
          </a:p>
          <a:p>
            <a:pPr marL="0" lvl="1" indent="0">
              <a:lnSpc>
                <a:spcPct val="114999"/>
              </a:lnSpc>
              <a:buFont typeface="Arial"/>
              <a:buNone/>
              <a:defRPr/>
            </a:pPr>
            <a:endParaRPr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lvl="1">
              <a:lnSpc>
                <a:spcPct val="114999"/>
              </a:lnSpc>
              <a:buFont typeface="Arial"/>
              <a:buChar char="•"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Převládající dohledno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st 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VIS: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cs-CZ" sz="1800" b="1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400 m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600 m, 800 m, 1500 m, 3000 m a 5000 m</a:t>
            </a:r>
            <a:endParaRPr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lvl="1">
              <a:lnSpc>
                <a:spcPct val="114999"/>
              </a:lnSpc>
              <a:buFont typeface="Arial"/>
              <a:buChar char="•"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Dráhová dohlednost 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RVR: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        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50 m, 175 m, 300 m, 550 m, 800 m a </a:t>
            </a:r>
            <a:r>
              <a:rPr lang="cs-CZ" sz="1800" b="1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1500 m</a:t>
            </a:r>
            <a:endParaRPr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marL="0" lvl="1" indent="0">
              <a:lnSpc>
                <a:spcPct val="114999"/>
              </a:lnSpc>
              <a:buFont typeface="Times New Roman"/>
              <a:buNone/>
              <a:defRPr/>
            </a:pPr>
            <a:endParaRPr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marL="0" lvl="1" indent="0">
              <a:lnSpc>
                <a:spcPct val="114999"/>
              </a:lnSpc>
              <a:buFont typeface="Times New Roman"/>
              <a:buNone/>
              <a:defRPr/>
            </a:pPr>
            <a:endParaRPr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6190033" name="Nadpis 2" hidden="0"/>
          <p:cNvSpPr>
            <a:spLocks noGrp="1"/>
          </p:cNvSpPr>
          <p:nvPr isPhoto="0" userDrawn="0"/>
        </p:nvSpPr>
        <p:spPr bwMode="auto">
          <a:xfrm flipH="0" flipV="0">
            <a:off x="564283" y="185436"/>
            <a:ext cx="7571835" cy="1152153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buNone/>
              <a:defRPr sz="3300" b="1">
                <a:solidFill>
                  <a:srgbClr val="023E88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2800"/>
              <a:t>Zprávy SPECI</a:t>
            </a:r>
            <a:endParaRPr sz="2800"/>
          </a:p>
        </p:txBody>
      </p:sp>
      <p:pic>
        <p:nvPicPr>
          <p:cNvPr id="1569925642" name="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 flipH="0" flipV="0">
            <a:off x="5373462" y="3846267"/>
            <a:ext cx="1872673" cy="2620345"/>
          </a:xfrm>
          <a:prstGeom prst="rect">
            <a:avLst/>
          </a:prstGeom>
        </p:spPr>
      </p:pic>
      <p:sp>
        <p:nvSpPr>
          <p:cNvPr id="605014445" name="Zástupný symbol pro obsah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64283" y="1462406"/>
            <a:ext cx="7853700" cy="4621929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0" lvl="1" indent="0">
              <a:lnSpc>
                <a:spcPct val="114999"/>
              </a:lnSpc>
              <a:buFont typeface="Arial"/>
              <a:buNone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Nová kritéria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 pro dohlednost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1800"/>
          </a:p>
          <a:p>
            <a:pPr marL="0" lvl="1" indent="0">
              <a:lnSpc>
                <a:spcPct val="114999"/>
              </a:lnSpc>
              <a:buFont typeface="Arial"/>
              <a:buNone/>
              <a:defRPr/>
            </a:pPr>
            <a:endParaRPr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lvl="1">
              <a:lnSpc>
                <a:spcPct val="114999"/>
              </a:lnSpc>
              <a:buFont typeface="Arial"/>
              <a:buChar char="•"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Převládající dohledno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st 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VIS: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    </a:t>
            </a:r>
            <a:r>
              <a:rPr lang="cs-CZ" sz="1800" b="1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400 m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600 m, 800 m, 1500 m, 3000 m a 5000 m</a:t>
            </a:r>
            <a:endParaRPr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lvl="1">
              <a:lnSpc>
                <a:spcPct val="114999"/>
              </a:lnSpc>
              <a:buFont typeface="Arial"/>
              <a:buChar char="•"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Dráhová dohlednost 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RVR: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        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50 m, 175 m, 300 m, 550 m, 800 m a </a:t>
            </a:r>
            <a:r>
              <a:rPr lang="cs-CZ" sz="1800" b="1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1500 m</a:t>
            </a:r>
            <a:endParaRPr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marL="0" lvl="1" indent="0">
              <a:lnSpc>
                <a:spcPct val="114999"/>
              </a:lnSpc>
              <a:buFont typeface="Times New Roman"/>
              <a:buNone/>
              <a:defRPr/>
            </a:pPr>
            <a:endParaRPr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marL="0" lvl="1" indent="0">
              <a:lnSpc>
                <a:spcPct val="114999"/>
              </a:lnSpc>
              <a:buFont typeface="Times New Roman"/>
              <a:buNone/>
              <a:defRPr/>
            </a:pPr>
            <a:endParaRPr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marL="0" lvl="1" indent="0">
              <a:lnSpc>
                <a:spcPct val="114999"/>
              </a:lnSpc>
              <a:buFont typeface="Times New Roman"/>
              <a:buNone/>
              <a:defRPr/>
            </a:pPr>
            <a:endParaRPr lang="cs-CZ" sz="1800" b="1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marL="0" lvl="1" indent="0">
              <a:lnSpc>
                <a:spcPct val="114999"/>
              </a:lnSpc>
              <a:buFont typeface="Times New Roman"/>
              <a:buNone/>
              <a:defRPr/>
            </a:pPr>
            <a:r>
              <a:rPr lang="cs-CZ" sz="1800" b="1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Kód TAF, METAR, SPECI</a:t>
            </a:r>
            <a:endParaRPr lang="cs-CZ"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marL="0" lvl="1" indent="0">
              <a:lnSpc>
                <a:spcPct val="114999"/>
              </a:lnSpc>
              <a:buFont typeface="Times New Roman"/>
              <a:buNone/>
              <a:defRPr/>
            </a:pPr>
            <a:endParaRPr lang="cs-CZ" sz="1800" b="1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lvl="1">
              <a:lnSpc>
                <a:spcPct val="114999"/>
              </a:lnSpc>
              <a:buFont typeface="Arial"/>
              <a:buChar char="•"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Semin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ář pro všeobecné letectví 2020</a:t>
            </a:r>
            <a:endParaRPr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lvl="1">
              <a:lnSpc>
                <a:spcPct val="114999"/>
              </a:lnSpc>
              <a:buFont typeface="Arial"/>
              <a:buChar char="•"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WMO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 – Aerodrome Reports and Forecasts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1135782" name="Nadpis 3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564286" y="98733"/>
            <a:ext cx="7886700" cy="1325562"/>
          </a:xfrm>
        </p:spPr>
        <p:txBody>
          <a:bodyPr/>
          <a:lstStyle>
            <a:lvl1pPr>
              <a:defRPr b="1">
                <a:solidFill>
                  <a:srgbClr val="023E88"/>
                </a:solidFill>
              </a:defRPr>
            </a:lvl1pPr>
          </a:lstStyle>
          <a:p>
            <a:pPr>
              <a:defRPr/>
            </a:pPr>
            <a:r>
              <a:rPr lang="cs-CZ" sz="2800" b="1" i="0" u="none" strike="noStrike" cap="none" spc="0">
                <a:solidFill>
                  <a:srgbClr val="023E88"/>
                </a:solidFill>
                <a:latin typeface="+mj-lt"/>
                <a:ea typeface="+mj-ea"/>
                <a:cs typeface="+mj-cs"/>
              </a:rPr>
              <a:t>Regionální / oblastní tlak QNH</a:t>
            </a:r>
            <a:endParaRPr sz="2800"/>
          </a:p>
        </p:txBody>
      </p:sp>
      <p:sp>
        <p:nvSpPr>
          <p:cNvPr id="1318719001" name="Zástupný symbol pro obsah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564284" y="1424295"/>
            <a:ext cx="7766224" cy="4261393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lvl="1">
              <a:lnSpc>
                <a:spcPct val="114999"/>
              </a:lnSpc>
              <a:buFont typeface="Arial"/>
              <a:buChar char="•"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Předpovídaná nejnižší hodnota QNH ve FIR LKAA</a:t>
            </a:r>
            <a:endParaRPr lang="cs-CZ"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lvl="1">
              <a:lnSpc>
                <a:spcPct val="114999"/>
              </a:lnSpc>
              <a:buFont typeface="Arial"/>
              <a:buChar char="•"/>
              <a:defRPr/>
            </a:pPr>
            <a:endParaRPr lang="cs-CZ"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lvl="1">
              <a:lnSpc>
                <a:spcPct val="114999"/>
              </a:lnSpc>
              <a:buFont typeface="Arial"/>
              <a:buChar char="•"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Nová platnost pouze </a:t>
            </a:r>
            <a:r>
              <a:rPr lang="cs-CZ" sz="1800" b="1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1 hodinu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 (původně 3 h), vydává ŘLP</a:t>
            </a:r>
            <a:endParaRPr lang="cs-CZ"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marL="0" lvl="1" indent="0">
              <a:lnSpc>
                <a:spcPct val="114999"/>
              </a:lnSpc>
              <a:buFont typeface="Times New Roman"/>
              <a:buNone/>
              <a:defRPr/>
            </a:pPr>
            <a:endParaRPr lang="cs-CZ" sz="1800"/>
          </a:p>
          <a:p>
            <a:pPr lvl="1">
              <a:lnSpc>
                <a:spcPct val="114999"/>
              </a:lnSpc>
              <a:buFont typeface="Arial"/>
              <a:buChar char="•"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Kde najdu aktuální hodnotu?</a:t>
            </a:r>
            <a:endParaRPr lang="cs-CZ" sz="1800" b="0" i="0" u="none" strike="noStrike" cap="none" spc="0">
              <a:solidFill>
                <a:srgbClr val="023E88"/>
              </a:solidFill>
              <a:latin typeface="Times New Roman"/>
              <a:ea typeface="Times New Roman"/>
              <a:cs typeface="Times New Roman"/>
            </a:endParaRPr>
          </a:p>
          <a:p>
            <a:pPr lvl="2">
              <a:buFont typeface="Arial"/>
              <a:buChar char="–"/>
              <a:defRPr/>
            </a:pPr>
            <a:r>
              <a:rPr lang="cs-CZ" sz="1800" b="0" i="0" u="sng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aisview.cz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 – pravý horní roh</a:t>
            </a:r>
            <a:endParaRPr sz="1800" u="none"/>
          </a:p>
          <a:p>
            <a:pPr lvl="2">
              <a:buFont typeface="Arial"/>
              <a:buChar char="–"/>
              <a:defRPr/>
            </a:pPr>
            <a:r>
              <a:rPr lang="cs-CZ" sz="1800" b="0" i="0" u="sng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meteo.rlp.cz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 – Reg. QNH nebo OPMET data</a:t>
            </a:r>
            <a:endParaRPr sz="1800" u="none"/>
          </a:p>
          <a:p>
            <a:pPr lvl="2">
              <a:buFont typeface="Arial"/>
              <a:buChar char="–"/>
              <a:defRPr/>
            </a:pPr>
            <a:r>
              <a:rPr lang="cs-CZ" sz="1800" b="0" i="0" u="sng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ibs.rlp.cz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 – Meteo – OPMET textová data – Česko</a:t>
            </a:r>
            <a:endParaRPr sz="1800" u="none"/>
          </a:p>
          <a:p>
            <a:pPr marL="685800" lvl="2" indent="0">
              <a:buFont typeface="Arial"/>
              <a:buNone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                   </a:t>
            </a: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– Meteo – OPMET produkty – Přehled ČR a okolí</a:t>
            </a:r>
            <a:endParaRPr sz="1800" u="none"/>
          </a:p>
          <a:p>
            <a:pPr lvl="2">
              <a:buFont typeface="Arial"/>
              <a:buChar char="–"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Vysílání VOLMET +420 220 378 100</a:t>
            </a:r>
            <a:endParaRPr sz="1800"/>
          </a:p>
          <a:p>
            <a:pPr lvl="2">
              <a:buFont typeface="Arial"/>
              <a:buChar char="–"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Dotaz na letištní meteorologickou služebnu</a:t>
            </a:r>
            <a:endParaRPr sz="1800"/>
          </a:p>
          <a:p>
            <a:pPr lvl="2">
              <a:lnSpc>
                <a:spcPct val="114999"/>
              </a:lnSpc>
              <a:buFont typeface="Arial"/>
              <a:buChar char="–"/>
              <a:defRPr/>
            </a:pPr>
            <a:r>
              <a:rPr lang="cs-CZ" sz="1800" b="0" i="0" u="none" strike="noStrike" cap="none" spc="0">
                <a:solidFill>
                  <a:srgbClr val="023E88"/>
                </a:solidFill>
                <a:latin typeface="Times New Roman"/>
                <a:ea typeface="Times New Roman"/>
                <a:cs typeface="Times New Roman"/>
              </a:rPr>
              <a:t>Za letu FIC Praha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Kancelář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GA-RLP-prezentace-format-4_3</Template>
  <TotalTime>0</TotalTime>
  <Words>0</Words>
  <Application>ONLYOFFICE/7.0.0.132</Application>
  <DocSecurity>0</DocSecurity>
  <PresentationFormat>Předvádění na obrazovce (4:3)</PresentationFormat>
  <Paragraphs>0</Paragraphs>
  <Slides>18</Slides>
  <Notes>18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pr-olm-meteo PR</dc:creator>
  <cp:keywords/>
  <dc:description/>
  <dc:identifier/>
  <dc:language/>
  <cp:lastModifiedBy>TEREZA NOVÁKOVÁ, Mgr. (tereza.novakova@chmi.cz)</cp:lastModifiedBy>
  <cp:revision>27</cp:revision>
  <dcterms:created xsi:type="dcterms:W3CDTF">2022-09-13T18:42:50Z</dcterms:created>
  <dcterms:modified xsi:type="dcterms:W3CDTF">2023-01-11T10:46:01Z</dcterms:modified>
  <cp:category/>
  <cp:contentStatus/>
  <cp:version/>
</cp:coreProperties>
</file>