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76" r:id="rId3"/>
    <p:sldId id="275" r:id="rId4"/>
    <p:sldId id="272" r:id="rId5"/>
    <p:sldId id="278" r:id="rId6"/>
    <p:sldId id="274" r:id="rId7"/>
    <p:sldId id="280" r:id="rId8"/>
    <p:sldId id="273" r:id="rId9"/>
  </p:sldIdLst>
  <p:sldSz cx="12192000" cy="6858000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2" pos="1504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7" orient="horz" pos="958" userDrawn="1">
          <p15:clr>
            <a:srgbClr val="A4A3A4"/>
          </p15:clr>
        </p15:guide>
        <p15:guide id="9" orient="horz" pos="3657" userDrawn="1">
          <p15:clr>
            <a:srgbClr val="A4A3A4"/>
          </p15:clr>
        </p15:guide>
        <p15:guide id="10" pos="7673" userDrawn="1">
          <p15:clr>
            <a:srgbClr val="A4A3A4"/>
          </p15:clr>
        </p15:guide>
        <p15:guide id="11" pos="7446" userDrawn="1">
          <p15:clr>
            <a:srgbClr val="A4A3A4"/>
          </p15:clr>
        </p15:guide>
        <p15:guide id="12" orient="horz" pos="3612" userDrawn="1">
          <p15:clr>
            <a:srgbClr val="A4A3A4"/>
          </p15:clr>
        </p15:guide>
        <p15:guide id="13" orient="horz" pos="913" userDrawn="1">
          <p15:clr>
            <a:srgbClr val="A4A3A4"/>
          </p15:clr>
        </p15:guide>
        <p15:guide id="14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205B"/>
    <a:srgbClr val="00A9E0"/>
    <a:srgbClr val="007398"/>
    <a:srgbClr val="007396"/>
    <a:srgbClr val="00205E"/>
    <a:srgbClr val="006600"/>
    <a:srgbClr val="00A9E2"/>
    <a:srgbClr val="1F497D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Styl Středně sytá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34767" autoAdjust="0"/>
  </p:normalViewPr>
  <p:slideViewPr>
    <p:cSldViewPr snapToGrid="0">
      <p:cViewPr varScale="1">
        <p:scale>
          <a:sx n="40" d="100"/>
          <a:sy n="40" d="100"/>
        </p:scale>
        <p:origin x="3138" y="48"/>
      </p:cViewPr>
      <p:guideLst>
        <p:guide pos="1504"/>
        <p:guide pos="3840"/>
        <p:guide orient="horz" pos="958"/>
        <p:guide orient="horz" pos="3657"/>
        <p:guide pos="7673"/>
        <p:guide pos="7446"/>
        <p:guide orient="horz" pos="3612"/>
        <p:guide orient="horz" pos="913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1" d="100"/>
          <a:sy n="91" d="100"/>
        </p:scale>
        <p:origin x="3690" y="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VŘ VV ATC 2019 IX. / 2020 I.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43A5E-61DD-49D1-89E3-66A25E55121A}" type="datetimeFigureOut">
              <a:rPr lang="cs-CZ" smtClean="0"/>
              <a:t>01.01.2024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 smtClean="0"/>
              <a:t>Zpracoval: D. Ingeli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9E8BE-36EA-409C-9D37-22AB282835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99567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 smtClean="0"/>
              <a:t>VŘ VV ATC 2019 IX. / 2020 I.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C220A46-F1E5-489B-92A2-841934303770}" type="datetimeFigureOut">
              <a:rPr lang="cs-CZ"/>
              <a:pPr>
                <a:defRPr/>
              </a:pPr>
              <a:t>01.01.2024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 smtClean="0"/>
              <a:t>Zpracoval: D. Ingeli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B3FECD8-9E99-494C-BE36-6116E6D6FD5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604381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VŘ VV ATC 2019 IX. / 2020 I.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Zpracoval: D. Ingeli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0015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VŘ VV ATC 2019 IX. / 2020 I.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Zpracoval: D. Ingeli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2664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VŘ VV ATC 2019 IX. / 2020 I.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Zpracoval: D. Ingeli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960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VŘ VV ATC 2019 IX. / 2020 I.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Zpracoval: D. Ingeli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9074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VŘ VV ATC 2019 IX. / 2020 I.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Zpracoval: D. Ingeli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9083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VŘ VV ATC 2019 IX. / 2020 I.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Zpracoval: D. Ingeli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577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cs-CZ" baseline="0" dirty="0" smtClean="0"/>
          </a:p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VŘ VV ATC 2019 IX. / 2020 I.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Zpracoval: D. Ingeli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1751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VŘ VV ATC 2019 IX. / 2020 I.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Zpracoval: D. Ingeli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FECD8-9E99-494C-BE36-6116E6D6FD55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0761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4" b="12372"/>
          <a:stretch/>
        </p:blipFill>
        <p:spPr bwMode="auto">
          <a:xfrm>
            <a:off x="0" y="0"/>
            <a:ext cx="12192000" cy="68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60000" y="268926"/>
            <a:ext cx="9144000" cy="1376997"/>
          </a:xfrm>
        </p:spPr>
        <p:txBody>
          <a:bodyPr>
            <a:normAutofit/>
          </a:bodyPr>
          <a:lstStyle>
            <a:lvl1pPr algn="l">
              <a:defRPr sz="41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60000" y="1768317"/>
            <a:ext cx="9144000" cy="165576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337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5584"/>
            <a:ext cx="121920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28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86860" y="2039815"/>
            <a:ext cx="5520000" cy="36576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85808" y="2039815"/>
            <a:ext cx="5520000" cy="36576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5584"/>
            <a:ext cx="121920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85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1" cy="71276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9" name="Zástupný symbol pro obrázek 8"/>
          <p:cNvSpPr>
            <a:spLocks noGrp="1"/>
          </p:cNvSpPr>
          <p:nvPr>
            <p:ph type="pic" sz="quarter" idx="10"/>
          </p:nvPr>
        </p:nvSpPr>
        <p:spPr>
          <a:xfrm>
            <a:off x="539753" y="1597025"/>
            <a:ext cx="4557183" cy="2908300"/>
          </a:xfrm>
        </p:spPr>
        <p:txBody>
          <a:bodyPr rtlCol="0">
            <a:normAutofit/>
          </a:bodyPr>
          <a:lstStyle/>
          <a:p>
            <a:pPr lvl="0"/>
            <a:r>
              <a:rPr lang="cs-CZ" noProof="0" smtClean="0"/>
              <a:t>Kliknutím na ikonu přidáte obrázek.</a:t>
            </a:r>
            <a:endParaRPr lang="cs-CZ" noProof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1"/>
          </p:nvPr>
        </p:nvSpPr>
        <p:spPr>
          <a:xfrm>
            <a:off x="5486401" y="1597025"/>
            <a:ext cx="3778251" cy="3538538"/>
          </a:xfrm>
        </p:spPr>
        <p:txBody>
          <a:bodyPr rtlCol="0">
            <a:normAutofit/>
          </a:bodyPr>
          <a:lstStyle/>
          <a:p>
            <a:pPr lvl="0"/>
            <a:r>
              <a:rPr lang="cs-CZ" noProof="0" smtClean="0"/>
              <a:t>Kliknutím na ikonu přidáte obrázek.</a:t>
            </a:r>
            <a:endParaRPr lang="cs-CZ" noProof="0"/>
          </a:p>
        </p:txBody>
      </p:sp>
      <p:sp>
        <p:nvSpPr>
          <p:cNvPr id="16" name="Zástupný symbol pro text 14"/>
          <p:cNvSpPr>
            <a:spLocks noGrp="1"/>
          </p:cNvSpPr>
          <p:nvPr>
            <p:ph type="body" sz="quarter" idx="12"/>
          </p:nvPr>
        </p:nvSpPr>
        <p:spPr>
          <a:xfrm>
            <a:off x="539753" y="4505328"/>
            <a:ext cx="4557183" cy="1190625"/>
          </a:xfrm>
        </p:spPr>
        <p:txBody>
          <a:bodyPr lIns="0" tIns="72000" rIns="0"/>
          <a:lstStyle>
            <a:lvl1pPr>
              <a:defRPr sz="180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Zástupný symbol pro text 14"/>
          <p:cNvSpPr>
            <a:spLocks noGrp="1"/>
          </p:cNvSpPr>
          <p:nvPr>
            <p:ph type="body" sz="quarter" idx="13"/>
          </p:nvPr>
        </p:nvSpPr>
        <p:spPr>
          <a:xfrm>
            <a:off x="5486401" y="5135566"/>
            <a:ext cx="3778251" cy="560387"/>
          </a:xfrm>
        </p:spPr>
        <p:txBody>
          <a:bodyPr lIns="0" tIns="72000" rIns="0"/>
          <a:lstStyle>
            <a:lvl1pPr>
              <a:defRPr sz="180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5584"/>
            <a:ext cx="121920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1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861" y="793749"/>
            <a:ext cx="11476891" cy="71276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9" name="Zástupný symbol pro obrázek 8"/>
          <p:cNvSpPr>
            <a:spLocks noGrp="1"/>
          </p:cNvSpPr>
          <p:nvPr>
            <p:ph type="pic" sz="quarter" idx="10"/>
          </p:nvPr>
        </p:nvSpPr>
        <p:spPr>
          <a:xfrm>
            <a:off x="539752" y="1597025"/>
            <a:ext cx="7919235" cy="3822700"/>
          </a:xfrm>
        </p:spPr>
        <p:txBody>
          <a:bodyPr rtlCol="0">
            <a:normAutofit/>
          </a:bodyPr>
          <a:lstStyle/>
          <a:p>
            <a:pPr lvl="0"/>
            <a:r>
              <a:rPr lang="cs-CZ" noProof="0" smtClean="0"/>
              <a:t>Kliknutím na ikonu přidáte obrázek.</a:t>
            </a:r>
            <a:endParaRPr lang="cs-CZ" noProof="0"/>
          </a:p>
        </p:txBody>
      </p:sp>
      <p:sp>
        <p:nvSpPr>
          <p:cNvPr id="16" name="Zástupný symbol pro text 14"/>
          <p:cNvSpPr>
            <a:spLocks noGrp="1"/>
          </p:cNvSpPr>
          <p:nvPr>
            <p:ph type="body" sz="quarter" idx="12"/>
          </p:nvPr>
        </p:nvSpPr>
        <p:spPr>
          <a:xfrm>
            <a:off x="8470836" y="1597028"/>
            <a:ext cx="3392917" cy="1190625"/>
          </a:xfrm>
        </p:spPr>
        <p:txBody>
          <a:bodyPr lIns="108000" tIns="0" rIns="0"/>
          <a:lstStyle>
            <a:lvl1pPr marL="266700" indent="-266700">
              <a:defRPr sz="180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5584"/>
            <a:ext cx="121920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60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den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 userDrawn="1"/>
        </p:nvSpPr>
        <p:spPr>
          <a:xfrm>
            <a:off x="387353" y="257175"/>
            <a:ext cx="1147656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Zástupný symbol pro obrázek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829300"/>
          </a:xfrm>
        </p:spPr>
        <p:txBody>
          <a:bodyPr rtlCol="0">
            <a:normAutofit/>
          </a:bodyPr>
          <a:lstStyle/>
          <a:p>
            <a:pPr lvl="0"/>
            <a:r>
              <a:rPr lang="cs-CZ" noProof="0" smtClean="0"/>
              <a:t>Kliknutím na ikonu přidáte obrázek.</a:t>
            </a:r>
            <a:endParaRPr lang="cs-CZ" noProof="0"/>
          </a:p>
        </p:txBody>
      </p:sp>
      <p:sp>
        <p:nvSpPr>
          <p:cNvPr id="16" name="Zástupný symbol pro text 14"/>
          <p:cNvSpPr>
            <a:spLocks noGrp="1"/>
          </p:cNvSpPr>
          <p:nvPr>
            <p:ph type="body" sz="quarter" idx="12"/>
          </p:nvPr>
        </p:nvSpPr>
        <p:spPr>
          <a:xfrm>
            <a:off x="399496" y="447677"/>
            <a:ext cx="11464256" cy="1190625"/>
          </a:xfrm>
        </p:spPr>
        <p:txBody>
          <a:bodyPr lIns="108000" tIns="0" rIns="0"/>
          <a:lstStyle>
            <a:lvl1pPr marL="266700" indent="-266700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5584"/>
            <a:ext cx="121920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43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5584"/>
            <a:ext cx="12192000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77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246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věreč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4" b="12372"/>
          <a:stretch/>
        </p:blipFill>
        <p:spPr bwMode="auto">
          <a:xfrm>
            <a:off x="0" y="0"/>
            <a:ext cx="12192000" cy="68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60000" y="268926"/>
            <a:ext cx="9144000" cy="1376997"/>
          </a:xfrm>
        </p:spPr>
        <p:txBody>
          <a:bodyPr>
            <a:normAutofit/>
          </a:bodyPr>
          <a:lstStyle>
            <a:lvl1pPr algn="l">
              <a:defRPr sz="41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9013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360000" y="504000"/>
            <a:ext cx="11476567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360000" y="1800000"/>
            <a:ext cx="11476567" cy="399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Kliknutím lze upravit styly předlohy textu.</a:t>
            </a:r>
          </a:p>
          <a:p>
            <a:pPr lvl="1"/>
            <a:r>
              <a:rPr lang="cs-CZ" altLang="cs-CZ" dirty="0" smtClean="0"/>
              <a:t>Druhá úroveň</a:t>
            </a:r>
          </a:p>
          <a:p>
            <a:pPr lvl="2"/>
            <a:r>
              <a:rPr lang="cs-CZ" altLang="cs-CZ" dirty="0" smtClean="0"/>
              <a:t>Třetí úroveň</a:t>
            </a:r>
          </a:p>
          <a:p>
            <a:pPr lvl="3"/>
            <a:r>
              <a:rPr lang="cs-CZ" altLang="cs-CZ" dirty="0" smtClean="0"/>
              <a:t>Čtvrtá úroveň</a:t>
            </a:r>
          </a:p>
          <a:p>
            <a:pPr lvl="4"/>
            <a:r>
              <a:rPr lang="cs-CZ" altLang="cs-CZ" dirty="0" smtClean="0"/>
              <a:t>Pátá úroveň</a:t>
            </a:r>
          </a:p>
        </p:txBody>
      </p:sp>
      <p:sp>
        <p:nvSpPr>
          <p:cNvPr id="1029" name="TextovéPole 11"/>
          <p:cNvSpPr txBox="1">
            <a:spLocks noChangeArrowheads="1"/>
          </p:cNvSpPr>
          <p:nvPr/>
        </p:nvSpPr>
        <p:spPr bwMode="auto">
          <a:xfrm>
            <a:off x="11353800" y="311150"/>
            <a:ext cx="51011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endParaRPr lang="cs-CZ" sz="1100" smtClean="0">
              <a:solidFill>
                <a:srgbClr val="5A5A5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1" r:id="rId2"/>
    <p:sldLayoutId id="2147483672" r:id="rId3"/>
    <p:sldLayoutId id="2147483673" r:id="rId4"/>
    <p:sldLayoutId id="2147483674" r:id="rId5"/>
    <p:sldLayoutId id="2147483678" r:id="rId6"/>
    <p:sldLayoutId id="2147483675" r:id="rId7"/>
    <p:sldLayoutId id="2147483679" r:id="rId8"/>
    <p:sldLayoutId id="2147483680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61950" indent="-361950" algn="just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Georgia" pitchFamily="18" charset="0"/>
        <a:buChar char="―"/>
        <a:defRPr sz="2100" kern="1200">
          <a:solidFill>
            <a:srgbClr val="5A5A5A"/>
          </a:solidFill>
          <a:latin typeface="+mn-lt"/>
          <a:ea typeface="+mn-ea"/>
          <a:cs typeface="+mn-cs"/>
        </a:defRPr>
      </a:lvl1pPr>
      <a:lvl2pPr marL="628650" indent="-285750" algn="just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Georgia" pitchFamily="18" charset="0"/>
        <a:buChar char="―"/>
        <a:defRPr kern="1200">
          <a:solidFill>
            <a:srgbClr val="5A5A5A"/>
          </a:solidFill>
          <a:latin typeface="+mn-lt"/>
          <a:ea typeface="+mn-ea"/>
          <a:cs typeface="+mn-cs"/>
        </a:defRPr>
      </a:lvl2pPr>
      <a:lvl3pPr marL="857250" indent="-228600" algn="just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Georgia" pitchFamily="18" charset="0"/>
        <a:buChar char="―"/>
        <a:defRPr sz="1500" kern="1200">
          <a:solidFill>
            <a:srgbClr val="5A5A5A"/>
          </a:solidFill>
          <a:latin typeface="+mn-lt"/>
          <a:ea typeface="+mn-ea"/>
          <a:cs typeface="+mn-cs"/>
        </a:defRPr>
      </a:lvl3pPr>
      <a:lvl4pPr marL="1123950" indent="-260350" algn="just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Georgia" pitchFamily="18" charset="0"/>
        <a:buChar char="―"/>
        <a:tabLst>
          <a:tab pos="857250" algn="l"/>
        </a:tabLst>
        <a:defRPr sz="1300" kern="1200">
          <a:solidFill>
            <a:srgbClr val="5A5A5A"/>
          </a:solidFill>
          <a:latin typeface="+mn-lt"/>
          <a:ea typeface="+mn-ea"/>
          <a:cs typeface="+mn-cs"/>
        </a:defRPr>
      </a:lvl4pPr>
      <a:lvl5pPr marL="1358900" indent="-234950" algn="just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Georgia" pitchFamily="18" charset="0"/>
        <a:buChar char="―"/>
        <a:defRPr sz="1300" kern="1200">
          <a:solidFill>
            <a:srgbClr val="5A5A5A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hyperlink" Target="https://www.406registration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371475" y="495073"/>
            <a:ext cx="6858000" cy="13763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dirty="0" smtClean="0"/>
              <a:t>RCC a registrace ELT/PLB </a:t>
            </a:r>
            <a:br>
              <a:rPr lang="cs-CZ" sz="3200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6" name="Podnadpis 2"/>
          <p:cNvSpPr>
            <a:spLocks noGrp="1"/>
          </p:cNvSpPr>
          <p:nvPr>
            <p:ph type="subTitle" idx="1"/>
          </p:nvPr>
        </p:nvSpPr>
        <p:spPr>
          <a:xfrm>
            <a:off x="371475" y="1776413"/>
            <a:ext cx="6858000" cy="1655762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Seminář pro všeobecné letectví</a:t>
            </a:r>
          </a:p>
          <a:p>
            <a:pPr eaLnBrk="1" hangingPunct="1"/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13. leden 2024</a:t>
            </a:r>
          </a:p>
          <a:p>
            <a:pPr eaLnBrk="1" hangingPunct="1"/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Ing. Josef Otta</a:t>
            </a:r>
          </a:p>
        </p:txBody>
      </p:sp>
    </p:spTree>
    <p:extLst>
      <p:ext uri="{BB962C8B-B14F-4D97-AF65-F5344CB8AC3E}">
        <p14:creationId xmlns:p14="http://schemas.microsoft.com/office/powerpoint/2010/main" val="386812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Něco z historie COSPAS/SARSAT</a:t>
            </a:r>
          </a:p>
          <a:p>
            <a:r>
              <a:rPr lang="cs-CZ" dirty="0" smtClean="0"/>
              <a:t>Používané družice</a:t>
            </a:r>
          </a:p>
          <a:p>
            <a:r>
              <a:rPr lang="cs-CZ" dirty="0" smtClean="0"/>
              <a:t>Průchod informací</a:t>
            </a:r>
          </a:p>
          <a:p>
            <a:r>
              <a:rPr lang="cs-CZ" dirty="0" smtClean="0"/>
              <a:t>Rozšířená funkce RETURN LINK</a:t>
            </a:r>
          </a:p>
          <a:p>
            <a:r>
              <a:rPr lang="cs-CZ" dirty="0" smtClean="0"/>
              <a:t>Kódování a registrace</a:t>
            </a:r>
            <a:r>
              <a:rPr lang="cs-CZ" dirty="0"/>
              <a:t> </a:t>
            </a:r>
            <a:r>
              <a:rPr lang="cs-CZ" dirty="0" smtClean="0"/>
              <a:t>ELT/PLB</a:t>
            </a:r>
          </a:p>
          <a:p>
            <a:r>
              <a:rPr lang="cs-CZ" dirty="0" smtClean="0"/>
              <a:t>Chyby/problémy při přihlašování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572" y="1048312"/>
            <a:ext cx="7132428" cy="47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smtClean="0"/>
              <a:t>COSPAS/SARSAT</a:t>
            </a:r>
            <a:endParaRPr lang="cs-CZ" b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0000" y="1800000"/>
            <a:ext cx="3552781" cy="3999712"/>
          </a:xfrm>
        </p:spPr>
        <p:txBody>
          <a:bodyPr/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Rozhodnutí o vzniku  - 1979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1. družice 1982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LEOSAR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GEOSAR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MEOSAR IOS 25.4.2023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172" y="959587"/>
            <a:ext cx="8267828" cy="484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6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0" dirty="0" smtClean="0"/>
              <a:t>Průchod informací v systému COSPAS/SARSAT</a:t>
            </a:r>
            <a:endParaRPr lang="cs-CZ" sz="3600" b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60000" y="1541721"/>
            <a:ext cx="3308233" cy="4257991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008" y="1127095"/>
            <a:ext cx="5690991" cy="444436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1339242"/>
            <a:ext cx="5677194" cy="403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4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0000" y="504000"/>
            <a:ext cx="11476567" cy="659782"/>
          </a:xfrm>
        </p:spPr>
        <p:txBody>
          <a:bodyPr/>
          <a:lstStyle/>
          <a:p>
            <a:r>
              <a:rPr lang="cs-CZ" sz="3200" b="0" dirty="0"/>
              <a:t>Rozšířená funkce –RETURN </a:t>
            </a:r>
            <a:r>
              <a:rPr lang="cs-CZ" sz="3200" b="0" dirty="0" smtClean="0"/>
              <a:t>LINK – zatím jen pro MEOSAR</a:t>
            </a:r>
            <a:endParaRPr lang="cs-CZ" sz="3200" b="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45591" y="1163783"/>
            <a:ext cx="7772800" cy="463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6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60001" y="504001"/>
            <a:ext cx="6146308" cy="5931968"/>
          </a:xfrm>
        </p:spPr>
        <p:txBody>
          <a:bodyPr/>
          <a:lstStyle/>
          <a:p>
            <a:pPr lvl="0">
              <a:spcBef>
                <a:spcPts val="750"/>
              </a:spcBef>
            </a:pPr>
            <a:r>
              <a:rPr lang="cs-CZ" sz="2800" b="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Kódování a registrace </a:t>
            </a:r>
            <a:r>
              <a:rPr lang="cs-CZ" sz="28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ELT/PLB</a:t>
            </a:r>
            <a:br>
              <a:rPr lang="cs-CZ" sz="28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</a:br>
            <a:r>
              <a:rPr lang="cs-CZ" sz="21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/>
            </a:r>
            <a:br>
              <a:rPr lang="cs-CZ" sz="21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</a:br>
            <a:r>
              <a:rPr lang="cs-CZ" sz="21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- předpis </a:t>
            </a:r>
            <a:r>
              <a:rPr lang="cs-CZ" sz="2100" b="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L10/III, část II, hlava </a:t>
            </a:r>
            <a:r>
              <a:rPr lang="cs-CZ" sz="21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5</a:t>
            </a:r>
            <a:br>
              <a:rPr lang="cs-CZ" sz="21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</a:br>
            <a:r>
              <a:rPr lang="cs-CZ" sz="21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/>
            </a:r>
            <a:br>
              <a:rPr lang="cs-CZ" sz="21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</a:br>
            <a:r>
              <a:rPr lang="cs-CZ" sz="21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 - kódování – 3 způsoby</a:t>
            </a:r>
            <a:br>
              <a:rPr lang="cs-CZ" sz="21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</a:br>
            <a:r>
              <a:rPr lang="cs-CZ" sz="21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/>
            </a:r>
            <a:br>
              <a:rPr lang="cs-CZ" sz="21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</a:br>
            <a:r>
              <a:rPr lang="cs-CZ" sz="21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 - náhrada ELT – PLB (ÚCL, neobchodní přeprava)</a:t>
            </a:r>
            <a:br>
              <a:rPr lang="cs-CZ" sz="21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</a:br>
            <a:r>
              <a:rPr lang="cs-CZ" sz="21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/>
            </a:r>
            <a:br>
              <a:rPr lang="cs-CZ" sz="21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</a:br>
            <a:r>
              <a:rPr lang="cs-CZ" sz="2100" b="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cs-CZ" sz="21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- PLB k osobnímu použití:</a:t>
            </a:r>
            <a:br>
              <a:rPr lang="cs-CZ" sz="21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</a:br>
            <a:r>
              <a:rPr lang="cs-CZ" sz="21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/>
            </a:r>
            <a:br>
              <a:rPr lang="cs-CZ" sz="2100" b="0" dirty="0" smtClean="0">
                <a:solidFill>
                  <a:schemeClr val="tx1"/>
                </a:solidFill>
                <a:latin typeface="Calibri"/>
                <a:ea typeface="+mn-ea"/>
                <a:cs typeface="+mn-cs"/>
              </a:rPr>
            </a:br>
            <a:r>
              <a:rPr lang="cs-CZ" sz="2100" b="0" dirty="0" smtClean="0">
                <a:solidFill>
                  <a:srgbClr val="5A5A5A"/>
                </a:solidFill>
                <a:latin typeface="Calibri"/>
                <a:ea typeface="+mn-ea"/>
                <a:cs typeface="+mn-cs"/>
              </a:rPr>
              <a:t> </a:t>
            </a:r>
            <a:r>
              <a:rPr lang="cs-CZ" sz="2400" u="sng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</a:t>
            </a:r>
            <a:r>
              <a:rPr lang="cs-CZ" sz="2400" u="sng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://www.406registration.com</a:t>
            </a:r>
            <a:r>
              <a:rPr lang="cs-CZ" sz="2400" u="sng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/</a:t>
            </a:r>
            <a:r>
              <a:rPr lang="cs-CZ" sz="2400" u="sng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cs-CZ" sz="2400" u="sng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2400" u="sng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cs-CZ" sz="2400" u="sng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2400" b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- upozornění </a:t>
            </a:r>
            <a:r>
              <a:rPr lang="cs-CZ" sz="2400" u="sng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cs-CZ" sz="2400" u="sng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2400" u="sng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cs-CZ" sz="2400" u="sng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2400" u="sng" dirty="0" smtClean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cs-CZ" sz="2400" u="sng" dirty="0" smtClean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2100" b="0" dirty="0" smtClean="0">
                <a:solidFill>
                  <a:srgbClr val="5A5A5A"/>
                </a:solidFill>
                <a:latin typeface="Calibri"/>
                <a:ea typeface="+mn-ea"/>
                <a:cs typeface="+mn-cs"/>
              </a:rPr>
              <a:t/>
            </a:r>
            <a:br>
              <a:rPr lang="cs-CZ" sz="2100" b="0" dirty="0" smtClean="0">
                <a:solidFill>
                  <a:srgbClr val="5A5A5A"/>
                </a:solidFill>
                <a:latin typeface="Calibri"/>
                <a:ea typeface="+mn-ea"/>
                <a:cs typeface="+mn-cs"/>
              </a:rPr>
            </a:br>
            <a:endParaRPr lang="cs-CZ" dirty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337525"/>
              </p:ext>
            </p:extLst>
          </p:nvPr>
        </p:nvGraphicFramePr>
        <p:xfrm>
          <a:off x="6956701" y="124108"/>
          <a:ext cx="4646444" cy="6733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Document" r:id="rId5" imgW="6886859" imgH="9981775" progId="Word.Document.8">
                  <p:embed/>
                </p:oleObj>
              </mc:Choice>
              <mc:Fallback>
                <p:oleObj name="Document" r:id="rId5" imgW="6886859" imgH="998177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56701" y="124108"/>
                        <a:ext cx="4646444" cy="67338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037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0" dirty="0"/>
              <a:t>Chyby/problémy při </a:t>
            </a:r>
            <a:r>
              <a:rPr lang="cs-CZ" sz="3600" b="0" dirty="0" smtClean="0"/>
              <a:t>přihlašování/registraci ELT/PLB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2045 registrací/865 provozovatelů</a:t>
            </a:r>
          </a:p>
          <a:p>
            <a:r>
              <a:rPr lang="cs-CZ" dirty="0" smtClean="0"/>
              <a:t>Falešná spuštění ELT/PLB</a:t>
            </a:r>
          </a:p>
          <a:p>
            <a:r>
              <a:rPr lang="cs-CZ" dirty="0" smtClean="0"/>
              <a:t>Nepřihlášené ELT</a:t>
            </a:r>
          </a:p>
          <a:p>
            <a:r>
              <a:rPr lang="cs-CZ" dirty="0" smtClean="0"/>
              <a:t>Chyby při vyplňování formulářů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543" y="1127094"/>
            <a:ext cx="571500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7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Závěr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2800" b="0" dirty="0" smtClean="0"/>
              <a:t>zdvořilá prosba</a:t>
            </a:r>
            <a:endParaRPr lang="cs-CZ" b="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601" y="4138590"/>
            <a:ext cx="4875721" cy="2740411"/>
          </a:xfrm>
          <a:prstGeom prst="rect">
            <a:avLst/>
          </a:prstGeom>
        </p:spPr>
      </p:pic>
      <p:sp>
        <p:nvSpPr>
          <p:cNvPr id="3" name="AutoShape 2" descr="Nehoda ultralehkého letounu v Rokycan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601" y="713670"/>
            <a:ext cx="4639515" cy="300843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332" y="4206793"/>
            <a:ext cx="4291057" cy="241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7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 Prezentace CZ -  nové logo">
  <a:themeElements>
    <a:clrScheme name="RLP">
      <a:dk1>
        <a:srgbClr val="000000"/>
      </a:dk1>
      <a:lt1>
        <a:sysClr val="window" lastClr="FFFFFF"/>
      </a:lt1>
      <a:dk2>
        <a:srgbClr val="00205B"/>
      </a:dk2>
      <a:lt2>
        <a:srgbClr val="00A9E0"/>
      </a:lt2>
      <a:accent1>
        <a:srgbClr val="007396"/>
      </a:accent1>
      <a:accent2>
        <a:srgbClr val="5F2167"/>
      </a:accent2>
      <a:accent3>
        <a:srgbClr val="C8102E"/>
      </a:accent3>
      <a:accent4>
        <a:srgbClr val="C87B00"/>
      </a:accent4>
      <a:accent5>
        <a:srgbClr val="00A787"/>
      </a:accent5>
      <a:accent6>
        <a:srgbClr val="94BB1E"/>
      </a:accent6>
      <a:hlink>
        <a:srgbClr val="00205B"/>
      </a:hlink>
      <a:folHlink>
        <a:srgbClr val="AE0077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CZ" id="{EB2BBE68-342C-43CC-A936-F8A138E0FBB9}" vid="{C92128D4-03B3-42C4-81B5-395B16ACF461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4069</TotalTime>
  <Words>284</Words>
  <Application>Microsoft Office PowerPoint</Application>
  <PresentationFormat>Širokoúhlá obrazovka</PresentationFormat>
  <Paragraphs>50</Paragraphs>
  <Slides>8</Slides>
  <Notes>8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Arial</vt:lpstr>
      <vt:lpstr>Calibri</vt:lpstr>
      <vt:lpstr>Georgia</vt:lpstr>
      <vt:lpstr>PPT Prezentace CZ -  nové logo</vt:lpstr>
      <vt:lpstr>Document</vt:lpstr>
      <vt:lpstr>RCC a registrace ELT/PLB   </vt:lpstr>
      <vt:lpstr>Prezentace aplikace PowerPoint</vt:lpstr>
      <vt:lpstr>COSPAS/SARSAT</vt:lpstr>
      <vt:lpstr>Průchod informací v systému COSPAS/SARSAT</vt:lpstr>
      <vt:lpstr>Rozšířená funkce –RETURN LINK – zatím jen pro MEOSAR</vt:lpstr>
      <vt:lpstr>Kódování a registrace ELT/PLB   - předpis L10/III, část II, hlava 5    - kódování – 3 způsoby    - náhrada ELT – PLB (ÚCL, neobchodní přeprava)    - PLB k osobnímu použití:   https://www.406registration.com/    - upozornění     </vt:lpstr>
      <vt:lpstr>Chyby/problémy při přihlašování/registraci ELT/PLB </vt:lpstr>
      <vt:lpstr>Závěr  zdvořilá prosba</vt:lpstr>
    </vt:vector>
  </TitlesOfParts>
  <Company>ŘLP ČR, s.p., Navigační 787, Jeneč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Dušan Ingeli</dc:creator>
  <cp:lastModifiedBy>OTTA Josef</cp:lastModifiedBy>
  <cp:revision>510</cp:revision>
  <cp:lastPrinted>2019-05-21T07:01:59Z</cp:lastPrinted>
  <dcterms:created xsi:type="dcterms:W3CDTF">2016-04-27T12:53:02Z</dcterms:created>
  <dcterms:modified xsi:type="dcterms:W3CDTF">2024-01-01T14:34:38Z</dcterms:modified>
</cp:coreProperties>
</file>