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31" r:id="rId3"/>
    <p:sldId id="349" r:id="rId4"/>
    <p:sldId id="336" r:id="rId5"/>
    <p:sldId id="341" r:id="rId6"/>
    <p:sldId id="342" r:id="rId7"/>
    <p:sldId id="324" r:id="rId8"/>
    <p:sldId id="321" r:id="rId9"/>
    <p:sldId id="328" r:id="rId10"/>
    <p:sldId id="345" r:id="rId11"/>
    <p:sldId id="326" r:id="rId12"/>
    <p:sldId id="346" r:id="rId13"/>
    <p:sldId id="347" r:id="rId14"/>
    <p:sldId id="348" r:id="rId15"/>
    <p:sldId id="351" r:id="rId16"/>
    <p:sldId id="350" r:id="rId17"/>
    <p:sldId id="353" r:id="rId18"/>
    <p:sldId id="327" r:id="rId19"/>
    <p:sldId id="352" r:id="rId20"/>
    <p:sldId id="354" r:id="rId21"/>
    <p:sldId id="355" r:id="rId22"/>
    <p:sldId id="340" r:id="rId2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02" autoAdjust="0"/>
    <p:restoredTop sz="94364" autoAdjust="0"/>
  </p:normalViewPr>
  <p:slideViewPr>
    <p:cSldViewPr>
      <p:cViewPr varScale="1">
        <p:scale>
          <a:sx n="116" d="100"/>
          <a:sy n="116" d="100"/>
        </p:scale>
        <p:origin x="12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00" d="100"/>
          <a:sy n="100" d="100"/>
        </p:scale>
        <p:origin x="2766" y="-6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46A81-891A-4D3B-B5B5-0F2994A808C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2A64AD5-5DCA-4371-B038-EA3117981CD5}">
      <dgm:prSet phldrT="[Text]"/>
      <dgm:spPr/>
      <dgm:t>
        <a:bodyPr/>
        <a:lstStyle/>
        <a:p>
          <a:r>
            <a:rPr lang="cs-CZ" dirty="0" smtClean="0"/>
            <a:t>Oznámení o kontrole - 30 dnů předem do DS provozovatele AD</a:t>
          </a:r>
          <a:endParaRPr lang="cs-CZ" dirty="0"/>
        </a:p>
      </dgm:t>
    </dgm:pt>
    <dgm:pt modelId="{39A5790B-22A4-4F43-8DE2-0F66D8D980BA}" type="parTrans" cxnId="{C487EAF3-E16C-4002-B648-D83B90F4397D}">
      <dgm:prSet/>
      <dgm:spPr/>
      <dgm:t>
        <a:bodyPr/>
        <a:lstStyle/>
        <a:p>
          <a:endParaRPr lang="cs-CZ"/>
        </a:p>
      </dgm:t>
    </dgm:pt>
    <dgm:pt modelId="{A8CD7B7D-4739-4F5B-8CF2-89738653DAFB}" type="sibTrans" cxnId="{C487EAF3-E16C-4002-B648-D83B90F4397D}">
      <dgm:prSet/>
      <dgm:spPr/>
      <dgm:t>
        <a:bodyPr/>
        <a:lstStyle/>
        <a:p>
          <a:endParaRPr lang="cs-CZ"/>
        </a:p>
      </dgm:t>
    </dgm:pt>
    <dgm:pt modelId="{CBBFCAF3-73C2-4674-A281-7A67C8A66079}">
      <dgm:prSet phldrT="[Text]"/>
      <dgm:spPr/>
      <dgm:t>
        <a:bodyPr/>
        <a:lstStyle/>
        <a:p>
          <a:r>
            <a:rPr lang="cs-CZ" dirty="0" smtClean="0"/>
            <a:t>Zaslání potřebné a aktuální dokumentace provozovatelem AD</a:t>
          </a:r>
          <a:endParaRPr lang="cs-CZ" dirty="0"/>
        </a:p>
      </dgm:t>
    </dgm:pt>
    <dgm:pt modelId="{5A56A468-37FB-4DA8-9096-8C4841313C53}" type="parTrans" cxnId="{F0842F9C-1E6D-4828-9BB9-6400A60153DC}">
      <dgm:prSet/>
      <dgm:spPr/>
      <dgm:t>
        <a:bodyPr/>
        <a:lstStyle/>
        <a:p>
          <a:endParaRPr lang="cs-CZ"/>
        </a:p>
      </dgm:t>
    </dgm:pt>
    <dgm:pt modelId="{AA787495-AF89-40D6-A5A6-C2D264C770E9}" type="sibTrans" cxnId="{F0842F9C-1E6D-4828-9BB9-6400A60153DC}">
      <dgm:prSet/>
      <dgm:spPr/>
      <dgm:t>
        <a:bodyPr/>
        <a:lstStyle/>
        <a:p>
          <a:endParaRPr lang="cs-CZ"/>
        </a:p>
      </dgm:t>
    </dgm:pt>
    <dgm:pt modelId="{0C9AE86F-696F-435D-860F-BCB3F5AEFE42}">
      <dgm:prSet phldrT="[Text]"/>
      <dgm:spPr/>
      <dgm:t>
        <a:bodyPr/>
        <a:lstStyle/>
        <a:p>
          <a:r>
            <a:rPr lang="cs-CZ" dirty="0" smtClean="0"/>
            <a:t>Kontrola, ze které je proveden záznam</a:t>
          </a:r>
          <a:endParaRPr lang="cs-CZ" dirty="0"/>
        </a:p>
      </dgm:t>
    </dgm:pt>
    <dgm:pt modelId="{1B3BC2A9-D0E3-4443-8B1A-80349B7A9ED8}" type="parTrans" cxnId="{F8260D6B-C046-4F1E-918A-9C4A51AFB735}">
      <dgm:prSet/>
      <dgm:spPr/>
      <dgm:t>
        <a:bodyPr/>
        <a:lstStyle/>
        <a:p>
          <a:endParaRPr lang="cs-CZ"/>
        </a:p>
      </dgm:t>
    </dgm:pt>
    <dgm:pt modelId="{A8BE5A47-80CE-472E-AD37-C23D0FAD1EDE}" type="sibTrans" cxnId="{F8260D6B-C046-4F1E-918A-9C4A51AFB735}">
      <dgm:prSet/>
      <dgm:spPr/>
      <dgm:t>
        <a:bodyPr/>
        <a:lstStyle/>
        <a:p>
          <a:endParaRPr lang="cs-CZ"/>
        </a:p>
      </dgm:t>
    </dgm:pt>
    <dgm:pt modelId="{A1ECD03A-EA49-43DC-8746-BA371EA0D2AB}">
      <dgm:prSet phldrT="[Text]"/>
      <dgm:spPr/>
      <dgm:t>
        <a:bodyPr/>
        <a:lstStyle/>
        <a:p>
          <a:r>
            <a:rPr lang="cs-CZ" dirty="0" smtClean="0"/>
            <a:t>Protokol o kontrole – vyhotoven do 30/60 dnů od kontroly</a:t>
          </a:r>
          <a:endParaRPr lang="cs-CZ" dirty="0"/>
        </a:p>
      </dgm:t>
    </dgm:pt>
    <dgm:pt modelId="{0B7FF49C-6793-4C89-8372-D758BB87394F}" type="parTrans" cxnId="{1F318B87-BE10-4405-9FF0-784E0DF94E78}">
      <dgm:prSet/>
      <dgm:spPr/>
      <dgm:t>
        <a:bodyPr/>
        <a:lstStyle/>
        <a:p>
          <a:endParaRPr lang="cs-CZ"/>
        </a:p>
      </dgm:t>
    </dgm:pt>
    <dgm:pt modelId="{BD5A24C8-D182-47CF-88FE-C1CBDE40763D}" type="sibTrans" cxnId="{1F318B87-BE10-4405-9FF0-784E0DF94E78}">
      <dgm:prSet/>
      <dgm:spPr/>
      <dgm:t>
        <a:bodyPr/>
        <a:lstStyle/>
        <a:p>
          <a:endParaRPr lang="cs-CZ"/>
        </a:p>
      </dgm:t>
    </dgm:pt>
    <dgm:pt modelId="{17EB4E33-FC29-473C-9320-53BE0A0CF8E4}">
      <dgm:prSet phldrT="[Text]"/>
      <dgm:spPr/>
      <dgm:t>
        <a:bodyPr/>
        <a:lstStyle/>
        <a:p>
          <a:r>
            <a:rPr lang="cs-CZ" dirty="0" smtClean="0"/>
            <a:t>Vypořádání nálezů provozovatelem AD do 30 – 60 dní od doručení protokolu</a:t>
          </a:r>
          <a:endParaRPr lang="cs-CZ" dirty="0"/>
        </a:p>
      </dgm:t>
    </dgm:pt>
    <dgm:pt modelId="{51EE3EBB-2B82-419A-83CC-B0C6365BA019}" type="parTrans" cxnId="{010BF78A-62F9-4B7E-BD43-3070B25921F3}">
      <dgm:prSet/>
      <dgm:spPr/>
      <dgm:t>
        <a:bodyPr/>
        <a:lstStyle/>
        <a:p>
          <a:endParaRPr lang="cs-CZ"/>
        </a:p>
      </dgm:t>
    </dgm:pt>
    <dgm:pt modelId="{507D3F03-F475-4F02-A73C-ABEF2F12E108}" type="sibTrans" cxnId="{010BF78A-62F9-4B7E-BD43-3070B25921F3}">
      <dgm:prSet/>
      <dgm:spPr/>
      <dgm:t>
        <a:bodyPr/>
        <a:lstStyle/>
        <a:p>
          <a:endParaRPr lang="cs-CZ"/>
        </a:p>
      </dgm:t>
    </dgm:pt>
    <dgm:pt modelId="{16E88225-4DBC-4591-BA5E-A36728EEAFC1}" type="pres">
      <dgm:prSet presAssocID="{DF446A81-891A-4D3B-B5B5-0F2994A808C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8E290EBB-43AE-4E29-A4AA-8AF46C2F6CF6}" type="pres">
      <dgm:prSet presAssocID="{D2A64AD5-5DCA-4371-B038-EA3117981CD5}" presName="compNode" presStyleCnt="0"/>
      <dgm:spPr/>
    </dgm:pt>
    <dgm:pt modelId="{09EB7B4D-2F39-4BB2-B706-38D47B8321D6}" type="pres">
      <dgm:prSet presAssocID="{D2A64AD5-5DCA-4371-B038-EA3117981CD5}" presName="dummyConnPt" presStyleCnt="0"/>
      <dgm:spPr/>
    </dgm:pt>
    <dgm:pt modelId="{4293C1FC-074D-47AD-90D6-3F048BF575EB}" type="pres">
      <dgm:prSet presAssocID="{D2A64AD5-5DCA-4371-B038-EA3117981C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4084D3-B718-464A-B25B-465C50C8B756}" type="pres">
      <dgm:prSet presAssocID="{A8CD7B7D-4739-4F5B-8CF2-89738653DAFB}" presName="sibTrans" presStyleLbl="bgSibTrans2D1" presStyleIdx="0" presStyleCnt="4"/>
      <dgm:spPr/>
      <dgm:t>
        <a:bodyPr/>
        <a:lstStyle/>
        <a:p>
          <a:endParaRPr lang="cs-CZ"/>
        </a:p>
      </dgm:t>
    </dgm:pt>
    <dgm:pt modelId="{04CF874E-C848-4CD2-BA91-ACDCD0419ECE}" type="pres">
      <dgm:prSet presAssocID="{CBBFCAF3-73C2-4674-A281-7A67C8A66079}" presName="compNode" presStyleCnt="0"/>
      <dgm:spPr/>
    </dgm:pt>
    <dgm:pt modelId="{0FA7043F-9FB2-4399-ABBC-2FF17FC1CFBA}" type="pres">
      <dgm:prSet presAssocID="{CBBFCAF3-73C2-4674-A281-7A67C8A66079}" presName="dummyConnPt" presStyleCnt="0"/>
      <dgm:spPr/>
    </dgm:pt>
    <dgm:pt modelId="{19913DCC-BEE8-4EAD-ACDE-B66A311013A8}" type="pres">
      <dgm:prSet presAssocID="{CBBFCAF3-73C2-4674-A281-7A67C8A660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405770-6AD3-4854-BBE7-C9E66FB2EF70}" type="pres">
      <dgm:prSet presAssocID="{AA787495-AF89-40D6-A5A6-C2D264C770E9}" presName="sibTrans" presStyleLbl="bgSibTrans2D1" presStyleIdx="1" presStyleCnt="4"/>
      <dgm:spPr/>
      <dgm:t>
        <a:bodyPr/>
        <a:lstStyle/>
        <a:p>
          <a:endParaRPr lang="cs-CZ"/>
        </a:p>
      </dgm:t>
    </dgm:pt>
    <dgm:pt modelId="{0EC9797F-ED33-4367-9481-6F7FD0F67F61}" type="pres">
      <dgm:prSet presAssocID="{0C9AE86F-696F-435D-860F-BCB3F5AEFE42}" presName="compNode" presStyleCnt="0"/>
      <dgm:spPr/>
    </dgm:pt>
    <dgm:pt modelId="{88D3E65F-5049-43EE-8253-87061839998E}" type="pres">
      <dgm:prSet presAssocID="{0C9AE86F-696F-435D-860F-BCB3F5AEFE42}" presName="dummyConnPt" presStyleCnt="0"/>
      <dgm:spPr/>
    </dgm:pt>
    <dgm:pt modelId="{4A3EF562-8283-4A52-9FD4-2A0FD6D3FBF8}" type="pres">
      <dgm:prSet presAssocID="{0C9AE86F-696F-435D-860F-BCB3F5AEFE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4CD0C5-AA03-4031-963B-F7DBE470F446}" type="pres">
      <dgm:prSet presAssocID="{A8BE5A47-80CE-472E-AD37-C23D0FAD1EDE}" presName="sibTrans" presStyleLbl="bgSibTrans2D1" presStyleIdx="2" presStyleCnt="4"/>
      <dgm:spPr/>
      <dgm:t>
        <a:bodyPr/>
        <a:lstStyle/>
        <a:p>
          <a:endParaRPr lang="cs-CZ"/>
        </a:p>
      </dgm:t>
    </dgm:pt>
    <dgm:pt modelId="{11304A90-C450-4667-A213-60CE76379422}" type="pres">
      <dgm:prSet presAssocID="{A1ECD03A-EA49-43DC-8746-BA371EA0D2AB}" presName="compNode" presStyleCnt="0"/>
      <dgm:spPr/>
    </dgm:pt>
    <dgm:pt modelId="{9E80FB7E-32E9-4BB1-BC11-6ADFB70411CD}" type="pres">
      <dgm:prSet presAssocID="{A1ECD03A-EA49-43DC-8746-BA371EA0D2AB}" presName="dummyConnPt" presStyleCnt="0"/>
      <dgm:spPr/>
    </dgm:pt>
    <dgm:pt modelId="{28D68CFB-A01B-4149-BABA-215595A1A73C}" type="pres">
      <dgm:prSet presAssocID="{A1ECD03A-EA49-43DC-8746-BA371EA0D2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D1102A-23D6-4017-8C22-B99C79FB19D4}" type="pres">
      <dgm:prSet presAssocID="{BD5A24C8-D182-47CF-88FE-C1CBDE40763D}" presName="sibTrans" presStyleLbl="bgSibTrans2D1" presStyleIdx="3" presStyleCnt="4"/>
      <dgm:spPr/>
      <dgm:t>
        <a:bodyPr/>
        <a:lstStyle/>
        <a:p>
          <a:endParaRPr lang="cs-CZ"/>
        </a:p>
      </dgm:t>
    </dgm:pt>
    <dgm:pt modelId="{87642EF4-EC69-4636-B017-424A20632FAC}" type="pres">
      <dgm:prSet presAssocID="{17EB4E33-FC29-473C-9320-53BE0A0CF8E4}" presName="compNode" presStyleCnt="0"/>
      <dgm:spPr/>
    </dgm:pt>
    <dgm:pt modelId="{8F6C49D0-65E6-462F-9BCA-FD666BEB97EB}" type="pres">
      <dgm:prSet presAssocID="{17EB4E33-FC29-473C-9320-53BE0A0CF8E4}" presName="dummyConnPt" presStyleCnt="0"/>
      <dgm:spPr/>
    </dgm:pt>
    <dgm:pt modelId="{39B42E81-FA1A-487A-920D-43BADB9C93C7}" type="pres">
      <dgm:prSet presAssocID="{17EB4E33-FC29-473C-9320-53BE0A0CF8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8DDF4B9-F310-49B5-AB78-83970F359689}" type="presOf" srcId="{D2A64AD5-5DCA-4371-B038-EA3117981CD5}" destId="{4293C1FC-074D-47AD-90D6-3F048BF575EB}" srcOrd="0" destOrd="0" presId="urn:microsoft.com/office/officeart/2005/8/layout/bProcess4"/>
    <dgm:cxn modelId="{F0842F9C-1E6D-4828-9BB9-6400A60153DC}" srcId="{DF446A81-891A-4D3B-B5B5-0F2994A808CE}" destId="{CBBFCAF3-73C2-4674-A281-7A67C8A66079}" srcOrd="1" destOrd="0" parTransId="{5A56A468-37FB-4DA8-9096-8C4841313C53}" sibTransId="{AA787495-AF89-40D6-A5A6-C2D264C770E9}"/>
    <dgm:cxn modelId="{F8F5FB05-94C6-46BA-9596-D18E133E13CC}" type="presOf" srcId="{A1ECD03A-EA49-43DC-8746-BA371EA0D2AB}" destId="{28D68CFB-A01B-4149-BABA-215595A1A73C}" srcOrd="0" destOrd="0" presId="urn:microsoft.com/office/officeart/2005/8/layout/bProcess4"/>
    <dgm:cxn modelId="{42D052FB-2DB5-44B2-BD67-9D3B9C64C82F}" type="presOf" srcId="{AA787495-AF89-40D6-A5A6-C2D264C770E9}" destId="{D9405770-6AD3-4854-BBE7-C9E66FB2EF70}" srcOrd="0" destOrd="0" presId="urn:microsoft.com/office/officeart/2005/8/layout/bProcess4"/>
    <dgm:cxn modelId="{F8260D6B-C046-4F1E-918A-9C4A51AFB735}" srcId="{DF446A81-891A-4D3B-B5B5-0F2994A808CE}" destId="{0C9AE86F-696F-435D-860F-BCB3F5AEFE42}" srcOrd="2" destOrd="0" parTransId="{1B3BC2A9-D0E3-4443-8B1A-80349B7A9ED8}" sibTransId="{A8BE5A47-80CE-472E-AD37-C23D0FAD1EDE}"/>
    <dgm:cxn modelId="{C7DAD4AC-8C0C-4CA8-B7ED-8CB6330446DB}" type="presOf" srcId="{DF446A81-891A-4D3B-B5B5-0F2994A808CE}" destId="{16E88225-4DBC-4591-BA5E-A36728EEAFC1}" srcOrd="0" destOrd="0" presId="urn:microsoft.com/office/officeart/2005/8/layout/bProcess4"/>
    <dgm:cxn modelId="{0CCE0676-32F8-4249-8B92-FA49869F4AE3}" type="presOf" srcId="{BD5A24C8-D182-47CF-88FE-C1CBDE40763D}" destId="{CFD1102A-23D6-4017-8C22-B99C79FB19D4}" srcOrd="0" destOrd="0" presId="urn:microsoft.com/office/officeart/2005/8/layout/bProcess4"/>
    <dgm:cxn modelId="{6E37BE71-A558-4A5D-A881-3F547F59E836}" type="presOf" srcId="{CBBFCAF3-73C2-4674-A281-7A67C8A66079}" destId="{19913DCC-BEE8-4EAD-ACDE-B66A311013A8}" srcOrd="0" destOrd="0" presId="urn:microsoft.com/office/officeart/2005/8/layout/bProcess4"/>
    <dgm:cxn modelId="{1F318B87-BE10-4405-9FF0-784E0DF94E78}" srcId="{DF446A81-891A-4D3B-B5B5-0F2994A808CE}" destId="{A1ECD03A-EA49-43DC-8746-BA371EA0D2AB}" srcOrd="3" destOrd="0" parTransId="{0B7FF49C-6793-4C89-8372-D758BB87394F}" sibTransId="{BD5A24C8-D182-47CF-88FE-C1CBDE40763D}"/>
    <dgm:cxn modelId="{010BF78A-62F9-4B7E-BD43-3070B25921F3}" srcId="{DF446A81-891A-4D3B-B5B5-0F2994A808CE}" destId="{17EB4E33-FC29-473C-9320-53BE0A0CF8E4}" srcOrd="4" destOrd="0" parTransId="{51EE3EBB-2B82-419A-83CC-B0C6365BA019}" sibTransId="{507D3F03-F475-4F02-A73C-ABEF2F12E108}"/>
    <dgm:cxn modelId="{57056583-D5A9-4CFD-B9F4-F937FE81DAAC}" type="presOf" srcId="{0C9AE86F-696F-435D-860F-BCB3F5AEFE42}" destId="{4A3EF562-8283-4A52-9FD4-2A0FD6D3FBF8}" srcOrd="0" destOrd="0" presId="urn:microsoft.com/office/officeart/2005/8/layout/bProcess4"/>
    <dgm:cxn modelId="{834DC88C-DADC-48E7-9474-A4092412ABDF}" type="presOf" srcId="{A8BE5A47-80CE-472E-AD37-C23D0FAD1EDE}" destId="{F74CD0C5-AA03-4031-963B-F7DBE470F446}" srcOrd="0" destOrd="0" presId="urn:microsoft.com/office/officeart/2005/8/layout/bProcess4"/>
    <dgm:cxn modelId="{7D9C6CF2-14FA-4D0A-B7A1-5C706E448F52}" type="presOf" srcId="{17EB4E33-FC29-473C-9320-53BE0A0CF8E4}" destId="{39B42E81-FA1A-487A-920D-43BADB9C93C7}" srcOrd="0" destOrd="0" presId="urn:microsoft.com/office/officeart/2005/8/layout/bProcess4"/>
    <dgm:cxn modelId="{C487EAF3-E16C-4002-B648-D83B90F4397D}" srcId="{DF446A81-891A-4D3B-B5B5-0F2994A808CE}" destId="{D2A64AD5-5DCA-4371-B038-EA3117981CD5}" srcOrd="0" destOrd="0" parTransId="{39A5790B-22A4-4F43-8DE2-0F66D8D980BA}" sibTransId="{A8CD7B7D-4739-4F5B-8CF2-89738653DAFB}"/>
    <dgm:cxn modelId="{6BC5A50A-F60D-45B9-BDB7-7290EC284116}" type="presOf" srcId="{A8CD7B7D-4739-4F5B-8CF2-89738653DAFB}" destId="{914084D3-B718-464A-B25B-465C50C8B756}" srcOrd="0" destOrd="0" presId="urn:microsoft.com/office/officeart/2005/8/layout/bProcess4"/>
    <dgm:cxn modelId="{79247A11-FA3B-4B46-8797-AA323D327E30}" type="presParOf" srcId="{16E88225-4DBC-4591-BA5E-A36728EEAFC1}" destId="{8E290EBB-43AE-4E29-A4AA-8AF46C2F6CF6}" srcOrd="0" destOrd="0" presId="urn:microsoft.com/office/officeart/2005/8/layout/bProcess4"/>
    <dgm:cxn modelId="{4D46428F-30D6-44AC-AD6B-0A803CC67CF1}" type="presParOf" srcId="{8E290EBB-43AE-4E29-A4AA-8AF46C2F6CF6}" destId="{09EB7B4D-2F39-4BB2-B706-38D47B8321D6}" srcOrd="0" destOrd="0" presId="urn:microsoft.com/office/officeart/2005/8/layout/bProcess4"/>
    <dgm:cxn modelId="{EADB3848-AB2D-4D1F-8EB6-ABAF29CD9FBB}" type="presParOf" srcId="{8E290EBB-43AE-4E29-A4AA-8AF46C2F6CF6}" destId="{4293C1FC-074D-47AD-90D6-3F048BF575EB}" srcOrd="1" destOrd="0" presId="urn:microsoft.com/office/officeart/2005/8/layout/bProcess4"/>
    <dgm:cxn modelId="{CA4C9E9F-A0C9-4F61-B264-C85717476E4F}" type="presParOf" srcId="{16E88225-4DBC-4591-BA5E-A36728EEAFC1}" destId="{914084D3-B718-464A-B25B-465C50C8B756}" srcOrd="1" destOrd="0" presId="urn:microsoft.com/office/officeart/2005/8/layout/bProcess4"/>
    <dgm:cxn modelId="{DEE28B08-8F4E-4B6B-8976-E4043CFC5752}" type="presParOf" srcId="{16E88225-4DBC-4591-BA5E-A36728EEAFC1}" destId="{04CF874E-C848-4CD2-BA91-ACDCD0419ECE}" srcOrd="2" destOrd="0" presId="urn:microsoft.com/office/officeart/2005/8/layout/bProcess4"/>
    <dgm:cxn modelId="{061B455E-A267-4B83-A5C8-A47555669B12}" type="presParOf" srcId="{04CF874E-C848-4CD2-BA91-ACDCD0419ECE}" destId="{0FA7043F-9FB2-4399-ABBC-2FF17FC1CFBA}" srcOrd="0" destOrd="0" presId="urn:microsoft.com/office/officeart/2005/8/layout/bProcess4"/>
    <dgm:cxn modelId="{58EE0C07-C04A-4305-B3F7-0FB885664D1D}" type="presParOf" srcId="{04CF874E-C848-4CD2-BA91-ACDCD0419ECE}" destId="{19913DCC-BEE8-4EAD-ACDE-B66A311013A8}" srcOrd="1" destOrd="0" presId="urn:microsoft.com/office/officeart/2005/8/layout/bProcess4"/>
    <dgm:cxn modelId="{C8C7C9CE-3178-48E7-AB50-FD20B2F0EEA0}" type="presParOf" srcId="{16E88225-4DBC-4591-BA5E-A36728EEAFC1}" destId="{D9405770-6AD3-4854-BBE7-C9E66FB2EF70}" srcOrd="3" destOrd="0" presId="urn:microsoft.com/office/officeart/2005/8/layout/bProcess4"/>
    <dgm:cxn modelId="{814D14FA-9D24-40C9-A016-E571C29370A3}" type="presParOf" srcId="{16E88225-4DBC-4591-BA5E-A36728EEAFC1}" destId="{0EC9797F-ED33-4367-9481-6F7FD0F67F61}" srcOrd="4" destOrd="0" presId="urn:microsoft.com/office/officeart/2005/8/layout/bProcess4"/>
    <dgm:cxn modelId="{CFC098D3-9CCB-40D8-9205-47DA6872E860}" type="presParOf" srcId="{0EC9797F-ED33-4367-9481-6F7FD0F67F61}" destId="{88D3E65F-5049-43EE-8253-87061839998E}" srcOrd="0" destOrd="0" presId="urn:microsoft.com/office/officeart/2005/8/layout/bProcess4"/>
    <dgm:cxn modelId="{563C52DC-6E56-4593-8867-F17EA6A057F7}" type="presParOf" srcId="{0EC9797F-ED33-4367-9481-6F7FD0F67F61}" destId="{4A3EF562-8283-4A52-9FD4-2A0FD6D3FBF8}" srcOrd="1" destOrd="0" presId="urn:microsoft.com/office/officeart/2005/8/layout/bProcess4"/>
    <dgm:cxn modelId="{2DE95D15-BD36-4DF9-A372-17D35D982436}" type="presParOf" srcId="{16E88225-4DBC-4591-BA5E-A36728EEAFC1}" destId="{F74CD0C5-AA03-4031-963B-F7DBE470F446}" srcOrd="5" destOrd="0" presId="urn:microsoft.com/office/officeart/2005/8/layout/bProcess4"/>
    <dgm:cxn modelId="{5457628A-9A7B-4136-89A5-0FA63CADA2D6}" type="presParOf" srcId="{16E88225-4DBC-4591-BA5E-A36728EEAFC1}" destId="{11304A90-C450-4667-A213-60CE76379422}" srcOrd="6" destOrd="0" presId="urn:microsoft.com/office/officeart/2005/8/layout/bProcess4"/>
    <dgm:cxn modelId="{D293A6FC-FC00-452E-9768-183781D75603}" type="presParOf" srcId="{11304A90-C450-4667-A213-60CE76379422}" destId="{9E80FB7E-32E9-4BB1-BC11-6ADFB70411CD}" srcOrd="0" destOrd="0" presId="urn:microsoft.com/office/officeart/2005/8/layout/bProcess4"/>
    <dgm:cxn modelId="{2110BDD5-DABD-4E87-9685-44826FEE4775}" type="presParOf" srcId="{11304A90-C450-4667-A213-60CE76379422}" destId="{28D68CFB-A01B-4149-BABA-215595A1A73C}" srcOrd="1" destOrd="0" presId="urn:microsoft.com/office/officeart/2005/8/layout/bProcess4"/>
    <dgm:cxn modelId="{552C7759-020B-489D-9141-D11EADEFF78E}" type="presParOf" srcId="{16E88225-4DBC-4591-BA5E-A36728EEAFC1}" destId="{CFD1102A-23D6-4017-8C22-B99C79FB19D4}" srcOrd="7" destOrd="0" presId="urn:microsoft.com/office/officeart/2005/8/layout/bProcess4"/>
    <dgm:cxn modelId="{C81341B5-ACBA-4757-8677-BC5EF266AFE6}" type="presParOf" srcId="{16E88225-4DBC-4591-BA5E-A36728EEAFC1}" destId="{87642EF4-EC69-4636-B017-424A20632FAC}" srcOrd="8" destOrd="0" presId="urn:microsoft.com/office/officeart/2005/8/layout/bProcess4"/>
    <dgm:cxn modelId="{CA8610B8-1D9F-42B1-9C5D-3571350E873F}" type="presParOf" srcId="{87642EF4-EC69-4636-B017-424A20632FAC}" destId="{8F6C49D0-65E6-462F-9BCA-FD666BEB97EB}" srcOrd="0" destOrd="0" presId="urn:microsoft.com/office/officeart/2005/8/layout/bProcess4"/>
    <dgm:cxn modelId="{BC9C7698-B450-4CBC-AA88-A19A47321AEB}" type="presParOf" srcId="{87642EF4-EC69-4636-B017-424A20632FAC}" destId="{39B42E81-FA1A-487A-920D-43BADB9C93C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084D3-B718-464A-B25B-465C50C8B756}">
      <dsp:nvSpPr>
        <dsp:cNvPr id="0" name=""/>
        <dsp:cNvSpPr/>
      </dsp:nvSpPr>
      <dsp:spPr>
        <a:xfrm rot="5400000">
          <a:off x="826616" y="1032403"/>
          <a:ext cx="1608332" cy="1942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C1FC-074D-47AD-90D6-3F048BF575EB}">
      <dsp:nvSpPr>
        <dsp:cNvPr id="0" name=""/>
        <dsp:cNvSpPr/>
      </dsp:nvSpPr>
      <dsp:spPr>
        <a:xfrm>
          <a:off x="1193862" y="1919"/>
          <a:ext cx="2158411" cy="129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Oznámení o kontrole - 30 dnů předem do DS provozovatele AD</a:t>
          </a:r>
          <a:endParaRPr lang="cs-CZ" sz="1900" kern="1200" dirty="0"/>
        </a:p>
      </dsp:txBody>
      <dsp:txXfrm>
        <a:off x="1231793" y="39850"/>
        <a:ext cx="2082549" cy="1219185"/>
      </dsp:txXfrm>
    </dsp:sp>
    <dsp:sp modelId="{D9405770-6AD3-4854-BBE7-C9E66FB2EF70}">
      <dsp:nvSpPr>
        <dsp:cNvPr id="0" name=""/>
        <dsp:cNvSpPr/>
      </dsp:nvSpPr>
      <dsp:spPr>
        <a:xfrm rot="5400000">
          <a:off x="826616" y="2651212"/>
          <a:ext cx="1608332" cy="1942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13DCC-BEE8-4EAD-ACDE-B66A311013A8}">
      <dsp:nvSpPr>
        <dsp:cNvPr id="0" name=""/>
        <dsp:cNvSpPr/>
      </dsp:nvSpPr>
      <dsp:spPr>
        <a:xfrm>
          <a:off x="1193862" y="1620728"/>
          <a:ext cx="2158411" cy="129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Zaslání potřebné a aktuální dokumentace provozovatelem AD</a:t>
          </a:r>
          <a:endParaRPr lang="cs-CZ" sz="1900" kern="1200" dirty="0"/>
        </a:p>
      </dsp:txBody>
      <dsp:txXfrm>
        <a:off x="1231793" y="1658659"/>
        <a:ext cx="2082549" cy="1219185"/>
      </dsp:txXfrm>
    </dsp:sp>
    <dsp:sp modelId="{F74CD0C5-AA03-4031-963B-F7DBE470F446}">
      <dsp:nvSpPr>
        <dsp:cNvPr id="0" name=""/>
        <dsp:cNvSpPr/>
      </dsp:nvSpPr>
      <dsp:spPr>
        <a:xfrm>
          <a:off x="1636021" y="3460616"/>
          <a:ext cx="2860210" cy="1942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EF562-8283-4A52-9FD4-2A0FD6D3FBF8}">
      <dsp:nvSpPr>
        <dsp:cNvPr id="0" name=""/>
        <dsp:cNvSpPr/>
      </dsp:nvSpPr>
      <dsp:spPr>
        <a:xfrm>
          <a:off x="1193862" y="3239537"/>
          <a:ext cx="2158411" cy="129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Kontrola, ze které je proveden záznam</a:t>
          </a:r>
          <a:endParaRPr lang="cs-CZ" sz="1900" kern="1200" dirty="0"/>
        </a:p>
      </dsp:txBody>
      <dsp:txXfrm>
        <a:off x="1231793" y="3277468"/>
        <a:ext cx="2082549" cy="1219185"/>
      </dsp:txXfrm>
    </dsp:sp>
    <dsp:sp modelId="{CFD1102A-23D6-4017-8C22-B99C79FB19D4}">
      <dsp:nvSpPr>
        <dsp:cNvPr id="0" name=""/>
        <dsp:cNvSpPr/>
      </dsp:nvSpPr>
      <dsp:spPr>
        <a:xfrm rot="16200000">
          <a:off x="3697304" y="2651212"/>
          <a:ext cx="1608332" cy="19425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68CFB-A01B-4149-BABA-215595A1A73C}">
      <dsp:nvSpPr>
        <dsp:cNvPr id="0" name=""/>
        <dsp:cNvSpPr/>
      </dsp:nvSpPr>
      <dsp:spPr>
        <a:xfrm>
          <a:off x="4064549" y="3239537"/>
          <a:ext cx="2158411" cy="129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Protokol o kontrole – vyhotoven do 30/60 dnů od kontroly</a:t>
          </a:r>
          <a:endParaRPr lang="cs-CZ" sz="1900" kern="1200" dirty="0"/>
        </a:p>
      </dsp:txBody>
      <dsp:txXfrm>
        <a:off x="4102480" y="3277468"/>
        <a:ext cx="2082549" cy="1219185"/>
      </dsp:txXfrm>
    </dsp:sp>
    <dsp:sp modelId="{39B42E81-FA1A-487A-920D-43BADB9C93C7}">
      <dsp:nvSpPr>
        <dsp:cNvPr id="0" name=""/>
        <dsp:cNvSpPr/>
      </dsp:nvSpPr>
      <dsp:spPr>
        <a:xfrm>
          <a:off x="4064549" y="1620728"/>
          <a:ext cx="2158411" cy="1295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/>
            <a:t>Vypořádání nálezů provozovatelem AD do 30 – 60 dní od doručení protokolu</a:t>
          </a:r>
          <a:endParaRPr lang="cs-CZ" sz="1900" kern="1200" dirty="0"/>
        </a:p>
      </dsp:txBody>
      <dsp:txXfrm>
        <a:off x="4102480" y="1658659"/>
        <a:ext cx="2082549" cy="1219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C874A-38AC-4A7B-A4EF-AA0209C73901}" type="datetimeFigureOut">
              <a:rPr lang="cs-CZ" smtClean="0"/>
              <a:t>15.01.2024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C112B-A262-4A0E-B4ED-7224B8ADF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011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B61B5-89C8-4FEA-AE5F-F38D7E991DC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E0793-303B-4AA4-A8CC-5DB74C139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2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67F74B-D128-497A-8853-6EB78FD145A1}" type="slidenum">
              <a:rPr lang="cs-CZ" smtClean="0"/>
              <a:pPr eaLnBrk="1" hangingPunct="1"/>
              <a:t>1</a:t>
            </a:fld>
            <a:endParaRPr lang="cs-CZ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3939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67F74B-D128-497A-8853-6EB78FD145A1}" type="slidenum">
              <a:rPr lang="cs-CZ" smtClean="0"/>
              <a:pPr eaLnBrk="1" hangingPunct="1"/>
              <a:t>7</a:t>
            </a:fld>
            <a:endParaRPr lang="cs-CZ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7540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67F74B-D128-497A-8853-6EB78FD145A1}" type="slidenum">
              <a:rPr lang="cs-CZ" smtClean="0"/>
              <a:pPr eaLnBrk="1" hangingPunct="1"/>
              <a:t>8</a:t>
            </a:fld>
            <a:endParaRPr lang="cs-CZ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203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368332"/>
            <a:ext cx="9144000" cy="493712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107504" y="6395846"/>
            <a:ext cx="240803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cs-CZ" sz="900" b="1" dirty="0" smtClean="0">
                <a:solidFill>
                  <a:schemeClr val="bg1"/>
                </a:solidFill>
                <a:latin typeface="Verdana" pitchFamily="34" charset="0"/>
              </a:rPr>
              <a:t>Úřad pro civilní letectví</a:t>
            </a:r>
          </a:p>
          <a:p>
            <a:pPr eaLnBrk="1" hangingPunct="1">
              <a:lnSpc>
                <a:spcPct val="120000"/>
              </a:lnSpc>
            </a:pPr>
            <a:r>
              <a:rPr lang="cs-CZ" sz="900" b="1" dirty="0" smtClean="0">
                <a:solidFill>
                  <a:schemeClr val="bg1"/>
                </a:solidFill>
                <a:latin typeface="Verdana" pitchFamily="34" charset="0"/>
              </a:rPr>
              <a:t>K letišti 1149/23, </a:t>
            </a:r>
            <a:r>
              <a:rPr lang="cs-CZ" sz="900" b="1" dirty="0">
                <a:solidFill>
                  <a:schemeClr val="bg1"/>
                </a:solidFill>
                <a:latin typeface="Verdana" pitchFamily="34" charset="0"/>
              </a:rPr>
              <a:t>160 08 Praha 6 </a:t>
            </a:r>
          </a:p>
          <a:p>
            <a:pPr eaLnBrk="1" hangingPunct="1">
              <a:lnSpc>
                <a:spcPct val="120000"/>
              </a:lnSpc>
            </a:pPr>
            <a:endParaRPr lang="cs-CZ" sz="9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Zástupný symbol pro číslo snímku 1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1" name="Obdélník 10"/>
          <p:cNvSpPr/>
          <p:nvPr userDrawn="1"/>
        </p:nvSpPr>
        <p:spPr>
          <a:xfrm>
            <a:off x="539552" y="62068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081088"/>
          </a:xfrm>
          <a:prstGeom prst="rect">
            <a:avLst/>
          </a:prstGeom>
          <a:gradFill rotWithShape="1">
            <a:gsLst>
              <a:gs pos="0">
                <a:srgbClr val="00184F"/>
              </a:gs>
              <a:gs pos="100000">
                <a:srgbClr val="3F8DFF">
                  <a:alpha val="39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cs-CZ" alt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92100"/>
            <a:ext cx="896888" cy="89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4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C291-B169-47AB-B2E5-8BB56B9F192E}" type="datetime1">
              <a:rPr lang="en-GB" smtClean="0"/>
              <a:t>15/01/2024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7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7A5B-37FB-49C5-9393-C54F4B965955}" type="datetime1">
              <a:rPr lang="en-GB" smtClean="0"/>
              <a:t>15/01/2024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1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06ED-D069-4BFD-A96D-2933D7DDB509}" type="datetime1">
              <a:rPr lang="en-GB" smtClean="0"/>
              <a:t>15/01/2024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8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9385-CFC1-46CE-B15F-25E48C48725E}" type="datetime1">
              <a:rPr lang="en-GB" smtClean="0"/>
              <a:t>15/01/2024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8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D67F-205D-4868-A3E1-3AD64A2C12AD}" type="datetime1">
              <a:rPr lang="en-GB" smtClean="0"/>
              <a:t>15/01/2024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25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4DB0-BE81-43C1-B093-543828BEF398}" type="datetime1">
              <a:rPr lang="en-GB" smtClean="0"/>
              <a:t>15/01/2024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C17-CB28-42F1-AE14-AE22B69B1B14}" type="datetime1">
              <a:rPr lang="en-GB" smtClean="0"/>
              <a:t>15/01/2024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4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64318-3037-4817-8BD6-250DE1754926}" type="datetime1">
              <a:rPr lang="en-GB" smtClean="0"/>
              <a:t>15/01/2024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5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D4FC6-3E3A-4F98-921E-544FD5FD3E1B}" type="datetime1">
              <a:rPr lang="en-GB" smtClean="0"/>
              <a:t>15/01/2024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7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2C16-1D21-4B22-BE64-7A28A44E9A50}" type="datetime1">
              <a:rPr lang="en-GB" smtClean="0"/>
              <a:t>15/01/2024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8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13E8-FB72-4E12-B9A7-C766AFD146EA}" type="datetime1">
              <a:rPr lang="en-GB" smtClean="0"/>
              <a:t>15/01/2024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63701-7811-4055-A55E-9AD096AAE0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8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tmp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2.png"/><Relationship Id="rId2" Type="http://schemas.openxmlformats.org/officeDocument/2006/relationships/hyperlink" Target="http://www.caa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lnenicka@caa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395536" y="2634585"/>
            <a:ext cx="835183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cs-CZ" altLang="cs-CZ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Seminář pro všeobecné letectví</a:t>
            </a:r>
          </a:p>
          <a:p>
            <a:pPr algn="ctr">
              <a:lnSpc>
                <a:spcPct val="80000"/>
              </a:lnSpc>
              <a:defRPr/>
            </a:pPr>
            <a:endParaRPr lang="cs-CZ" altLang="cs-CZ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</a:rPr>
              <a:t>Stanoviště poskytování informací známému provozu</a:t>
            </a:r>
          </a:p>
          <a:p>
            <a:pPr algn="ctr">
              <a:lnSpc>
                <a:spcPct val="80000"/>
              </a:lnSpc>
              <a:defRPr/>
            </a:pPr>
            <a:r>
              <a:rPr lang="cs-CZ" altLang="cs-CZ" sz="2400" dirty="0" smtClean="0">
                <a:solidFill>
                  <a:srgbClr val="002060"/>
                </a:solidFill>
                <a:latin typeface="+mj-lt"/>
              </a:rPr>
              <a:t>(tzv. stanoviště RADIO)</a:t>
            </a:r>
          </a:p>
          <a:p>
            <a:pPr algn="ctr">
              <a:lnSpc>
                <a:spcPct val="80000"/>
              </a:lnSpc>
              <a:defRPr/>
            </a:pPr>
            <a:endParaRPr lang="cs-CZ" altLang="cs-CZ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defRPr/>
            </a:pPr>
            <a:endParaRPr lang="cs-CZ" altLang="cs-CZ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alt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endParaRPr lang="cs-CZ" alt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3487" y="532559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solidFill>
                  <a:srgbClr val="002060"/>
                </a:solidFill>
              </a:rPr>
              <a:t>13. </a:t>
            </a:r>
            <a:r>
              <a:rPr lang="cs-CZ" sz="1600" dirty="0">
                <a:solidFill>
                  <a:srgbClr val="002060"/>
                </a:solidFill>
              </a:rPr>
              <a:t>l</a:t>
            </a:r>
            <a:r>
              <a:rPr lang="cs-CZ" sz="1600" dirty="0" smtClean="0">
                <a:solidFill>
                  <a:srgbClr val="002060"/>
                </a:solidFill>
              </a:rPr>
              <a:t>edna 2024</a:t>
            </a:r>
          </a:p>
          <a:p>
            <a:pPr algn="just"/>
            <a:r>
              <a:rPr lang="cs-CZ" sz="1600" dirty="0" smtClean="0">
                <a:solidFill>
                  <a:srgbClr val="002060"/>
                </a:solidFill>
              </a:rPr>
              <a:t>IATCC Jeneč</a:t>
            </a:r>
          </a:p>
        </p:txBody>
      </p:sp>
      <p:sp>
        <p:nvSpPr>
          <p:cNvPr id="5" name="AutoShape 2" descr="Žádost o kompenzaci"/>
          <p:cNvSpPr>
            <a:spLocks noChangeAspect="1" noChangeArrowheads="1"/>
          </p:cNvSpPr>
          <p:nvPr/>
        </p:nvSpPr>
        <p:spPr bwMode="auto">
          <a:xfrm>
            <a:off x="1331640" y="264347"/>
            <a:ext cx="1752129" cy="17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220072" y="532559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002060"/>
                </a:solidFill>
              </a:rPr>
              <a:t>Ing. Josef Kopp</a:t>
            </a:r>
          </a:p>
          <a:p>
            <a:r>
              <a:rPr lang="cs-CZ" sz="1600" dirty="0">
                <a:solidFill>
                  <a:srgbClr val="002060"/>
                </a:solidFill>
              </a:rPr>
              <a:t>Ředitel odboru letišť a navigačních </a:t>
            </a:r>
            <a:r>
              <a:rPr lang="cs-CZ" sz="1600" dirty="0" smtClean="0">
                <a:solidFill>
                  <a:srgbClr val="002060"/>
                </a:solidFill>
              </a:rPr>
              <a:t>služeb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Sekce provozní</a:t>
            </a:r>
          </a:p>
          <a:p>
            <a:r>
              <a:rPr lang="cs-CZ" sz="1600" dirty="0" smtClean="0">
                <a:solidFill>
                  <a:srgbClr val="002060"/>
                </a:solidFill>
              </a:rPr>
              <a:t>Úřad pro civilní letectví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cap="all" dirty="0" smtClean="0">
                <a:solidFill>
                  <a:schemeClr val="bg1"/>
                </a:solidFill>
              </a:rPr>
              <a:t>Úřad pro civilní letectví</a:t>
            </a:r>
            <a:endParaRPr lang="cs-CZ" sz="28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5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0821" y="307087"/>
            <a:ext cx="7343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Časová osa při provádění kontrol</a:t>
            </a:r>
            <a:endParaRPr lang="cs-CZ" sz="2800" dirty="0">
              <a:solidFill>
                <a:schemeClr val="bg1"/>
              </a:solidFill>
            </a:endParaRPr>
          </a:p>
          <a:p>
            <a:endParaRPr lang="cs-CZ" altLang="cs-CZ" sz="2800" b="1" dirty="0" smtClean="0">
              <a:solidFill>
                <a:schemeClr val="bg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1492879" y="3370020"/>
            <a:ext cx="6408712" cy="14401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14"/>
          <p:cNvCxnSpPr/>
          <p:nvPr/>
        </p:nvCxnSpPr>
        <p:spPr>
          <a:xfrm>
            <a:off x="1477344" y="3190000"/>
            <a:ext cx="0" cy="504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024827" y="380206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Oznámení o provedení kontroly</a:t>
            </a:r>
            <a:endParaRPr lang="cs-CZ" sz="1200" dirty="0"/>
          </a:p>
        </p:txBody>
      </p:sp>
      <p:cxnSp>
        <p:nvCxnSpPr>
          <p:cNvPr id="14" name="Přímá spojnice 13"/>
          <p:cNvCxnSpPr/>
          <p:nvPr/>
        </p:nvCxnSpPr>
        <p:spPr>
          <a:xfrm>
            <a:off x="2405904" y="3190000"/>
            <a:ext cx="0" cy="504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1472230" y="3190000"/>
            <a:ext cx="9130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547409" y="3154995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&gt; 30 dní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061218" y="3814964"/>
            <a:ext cx="1064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Zaslání požadované dokumentace Úřadu</a:t>
            </a:r>
            <a:endParaRPr lang="cs-CZ" sz="1200" dirty="0"/>
          </a:p>
        </p:txBody>
      </p:sp>
      <p:cxnSp>
        <p:nvCxnSpPr>
          <p:cNvPr id="18" name="Přímá spojnice 17"/>
          <p:cNvCxnSpPr/>
          <p:nvPr/>
        </p:nvCxnSpPr>
        <p:spPr>
          <a:xfrm>
            <a:off x="3342008" y="3190000"/>
            <a:ext cx="0" cy="504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1472230" y="3133406"/>
            <a:ext cx="18466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254661" y="3190000"/>
            <a:ext cx="0" cy="504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3342008" y="3190000"/>
            <a:ext cx="9126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2992011" y="3802068"/>
            <a:ext cx="1064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Kontrola</a:t>
            </a:r>
            <a:endParaRPr lang="cs-CZ" sz="12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3457829" y="315499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&lt;</a:t>
            </a:r>
            <a:r>
              <a:rPr lang="cs-CZ" sz="1200" dirty="0" smtClean="0"/>
              <a:t> 30 dní</a:t>
            </a:r>
            <a:endParaRPr lang="cs-CZ" sz="12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929239" y="3802067"/>
            <a:ext cx="10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Protokol o kontrole</a:t>
            </a:r>
            <a:endParaRPr lang="cs-CZ" sz="1200" dirty="0"/>
          </a:p>
        </p:txBody>
      </p:sp>
      <p:cxnSp>
        <p:nvCxnSpPr>
          <p:cNvPr id="28" name="Přímá spojnice 27"/>
          <p:cNvCxnSpPr/>
          <p:nvPr/>
        </p:nvCxnSpPr>
        <p:spPr>
          <a:xfrm>
            <a:off x="5214216" y="3174313"/>
            <a:ext cx="0" cy="504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396166" y="316051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&lt;</a:t>
            </a:r>
            <a:r>
              <a:rPr lang="cs-CZ" sz="1200" dirty="0" smtClean="0"/>
              <a:t> 60 dní</a:t>
            </a:r>
            <a:endParaRPr lang="cs-CZ" sz="1200" dirty="0"/>
          </a:p>
        </p:txBody>
      </p:sp>
      <p:cxnSp>
        <p:nvCxnSpPr>
          <p:cNvPr id="30" name="Přímá spojnice se šipkou 29"/>
          <p:cNvCxnSpPr/>
          <p:nvPr/>
        </p:nvCxnSpPr>
        <p:spPr>
          <a:xfrm>
            <a:off x="4301563" y="3192936"/>
            <a:ext cx="9126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4860032" y="3789040"/>
            <a:ext cx="1218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Zaslání nápravných opatření</a:t>
            </a:r>
          </a:p>
          <a:p>
            <a:r>
              <a:rPr lang="cs-CZ" sz="1200" dirty="0"/>
              <a:t>p</a:t>
            </a:r>
            <a:r>
              <a:rPr lang="cs-CZ" sz="1200" dirty="0" smtClean="0"/>
              <a:t>rovozovatelem AD</a:t>
            </a:r>
            <a:endParaRPr lang="cs-CZ" sz="1200" dirty="0"/>
          </a:p>
        </p:txBody>
      </p:sp>
      <p:cxnSp>
        <p:nvCxnSpPr>
          <p:cNvPr id="32" name="Přímá spojnice 31"/>
          <p:cNvCxnSpPr/>
          <p:nvPr/>
        </p:nvCxnSpPr>
        <p:spPr>
          <a:xfrm>
            <a:off x="6126869" y="3154995"/>
            <a:ext cx="0" cy="504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5214216" y="3190000"/>
            <a:ext cx="9126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5876875" y="3750649"/>
            <a:ext cx="106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Stanovisko Úřadu k NO</a:t>
            </a:r>
            <a:endParaRPr lang="cs-CZ" sz="12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5332270" y="316602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&lt;</a:t>
            </a:r>
            <a:r>
              <a:rPr lang="cs-CZ" sz="1200" dirty="0" smtClean="0"/>
              <a:t> 30 dní</a:t>
            </a:r>
            <a:endParaRPr lang="cs-CZ" sz="1200" dirty="0"/>
          </a:p>
        </p:txBody>
      </p:sp>
      <p:pic>
        <p:nvPicPr>
          <p:cNvPr id="1026" name="Picture 2" descr="Inspection - Free files and folders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10" y="2294561"/>
            <a:ext cx="620435" cy="62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l Send icon PNG and SVG Vector Free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59577"/>
            <a:ext cx="672009" cy="48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ing soon icon symbol on transparent background 17197459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27" y="2253629"/>
            <a:ext cx="959290" cy="75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cument Icon, Transparent Document.PNG Images &amp; Vector - FreeIcons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79" y="2357139"/>
            <a:ext cx="668528" cy="66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rrective Actions&quot; Images – Browse 659 Stock Photos, Vectors, and Video |  Adobe Stoc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7"/>
          <a:stretch/>
        </p:blipFill>
        <p:spPr bwMode="auto">
          <a:xfrm rot="16467395">
            <a:off x="4657074" y="2214729"/>
            <a:ext cx="1141771" cy="5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Statement.png - Wikimedia Comm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212" y="2314443"/>
            <a:ext cx="722245" cy="7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708920"/>
            <a:ext cx="151216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Letištní řád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68628" y="3129693"/>
            <a:ext cx="1512168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Směrnice pro výkon služby na stanovišti RADIO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59450" y="4381463"/>
            <a:ext cx="151216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Pohotovostní plán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 Nejčastější zjištění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Not equal Icons &amp; 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33" y="32294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508104" y="2719470"/>
            <a:ext cx="165618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VFR příručka ČR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00" y="3057265"/>
            <a:ext cx="1552792" cy="193384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528" y="1516440"/>
            <a:ext cx="531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1. Informace uvedené v interní dokumentaci jsou v rozporu s informacemi ve VFR příručce </a:t>
            </a:r>
            <a:r>
              <a:rPr lang="cs-CZ" dirty="0" smtClean="0">
                <a:solidFill>
                  <a:schemeClr val="tx2"/>
                </a:solidFill>
              </a:rPr>
              <a:t>ČR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3528" y="5159628"/>
            <a:ext cx="6839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Např. rozměry RWY, nadmořská výška letiště, okruhová výška, telefonní kontakty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0054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99591" y="2026972"/>
            <a:ext cx="2520281" cy="36933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 Nejčastější zjištění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Not equal Icons &amp; 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33" y="32294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508104" y="2719470"/>
            <a:ext cx="1656184" cy="2585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Předpis L 11, dodatek S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516440"/>
            <a:ext cx="531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2. Nekompletní vybavení stanoviště RADIO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" y="2185921"/>
            <a:ext cx="2229558" cy="16721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23" y="3959133"/>
            <a:ext cx="2229558" cy="1672169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0"/>
          <a:stretch/>
        </p:blipFill>
        <p:spPr>
          <a:xfrm>
            <a:off x="5626484" y="3645024"/>
            <a:ext cx="141942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59450" y="2708920"/>
            <a:ext cx="153243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Letištní řád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68628" y="3129693"/>
            <a:ext cx="1512168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Směrnice pro výkon služby na stanovišti RADIO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959450" y="4381463"/>
            <a:ext cx="151216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Pohotovostní plán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 Nejčastější zjištění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Not equal Icons &amp; 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33" y="322942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508104" y="2719470"/>
            <a:ext cx="165618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Letecké předpisy</a:t>
            </a: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516440"/>
            <a:ext cx="531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3. </a:t>
            </a:r>
            <a:r>
              <a:rPr lang="cs-CZ" dirty="0">
                <a:solidFill>
                  <a:schemeClr val="tx2"/>
                </a:solidFill>
              </a:rPr>
              <a:t>Informace uvedené v interní dokumentaci jsou v rozporu s </a:t>
            </a:r>
            <a:r>
              <a:rPr lang="cs-CZ" dirty="0" smtClean="0">
                <a:solidFill>
                  <a:schemeClr val="tx2"/>
                </a:solidFill>
              </a:rPr>
              <a:t>leteckými předpisy (L 11, L-frazeologie).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0" name="Obrázek 9" descr="Výřez obrazovk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0"/>
          <a:stretch/>
        </p:blipFill>
        <p:spPr>
          <a:xfrm>
            <a:off x="5641573" y="3501008"/>
            <a:ext cx="1419423" cy="12961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3528" y="5241197"/>
            <a:ext cx="495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Např. nesprávné hodnoty pro provádění denních letů VFR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261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 Nejčastější zjištění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516440"/>
            <a:ext cx="5318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4</a:t>
            </a:r>
            <a:r>
              <a:rPr lang="cs-CZ" dirty="0" smtClean="0">
                <a:solidFill>
                  <a:schemeClr val="tx2"/>
                </a:solidFill>
              </a:rPr>
              <a:t>. Nekompletní povinné záznamy v souladu s ust. 2.5 dodatku S leteckého předpisu L 11 (provozní deník, evidence vzletů a přistání)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59450" y="2708920"/>
            <a:ext cx="1532430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08104" y="2719470"/>
            <a:ext cx="165618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Provozní deník</a:t>
            </a: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endParaRPr lang="cs-CZ" dirty="0" smtClean="0">
              <a:solidFill>
                <a:schemeClr val="tx2"/>
              </a:solidFill>
            </a:endParaRP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r>
              <a:rPr lang="cs-CZ" dirty="0" smtClean="0">
                <a:solidFill>
                  <a:schemeClr val="tx2"/>
                </a:solidFill>
              </a:rPr>
              <a:t>Evidence vzletů a přistání</a:t>
            </a:r>
            <a:endParaRPr lang="cs-CZ" dirty="0">
              <a:solidFill>
                <a:schemeClr val="tx2"/>
              </a:solidFill>
            </a:endParaRPr>
          </a:p>
          <a:p>
            <a:endParaRPr lang="cs-CZ" dirty="0" smtClean="0">
              <a:solidFill>
                <a:schemeClr val="tx2"/>
              </a:solidFill>
            </a:endParaRPr>
          </a:p>
          <a:p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7170" name="Picture 2" descr="Don't Know Icon Royalty-Free Images, Stock Photos &amp; Pictur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8" r="27762"/>
          <a:stretch/>
        </p:blipFill>
        <p:spPr bwMode="auto">
          <a:xfrm>
            <a:off x="3804702" y="2893586"/>
            <a:ext cx="142287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spector Icons - Free SVG &amp; PNG Inspector Images -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92" y="29105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 Nejčastější zjištění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1323925"/>
            <a:ext cx="53180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5. Neuzavřené koordinační dohody se:</a:t>
            </a:r>
          </a:p>
          <a:p>
            <a:endParaRPr lang="cs-CZ" dirty="0" smtClean="0">
              <a:solidFill>
                <a:schemeClr val="tx2"/>
              </a:solidFill>
            </a:endParaRPr>
          </a:p>
          <a:p>
            <a:pPr marL="342900" indent="-342900">
              <a:buAutoNum type="alphaLcParenR"/>
            </a:pPr>
            <a:r>
              <a:rPr lang="cs-CZ" dirty="0" smtClean="0"/>
              <a:t>sousedními stanovišti </a:t>
            </a:r>
            <a:r>
              <a:rPr lang="cs-CZ" dirty="0"/>
              <a:t>ATS </a:t>
            </a:r>
            <a:r>
              <a:rPr lang="cs-CZ" dirty="0" smtClean="0"/>
              <a:t>poskytující </a:t>
            </a:r>
            <a:r>
              <a:rPr lang="cs-CZ" dirty="0"/>
              <a:t>služby v prostorech třídy C a D nebo AFIS s </a:t>
            </a:r>
            <a:r>
              <a:rPr lang="cs-CZ" dirty="0" smtClean="0"/>
              <a:t>RMZ;</a:t>
            </a:r>
          </a:p>
          <a:p>
            <a:endParaRPr lang="cs-CZ" dirty="0" smtClean="0"/>
          </a:p>
          <a:p>
            <a:pPr marL="342900" indent="-342900">
              <a:buAutoNum type="alphaLcParenR"/>
            </a:pPr>
            <a:r>
              <a:rPr lang="cs-CZ" dirty="0"/>
              <a:t>sousedními stanovišti poskytujícími informace známému letovému provozu, kde není poskytována služba ATC ani AFIS v případě, že ATZ s RMZ ovlivňuje provoz nebo zasahuje i jen částečně do jiné ATZ.</a:t>
            </a:r>
            <a:endParaRPr lang="cs-CZ" dirty="0" smtClean="0"/>
          </a:p>
          <a:p>
            <a:pPr marL="342900" indent="-342900">
              <a:buAutoNum type="alphaLcParenR"/>
            </a:pP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12590" y="4819326"/>
            <a:ext cx="161312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</a:rPr>
              <a:t>Koordinační dohoda</a:t>
            </a:r>
          </a:p>
        </p:txBody>
      </p:sp>
      <p:pic>
        <p:nvPicPr>
          <p:cNvPr id="10" name="Picture 2" descr="Don't Know Icon Royalty-Free Images, Stock Photos &amp; Pictures | Shutte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8" r="27762"/>
          <a:stretch/>
        </p:blipFill>
        <p:spPr bwMode="auto">
          <a:xfrm>
            <a:off x="3777331" y="4410903"/>
            <a:ext cx="1050840" cy="146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spector Icons - Free SVG &amp; PNG Inspector Images - Nou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98" y="4475546"/>
            <a:ext cx="1406902" cy="14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555776" y="4463246"/>
            <a:ext cx="1146766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dirty="0" smtClean="0">
              <a:solidFill>
                <a:schemeClr val="tx2"/>
              </a:solidFill>
            </a:endParaRP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endParaRPr lang="cs-CZ" dirty="0" smtClean="0">
              <a:solidFill>
                <a:schemeClr val="tx2"/>
              </a:solidFill>
            </a:endParaRP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578944" y="59405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u</a:t>
            </a:r>
            <a:r>
              <a:rPr lang="cs-CZ" dirty="0" err="1" smtClean="0"/>
              <a:t>st</a:t>
            </a:r>
            <a:r>
              <a:rPr lang="cs-CZ" dirty="0" smtClean="0"/>
              <a:t>. čl. 1.7 dodatku S L11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1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 Nejčastější zjištění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516440"/>
            <a:ext cx="531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6. Nekompetentní personál – osoby poskytující informace známému provozu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xmlns="" id="{6A171722-D745-4544-9B3F-6AE68FD82C04}"/>
              </a:ext>
            </a:extLst>
          </p:cNvPr>
          <p:cNvSpPr/>
          <p:nvPr/>
        </p:nvSpPr>
        <p:spPr>
          <a:xfrm>
            <a:off x="942424" y="2297820"/>
            <a:ext cx="4250978" cy="4022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xmlns="" id="{303BF543-D08C-1A46-A353-91BBDDEFF358}"/>
              </a:ext>
            </a:extLst>
          </p:cNvPr>
          <p:cNvSpPr txBox="1"/>
          <p:nvPr/>
        </p:nvSpPr>
        <p:spPr>
          <a:xfrm>
            <a:off x="1043608" y="2348880"/>
            <a:ext cx="64320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</a:rPr>
              <a:t>Kdo může poskytovat informaci známému provozu?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xmlns="" id="{837A5D3F-307E-A148-A401-4F7E9314227C}"/>
              </a:ext>
            </a:extLst>
          </p:cNvPr>
          <p:cNvSpPr/>
          <p:nvPr/>
        </p:nvSpPr>
        <p:spPr>
          <a:xfrm>
            <a:off x="942424" y="3136225"/>
            <a:ext cx="2296536" cy="30008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xmlns="" id="{BCAD5052-FB72-A242-9DB4-ADD0BFC4C540}"/>
              </a:ext>
            </a:extLst>
          </p:cNvPr>
          <p:cNvSpPr txBox="1"/>
          <p:nvPr/>
        </p:nvSpPr>
        <p:spPr>
          <a:xfrm>
            <a:off x="1085438" y="3136226"/>
            <a:ext cx="21948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</a:rPr>
              <a:t>Vedoucí stanoviště RADIO</a:t>
            </a:r>
          </a:p>
        </p:txBody>
      </p:sp>
      <p:cxnSp>
        <p:nvCxnSpPr>
          <p:cNvPr id="29" name="Přímá spojovací šipka 8">
            <a:extLst>
              <a:ext uri="{FF2B5EF4-FFF2-40B4-BE49-F238E27FC236}">
                <a16:creationId xmlns:a16="http://schemas.microsoft.com/office/drawing/2014/main" xmlns="" id="{DAFC7518-246E-714E-8CFC-5344802E2118}"/>
              </a:ext>
            </a:extLst>
          </p:cNvPr>
          <p:cNvCxnSpPr>
            <a:cxnSpLocks/>
          </p:cNvCxnSpPr>
          <p:nvPr/>
        </p:nvCxnSpPr>
        <p:spPr>
          <a:xfrm flipH="1">
            <a:off x="2621670" y="2700022"/>
            <a:ext cx="1790323" cy="2701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xmlns="" id="{0B8FF196-E7D4-B541-8DCC-EE012A7931C7}"/>
              </a:ext>
            </a:extLst>
          </p:cNvPr>
          <p:cNvSpPr txBox="1"/>
          <p:nvPr/>
        </p:nvSpPr>
        <p:spPr>
          <a:xfrm>
            <a:off x="678826" y="3556452"/>
            <a:ext cx="35369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§"/>
            </a:pPr>
            <a:r>
              <a:rPr lang="cs-CZ" sz="1500" dirty="0"/>
              <a:t>Bývalý nebo současný držitel pilotního </a:t>
            </a:r>
            <a:r>
              <a:rPr lang="cs-CZ" sz="1500" dirty="0" smtClean="0"/>
              <a:t>průkazu, průkazu </a:t>
            </a:r>
            <a:r>
              <a:rPr lang="cs-CZ" sz="1500" dirty="0"/>
              <a:t>dispečera AFIS </a:t>
            </a:r>
            <a:r>
              <a:rPr lang="cs-CZ" sz="1500" dirty="0" smtClean="0"/>
              <a:t>nebo ATCL vydaného </a:t>
            </a:r>
            <a:r>
              <a:rPr lang="cs-CZ" sz="1500" dirty="0"/>
              <a:t>ÚCL</a:t>
            </a:r>
          </a:p>
        </p:txBody>
      </p:sp>
      <p:cxnSp>
        <p:nvCxnSpPr>
          <p:cNvPr id="31" name="Přímá spojovací šipka 11">
            <a:extLst>
              <a:ext uri="{FF2B5EF4-FFF2-40B4-BE49-F238E27FC236}">
                <a16:creationId xmlns:a16="http://schemas.microsoft.com/office/drawing/2014/main" xmlns="" id="{700D6608-B36C-4841-B546-C98102C7D6BB}"/>
              </a:ext>
            </a:extLst>
          </p:cNvPr>
          <p:cNvCxnSpPr>
            <a:cxnSpLocks/>
          </p:cNvCxnSpPr>
          <p:nvPr/>
        </p:nvCxnSpPr>
        <p:spPr>
          <a:xfrm>
            <a:off x="4411993" y="2707570"/>
            <a:ext cx="1584989" cy="3621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bdélník 31">
            <a:extLst>
              <a:ext uri="{FF2B5EF4-FFF2-40B4-BE49-F238E27FC236}">
                <a16:creationId xmlns:a16="http://schemas.microsoft.com/office/drawing/2014/main" xmlns="" id="{A80E9D1C-0A13-E14F-A060-5278523E7AD9}"/>
              </a:ext>
            </a:extLst>
          </p:cNvPr>
          <p:cNvSpPr/>
          <p:nvPr/>
        </p:nvSpPr>
        <p:spPr>
          <a:xfrm>
            <a:off x="5326855" y="3140080"/>
            <a:ext cx="2296536" cy="3000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xmlns="" id="{E76D1327-7C1D-AE40-9F89-D136D0F4AA21}"/>
              </a:ext>
            </a:extLst>
          </p:cNvPr>
          <p:cNvSpPr txBox="1"/>
          <p:nvPr/>
        </p:nvSpPr>
        <p:spPr>
          <a:xfrm>
            <a:off x="5326855" y="3140080"/>
            <a:ext cx="2388411" cy="323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500" dirty="0">
                <a:solidFill>
                  <a:schemeClr val="bg1"/>
                </a:solidFill>
              </a:rPr>
              <a:t>Osoby poskytující informace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xmlns="" id="{35DDB7B0-73C8-4146-A2BE-241ECB81486F}"/>
              </a:ext>
            </a:extLst>
          </p:cNvPr>
          <p:cNvSpPr txBox="1"/>
          <p:nvPr/>
        </p:nvSpPr>
        <p:spPr>
          <a:xfrm>
            <a:off x="5060347" y="3623492"/>
            <a:ext cx="353694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§"/>
            </a:pPr>
            <a:r>
              <a:rPr lang="cs-CZ" sz="1500" dirty="0"/>
              <a:t>Bývalý nebo současný držitel pilotního průkazu, průkazu dispečera AFIS nebo </a:t>
            </a:r>
            <a:r>
              <a:rPr lang="cs-CZ" sz="1500" dirty="0" smtClean="0"/>
              <a:t>ATCL </a:t>
            </a:r>
            <a:r>
              <a:rPr lang="cs-CZ" sz="1500" dirty="0"/>
              <a:t>vydaného ÚCL</a:t>
            </a:r>
          </a:p>
          <a:p>
            <a:pPr marL="214313" indent="-214313">
              <a:buFont typeface="Wingdings" pitchFamily="2" charset="2"/>
              <a:buChar char="§"/>
            </a:pPr>
            <a:r>
              <a:rPr lang="cs-CZ" sz="1500" dirty="0"/>
              <a:t>Nebo prokazatelně absolvovat výcvik u</a:t>
            </a:r>
            <a:r>
              <a:rPr lang="cs-CZ" sz="1500" dirty="0" smtClean="0"/>
              <a:t> </a:t>
            </a:r>
            <a:r>
              <a:rPr lang="cs-CZ" sz="1500" b="1" dirty="0"/>
              <a:t>schválené výcvikové organizaci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xmlns="" id="{2357180E-FC3C-DA48-86A1-C94AC57F7A7C}"/>
              </a:ext>
            </a:extLst>
          </p:cNvPr>
          <p:cNvSpPr txBox="1"/>
          <p:nvPr/>
        </p:nvSpPr>
        <p:spPr>
          <a:xfrm>
            <a:off x="4215768" y="4442947"/>
            <a:ext cx="50045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950" b="1" dirty="0"/>
              <a:t>+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xmlns="" id="{86BA658F-4B1B-F344-A3A4-EED572EC3C01}"/>
              </a:ext>
            </a:extLst>
          </p:cNvPr>
          <p:cNvSpPr txBox="1"/>
          <p:nvPr/>
        </p:nvSpPr>
        <p:spPr>
          <a:xfrm>
            <a:off x="2641920" y="5053316"/>
            <a:ext cx="39011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/>
              <a:t>Průkaz radiotelefonisty letecké pohyblivé služby</a:t>
            </a:r>
          </a:p>
          <a:p>
            <a:endParaRPr lang="cs-CZ" sz="1500" dirty="0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xmlns="" id="{311AB4E9-BB74-F540-9A29-ECB5CBAA5C1F}"/>
              </a:ext>
            </a:extLst>
          </p:cNvPr>
          <p:cNvSpPr txBox="1"/>
          <p:nvPr/>
        </p:nvSpPr>
        <p:spPr>
          <a:xfrm>
            <a:off x="4215768" y="5165323"/>
            <a:ext cx="50045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950" b="1" dirty="0"/>
              <a:t>+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xmlns="" id="{CD398597-ACE6-514D-AB60-566783B297AD}"/>
              </a:ext>
            </a:extLst>
          </p:cNvPr>
          <p:cNvSpPr txBox="1"/>
          <p:nvPr/>
        </p:nvSpPr>
        <p:spPr>
          <a:xfrm>
            <a:off x="2641920" y="5790643"/>
            <a:ext cx="3960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1x ročně absolvovat periodické teoretické </a:t>
            </a:r>
            <a:r>
              <a:rPr lang="cs-CZ" sz="1500" dirty="0" smtClean="0"/>
              <a:t>školení</a:t>
            </a:r>
            <a:endParaRPr lang="cs-CZ" sz="1500" dirty="0"/>
          </a:p>
        </p:txBody>
      </p:sp>
      <p:sp>
        <p:nvSpPr>
          <p:cNvPr id="2" name="TextovéPole 1"/>
          <p:cNvSpPr txBox="1"/>
          <p:nvPr/>
        </p:nvSpPr>
        <p:spPr>
          <a:xfrm rot="19085935">
            <a:off x="7267891" y="5439914"/>
            <a:ext cx="1815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 smtClean="0"/>
              <a:t>+</a:t>
            </a:r>
          </a:p>
          <a:p>
            <a:pPr algn="ctr"/>
            <a:r>
              <a:rPr lang="cs-CZ" sz="1500" dirty="0" smtClean="0"/>
              <a:t>jazykové znalosti 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3909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 Nejčastější zjištění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516440"/>
            <a:ext cx="531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7</a:t>
            </a:r>
            <a:r>
              <a:rPr lang="cs-CZ" dirty="0" smtClean="0">
                <a:solidFill>
                  <a:schemeClr val="tx2"/>
                </a:solidFill>
              </a:rPr>
              <a:t>. Mapy na stanovišti nejsou platné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132856"/>
            <a:ext cx="2714302" cy="4124885"/>
          </a:xfrm>
          <a:prstGeom prst="rect">
            <a:avLst/>
          </a:prstGeom>
        </p:spPr>
      </p:pic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7"/>
            <a:ext cx="2715862" cy="412488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403649" y="2119866"/>
            <a:ext cx="2761686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499992" y="2112105"/>
            <a:ext cx="2761686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6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Kdy provozovatel musí zajistit „RADIO“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BBED7EF-92F2-C543-AE57-D591F7E9428B}"/>
              </a:ext>
            </a:extLst>
          </p:cNvPr>
          <p:cNvSpPr txBox="1"/>
          <p:nvPr/>
        </p:nvSpPr>
        <p:spPr>
          <a:xfrm>
            <a:off x="395536" y="1556792"/>
            <a:ext cx="523431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Minimální doba poskytování informací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cs-CZ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cs-CZ" dirty="0"/>
              <a:t>V provozní době letiště – </a:t>
            </a:r>
            <a:r>
              <a:rPr lang="cs-CZ" dirty="0" smtClean="0"/>
              <a:t>uvedena </a:t>
            </a:r>
            <a:r>
              <a:rPr lang="cs-CZ" dirty="0"/>
              <a:t>ve </a:t>
            </a:r>
            <a:r>
              <a:rPr lang="cs-CZ" b="1" dirty="0"/>
              <a:t>VFR </a:t>
            </a:r>
            <a:r>
              <a:rPr lang="cs-CZ" b="1" dirty="0" smtClean="0"/>
              <a:t>příručce</a:t>
            </a:r>
          </a:p>
          <a:p>
            <a:pPr marL="342900" indent="-342900">
              <a:buFont typeface="Wingdings" pitchFamily="2" charset="2"/>
              <a:buChar char="§"/>
            </a:pPr>
            <a:endParaRPr lang="cs-CZ" b="1" dirty="0"/>
          </a:p>
          <a:p>
            <a:endParaRPr lang="cs-CZ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cs-CZ" dirty="0"/>
              <a:t>Probíhá-li na letišti výcvik, navijáky nebo </a:t>
            </a:r>
            <a:r>
              <a:rPr lang="cs-CZ" dirty="0" smtClean="0"/>
              <a:t>výsadky</a:t>
            </a: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Wingdings" pitchFamily="2" charset="2"/>
              <a:buChar char="§"/>
            </a:pPr>
            <a:r>
              <a:rPr lang="cs-CZ" dirty="0"/>
              <a:t>Lety v </a:t>
            </a:r>
            <a:r>
              <a:rPr lang="cs-CZ" dirty="0" smtClean="0"/>
              <a:t>noci</a:t>
            </a: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Wingdings" pitchFamily="2" charset="2"/>
              <a:buChar char="§"/>
            </a:pPr>
            <a:r>
              <a:rPr lang="cs-CZ" dirty="0"/>
              <a:t>Místní činnost více než dvou </a:t>
            </a:r>
            <a:r>
              <a:rPr lang="cs-CZ" dirty="0" smtClean="0"/>
              <a:t>letadel</a:t>
            </a: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Wingdings" pitchFamily="2" charset="2"/>
              <a:buChar char="§"/>
            </a:pPr>
            <a:r>
              <a:rPr lang="cs-CZ" dirty="0"/>
              <a:t>Letecké </a:t>
            </a:r>
            <a:r>
              <a:rPr lang="cs-CZ" dirty="0" smtClean="0"/>
              <a:t>vystoupení</a:t>
            </a:r>
            <a:endParaRPr lang="cs-CZ" dirty="0"/>
          </a:p>
        </p:txBody>
      </p:sp>
      <p:pic>
        <p:nvPicPr>
          <p:cNvPr id="10242" name="Picture 2" descr="Opening hours - Free signaling ic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Graduate, flight, school, educate, courses, education icon - Download on  Iconfin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93811"/>
            <a:ext cx="1104057" cy="11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Drop shipping - Free shipping and delivery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89" y="2708920"/>
            <a:ext cx="805416" cy="80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995 Winch Car Icon Images, Stock Photos, 3D objects, &amp; Vectors | 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5" b="16237"/>
          <a:stretch/>
        </p:blipFill>
        <p:spPr bwMode="auto">
          <a:xfrm>
            <a:off x="7350536" y="2708920"/>
            <a:ext cx="1126107" cy="9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0" descr="Moon Icon PNG Image, A Moon Icon, Moon Icons, A Icons, Moon Clipart PNG  Image For Free Download | Moon icon, Clip art, Dreaming of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4" name="Picture 24" descr="Night Detailed Flat Circular Flat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35331"/>
            <a:ext cx="688036" cy="68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6" name="Picture 26" descr="Aircraft Special Lineal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467" y="4208072"/>
            <a:ext cx="1053629" cy="10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Aircraft Special Lineal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524" y="4208071"/>
            <a:ext cx="1053629" cy="10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8" name="Picture 28" descr="Airplane Flying Formation, Air Show Display, The Disciplined Flight Vector  Art Illustration Royalty Free SVG, Cliparts, Vectors, and Stock  Illustration. Image 147822268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64" y="5199505"/>
            <a:ext cx="888082" cy="8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7732" y="174503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	Schválené organizace pro výcvik OPI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9" name="AutoShape 20" descr="Moon Icon PNG Image, A Moon Icon, Moon Icons, A Icons, Moon Clipart PNG  Image For Free Download | Moon icon, Clip art, Dreaming of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90706" y="1268760"/>
            <a:ext cx="1288686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2"/>
              </a:rPr>
              <a:t>www.caa.cz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AutoShape 2" descr="Úřad pro civilní letectví - Bezpečně a s nadhled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2" name="Picture 4" descr="Úřad pro civilní letectví- VV Opatření obecné povahy-ochranná pásma letiště  Strakonice – Obec Sousedov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83" y="1700808"/>
            <a:ext cx="789732" cy="78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>
            <a:stCxn id="4" idx="3"/>
          </p:cNvCxnSpPr>
          <p:nvPr/>
        </p:nvCxnSpPr>
        <p:spPr>
          <a:xfrm>
            <a:off x="2079392" y="2007424"/>
            <a:ext cx="5115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2590906" y="1268760"/>
            <a:ext cx="1288686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ATM /ANS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716" y="1742537"/>
            <a:ext cx="1187065" cy="880065"/>
          </a:xfrm>
          <a:prstGeom prst="rect">
            <a:avLst/>
          </a:prstGeom>
        </p:spPr>
      </p:pic>
      <p:cxnSp>
        <p:nvCxnSpPr>
          <p:cNvPr id="21" name="Přímá spojnice se šipkou 20"/>
          <p:cNvCxnSpPr/>
          <p:nvPr/>
        </p:nvCxnSpPr>
        <p:spPr>
          <a:xfrm>
            <a:off x="3879592" y="1994482"/>
            <a:ext cx="5115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391106" y="1268760"/>
            <a:ext cx="2952328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Seznamy subjektů schválených /pověřených ÚCL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50" y="2007423"/>
            <a:ext cx="1771464" cy="151995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532485" y="2949795"/>
            <a:ext cx="1771464" cy="602438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1" y="3475450"/>
            <a:ext cx="3326089" cy="1176146"/>
          </a:xfrm>
          <a:prstGeom prst="rect">
            <a:avLst/>
          </a:prstGeom>
        </p:spPr>
      </p:pic>
      <p:cxnSp>
        <p:nvCxnSpPr>
          <p:cNvPr id="25" name="Přímá spojnice se šipkou 24"/>
          <p:cNvCxnSpPr/>
          <p:nvPr/>
        </p:nvCxnSpPr>
        <p:spPr>
          <a:xfrm flipH="1">
            <a:off x="3742290" y="3429000"/>
            <a:ext cx="648816" cy="148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-16218"/>
            <a:ext cx="1539213" cy="1539213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1907704" y="5057792"/>
            <a:ext cx="6192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Nově Úřad </a:t>
            </a:r>
            <a:r>
              <a:rPr lang="cs-CZ" b="1" u="sng" dirty="0" smtClean="0"/>
              <a:t>s účinností od 01. 02. 2024</a:t>
            </a:r>
            <a:r>
              <a:rPr lang="cs-CZ" dirty="0" smtClean="0"/>
              <a:t> vydal postup pro schvalování organizace pro výcvik osob poskytujících informace známému provozu vč. doporučených vzorů formulářů pro komunikaci s Úřadem</a:t>
            </a:r>
            <a:endParaRPr lang="cs-CZ" dirty="0"/>
          </a:p>
        </p:txBody>
      </p:sp>
      <p:pic>
        <p:nvPicPr>
          <p:cNvPr id="12294" name="Picture 6" descr="Procedure - Free business and finance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65137"/>
            <a:ext cx="1154484" cy="115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7B858F2E-44F8-7B4E-B95F-7CC179B2494D}"/>
              </a:ext>
            </a:extLst>
          </p:cNvPr>
          <p:cNvSpPr/>
          <p:nvPr/>
        </p:nvSpPr>
        <p:spPr>
          <a:xfrm>
            <a:off x="323528" y="3912151"/>
            <a:ext cx="3145559" cy="2204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6" name="Obdélník 5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Předpisová základna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412776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L 1 - </a:t>
            </a:r>
            <a:r>
              <a:rPr lang="cs-CZ" sz="1600" dirty="0"/>
              <a:t>O způsobilosti leteckého personálu civilního letectví</a:t>
            </a:r>
          </a:p>
          <a:p>
            <a:r>
              <a:rPr lang="cs-CZ" sz="1600" dirty="0" smtClean="0"/>
              <a:t>L 2 - </a:t>
            </a:r>
            <a:r>
              <a:rPr lang="cs-CZ" sz="1600" dirty="0"/>
              <a:t>Pravidla </a:t>
            </a:r>
            <a:r>
              <a:rPr lang="cs-CZ" sz="1600" dirty="0" smtClean="0"/>
              <a:t>létání</a:t>
            </a:r>
          </a:p>
          <a:p>
            <a:r>
              <a:rPr lang="cs-CZ" sz="1600" dirty="0"/>
              <a:t>L</a:t>
            </a:r>
            <a:r>
              <a:rPr lang="cs-CZ" sz="1600" dirty="0" smtClean="0"/>
              <a:t> 3 – Meteorologie</a:t>
            </a:r>
          </a:p>
          <a:p>
            <a:r>
              <a:rPr lang="cs-CZ" sz="1600" dirty="0" smtClean="0"/>
              <a:t>L 4 – Letecké mapy</a:t>
            </a:r>
          </a:p>
          <a:p>
            <a:r>
              <a:rPr lang="cs-CZ" sz="1600" dirty="0" smtClean="0"/>
              <a:t>L 5 - Předpis pro používání měřících jednotek v letovém a pozemním provozu</a:t>
            </a:r>
          </a:p>
          <a:p>
            <a:r>
              <a:rPr lang="cs-CZ" sz="1600" dirty="0" smtClean="0"/>
              <a:t>L 6 – Provoz letadel</a:t>
            </a:r>
          </a:p>
          <a:p>
            <a:r>
              <a:rPr lang="cs-CZ" sz="1600" dirty="0" smtClean="0"/>
              <a:t>L 7 – Poznávací značky letadel</a:t>
            </a:r>
          </a:p>
          <a:p>
            <a:r>
              <a:rPr lang="cs-CZ" sz="1600" dirty="0" smtClean="0"/>
              <a:t>L 8 – Letová způsobilost letadel</a:t>
            </a:r>
          </a:p>
          <a:p>
            <a:r>
              <a:rPr lang="cs-CZ" sz="1600" dirty="0" smtClean="0"/>
              <a:t>L 9 – Zjednodušení formalit</a:t>
            </a:r>
          </a:p>
          <a:p>
            <a:r>
              <a:rPr lang="cs-CZ" sz="1600" dirty="0" smtClean="0"/>
              <a:t>L 10 – O civilní letecké telekomunikační službě</a:t>
            </a:r>
          </a:p>
          <a:p>
            <a:r>
              <a:rPr lang="cs-CZ" sz="1600" dirty="0" smtClean="0"/>
              <a:t>L 11 – Letové provozní služby</a:t>
            </a:r>
          </a:p>
          <a:p>
            <a:r>
              <a:rPr lang="cs-CZ" sz="1600" dirty="0" smtClean="0"/>
              <a:t>L 12 – Předpis o pátrání a záchraně v civilním letectví</a:t>
            </a:r>
          </a:p>
          <a:p>
            <a:r>
              <a:rPr lang="cs-CZ" sz="1600" dirty="0" smtClean="0"/>
              <a:t>L 13 -  Předpis o odborném zjišťování příčin leteckých nehod a incidentů</a:t>
            </a:r>
          </a:p>
          <a:p>
            <a:r>
              <a:rPr lang="cs-CZ" sz="1600" dirty="0" smtClean="0"/>
              <a:t>L 14 – Heliporty</a:t>
            </a:r>
          </a:p>
          <a:p>
            <a:r>
              <a:rPr lang="cs-CZ" sz="1600" dirty="0" smtClean="0"/>
              <a:t>L 15 – Předpis o letecké informační službě</a:t>
            </a:r>
          </a:p>
          <a:p>
            <a:r>
              <a:rPr lang="cs-CZ" sz="1600" dirty="0" smtClean="0"/>
              <a:t>L 16 – Ochrana životního prostředí</a:t>
            </a:r>
          </a:p>
          <a:p>
            <a:r>
              <a:rPr lang="cs-CZ" sz="1600" dirty="0" smtClean="0"/>
              <a:t>L 17 -  Bezpečnost – ochrana mezinárodního civilního letectví před protiprávními činy</a:t>
            </a:r>
          </a:p>
          <a:p>
            <a:r>
              <a:rPr lang="cs-CZ" sz="1600" dirty="0" smtClean="0"/>
              <a:t>L 18 – Bezpečná přeprava nebezpečného zboží vzduchem</a:t>
            </a:r>
          </a:p>
          <a:p>
            <a:r>
              <a:rPr lang="cs-CZ" sz="1600" dirty="0" smtClean="0"/>
              <a:t>L 19 – Řízení bezpečnosti</a:t>
            </a:r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6208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7732" y="174503"/>
            <a:ext cx="8182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	Schválené organizace pro výcvik OPI </a:t>
            </a:r>
          </a:p>
          <a:p>
            <a:r>
              <a:rPr lang="cs-CZ" altLang="cs-CZ" sz="2800" b="1" i="1" dirty="0">
                <a:solidFill>
                  <a:schemeClr val="bg1"/>
                </a:solidFill>
              </a:rPr>
              <a:t>	</a:t>
            </a:r>
            <a:r>
              <a:rPr lang="cs-CZ" altLang="cs-CZ" sz="2800" i="1" dirty="0" smtClean="0">
                <a:solidFill>
                  <a:schemeClr val="bg1"/>
                </a:solidFill>
              </a:rPr>
              <a:t>(pokračování)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9" name="AutoShape 20" descr="Moon Icon PNG Image, A Moon Icon, Moon Icons, A Icons, Moon Clipart PNG  Image For Free Download | Moon icon, Clip art, Dreaming of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2" descr="Úřad pro civilní letectví - Bezpečně a s nadhled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-16218"/>
            <a:ext cx="1539213" cy="153921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942222" y="1238754"/>
            <a:ext cx="273658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Co je potřeba ke schválení?</a:t>
            </a:r>
            <a:endParaRPr lang="cs-CZ" dirty="0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7" y="2719829"/>
            <a:ext cx="2192682" cy="27755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ovéPole 22"/>
          <p:cNvSpPr txBox="1"/>
          <p:nvPr/>
        </p:nvSpPr>
        <p:spPr>
          <a:xfrm>
            <a:off x="952033" y="2213198"/>
            <a:ext cx="1505027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 smtClean="0"/>
              <a:t>Formální žádost</a:t>
            </a:r>
            <a:endParaRPr lang="cs-CZ" sz="1600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2163593" y="1608086"/>
            <a:ext cx="962317" cy="566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300766" y="2192637"/>
            <a:ext cx="2182008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 smtClean="0"/>
              <a:t>Výcviková dokumentace</a:t>
            </a:r>
            <a:endParaRPr lang="cs-CZ" sz="1600" dirty="0"/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4382816" y="1608086"/>
            <a:ext cx="0" cy="60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5428526" y="1608787"/>
            <a:ext cx="1152128" cy="499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6326480" y="2212497"/>
            <a:ext cx="1553502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 smtClean="0"/>
              <a:t>Systém řízení TO</a:t>
            </a:r>
            <a:endParaRPr lang="cs-CZ" sz="16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267052" y="2692827"/>
            <a:ext cx="2627771" cy="13849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Plán teoretického výcviku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Požadavky na uchazeče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Metody hodnocení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Vzor certifikátu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Osnova teoretického výcviku</a:t>
            </a:r>
            <a:endParaRPr lang="cs-CZ" sz="14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6196042" y="2719829"/>
            <a:ext cx="2733078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Organizace (název, kontaktní údaje apod.)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Seznam míst pro teoretickou výuku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Personální zajištění výcviku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400" dirty="0" smtClean="0"/>
              <a:t>Všeobecně (závaznost, odpovědnost, postup oznamování změn v organizaci apod.)</a:t>
            </a:r>
            <a:endParaRPr lang="cs-CZ" sz="1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744196" y="4751154"/>
            <a:ext cx="516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2"/>
                </a:solidFill>
              </a:rPr>
              <a:t>Detailní informace  a postup ke schválení v Metodické pomůcce OLNS (účinná od 01. 02. 2024)</a:t>
            </a:r>
            <a:endParaRPr lang="cs-CZ" sz="1600" dirty="0">
              <a:solidFill>
                <a:schemeClr val="accent2"/>
              </a:solidFill>
            </a:endParaRPr>
          </a:p>
        </p:txBody>
      </p:sp>
      <p:pic>
        <p:nvPicPr>
          <p:cNvPr id="35" name="Picture 6" descr="Procedure - Free business and finance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37" y="4630904"/>
            <a:ext cx="777316" cy="7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d exclamation icon - Free red exclamation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10" y="5524626"/>
            <a:ext cx="584071" cy="58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3764553" y="5465041"/>
            <a:ext cx="5164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2"/>
                </a:solidFill>
              </a:rPr>
              <a:t>Dříve schválené organizace pro výcvik musí provést revizi aktuálnosti dokumentace, zda je v souladu s nově vydanou Metodickou pomůckou OLNS</a:t>
            </a:r>
            <a:endParaRPr lang="cs-CZ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7732" y="174503"/>
            <a:ext cx="95508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Metodická pomůcka</a:t>
            </a:r>
            <a:r>
              <a:rPr kumimoji="0" lang="cs-CZ" altLang="cs-CZ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ÚCL </a:t>
            </a:r>
            <a:r>
              <a:rPr lang="cs-CZ" sz="2800" b="1" dirty="0" smtClean="0">
                <a:solidFill>
                  <a:prstClr val="white"/>
                </a:solidFill>
                <a:latin typeface="Calibri"/>
              </a:rPr>
              <a:t>Publikování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cs-CZ" sz="2800" b="1" dirty="0" smtClean="0">
                <a:solidFill>
                  <a:prstClr val="white"/>
                </a:solidFill>
                <a:latin typeface="Calibri"/>
              </a:rPr>
              <a:t>          navigačních výstrah formou zpráv NOTAM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AutoShape 20" descr="Moon Icon PNG Image, A Moon Icon, Moon Icons, A Icons, Moon Clipart PNG  Image For Free Download | Moon icon, Clip art, Dreaming of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2" descr="Úřad pro civilní letectví - Bezpečně a s nadhlede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Obrázek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-16218"/>
            <a:ext cx="1539213" cy="153921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39552" y="1628800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Úřad pro civilní </a:t>
            </a:r>
            <a:r>
              <a:rPr lang="cs-CZ" dirty="0"/>
              <a:t>letectví </a:t>
            </a:r>
            <a:r>
              <a:rPr lang="cs-CZ" dirty="0" smtClean="0"/>
              <a:t>vydal Metodickou pomůcku </a:t>
            </a:r>
            <a:r>
              <a:rPr lang="cs-CZ" dirty="0"/>
              <a:t>oddělení dohledu 1/2023</a:t>
            </a:r>
            <a:br>
              <a:rPr lang="cs-CZ" dirty="0"/>
            </a:br>
            <a:r>
              <a:rPr lang="cs-CZ" dirty="0"/>
              <a:t>PUBLIKOVÁNÍ NAVIGAČNÍCH VÝSTRAH FORMOU ZPRÁV NOTAM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Důvod: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Neodůvodněné nadužívání tohoto opatření by mohlo vést k degradaci jeho významu </a:t>
            </a:r>
          </a:p>
          <a:p>
            <a:endParaRPr lang="cs-CZ" dirty="0"/>
          </a:p>
          <a:p>
            <a:r>
              <a:rPr lang="cs-CZ" dirty="0" smtClean="0"/>
              <a:t>Obsah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Cíl dokumentu, účel 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Legislativní rámec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Účel navigačních výstrah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Neoprávněné požadavky pro publikaci navigační výstrahy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Oprávněné požadavky pro publikaci navigační výstrahy</a:t>
            </a:r>
          </a:p>
          <a:p>
            <a:endParaRPr lang="cs-CZ" dirty="0" smtClean="0"/>
          </a:p>
          <a:p>
            <a:r>
              <a:rPr lang="cs-CZ" dirty="0" smtClean="0"/>
              <a:t>Blíže v rámci vystoupení Bc. Michala </a:t>
            </a:r>
            <a:r>
              <a:rPr lang="cs-CZ" dirty="0" err="1" smtClean="0"/>
              <a:t>Pufra</a:t>
            </a:r>
            <a:r>
              <a:rPr lang="cs-CZ" dirty="0" smtClean="0"/>
              <a:t> (ŘLP ČR)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5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AC2ABBE-0FF9-DC41-97CD-842139527038}"/>
              </a:ext>
            </a:extLst>
          </p:cNvPr>
          <p:cNvSpPr txBox="1">
            <a:spLocks/>
          </p:cNvSpPr>
          <p:nvPr/>
        </p:nvSpPr>
        <p:spPr>
          <a:xfrm>
            <a:off x="179512" y="2996952"/>
            <a:ext cx="8856984" cy="230425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cs-CZ" sz="2100" dirty="0">
                <a:solidFill>
                  <a:srgbClr val="002060"/>
                </a:solidFill>
                <a:ea typeface="+mn-ea"/>
                <a:cs typeface="+mn-cs"/>
              </a:rPr>
              <a:t>Zpracoval: Ing. </a:t>
            </a:r>
            <a:r>
              <a:rPr lang="cs-CZ" sz="2100" dirty="0" smtClean="0">
                <a:solidFill>
                  <a:srgbClr val="002060"/>
                </a:solidFill>
                <a:ea typeface="+mn-ea"/>
                <a:cs typeface="+mn-cs"/>
              </a:rPr>
              <a:t>Michal </a:t>
            </a:r>
            <a:r>
              <a:rPr lang="cs-CZ" sz="2100" dirty="0">
                <a:solidFill>
                  <a:srgbClr val="002060"/>
                </a:solidFill>
                <a:ea typeface="+mn-ea"/>
                <a:cs typeface="+mn-cs"/>
              </a:rPr>
              <a:t>Lněnička (</a:t>
            </a:r>
            <a:r>
              <a:rPr lang="cs-CZ" sz="2100" dirty="0">
                <a:solidFill>
                  <a:srgbClr val="002060"/>
                </a:solidFill>
                <a:ea typeface="+mn-ea"/>
                <a:cs typeface="+mn-cs"/>
                <a:hlinkClick r:id="rId2"/>
              </a:rPr>
              <a:t>lnenicka@caa.cz</a:t>
            </a:r>
            <a:r>
              <a:rPr lang="cs-CZ" sz="2100" dirty="0">
                <a:solidFill>
                  <a:srgbClr val="002060"/>
                </a:solidFill>
                <a:ea typeface="+mn-ea"/>
                <a:cs typeface="+mn-cs"/>
              </a:rPr>
              <a:t>) 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cap="all" dirty="0" smtClean="0">
                <a:solidFill>
                  <a:schemeClr val="bg1"/>
                </a:solidFill>
              </a:rPr>
              <a:t>Úřad pro civilní letectví</a:t>
            </a:r>
            <a:endParaRPr lang="cs-CZ" sz="2800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54961" y="3048460"/>
            <a:ext cx="272227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Od 01. 01. 2024 jsou: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		</a:t>
            </a:r>
            <a:r>
              <a:rPr lang="cs-CZ" sz="2800" b="1" dirty="0" smtClean="0">
                <a:solidFill>
                  <a:schemeClr val="bg1"/>
                </a:solidFill>
              </a:rPr>
              <a:t>Předpisy a publikace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-16218"/>
            <a:ext cx="1539213" cy="153921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40734" y="3599347"/>
            <a:ext cx="5098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dirty="0" smtClean="0"/>
              <a:t>Za </a:t>
            </a:r>
            <a:r>
              <a:rPr lang="cs-CZ" dirty="0"/>
              <a:t>schválenou elektronickou formu jsou považovány dokumenty publikované na oficiálních webových stránkách ŘLP ČR, s. p., Letecké informační služby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pPr marL="342900" indent="-342900">
              <a:buAutoNum type="arabicParenR"/>
            </a:pPr>
            <a:r>
              <a:rPr lang="cs-CZ" dirty="0"/>
              <a:t>Za schválenou tištěnou formu jsou považovány dokumenty v aktuální podobě, vytištěné z oficiálních webových stránek ŘLP ČR, s. p., Letecké informační služby.</a:t>
            </a:r>
          </a:p>
        </p:txBody>
      </p:sp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59" y="1548650"/>
            <a:ext cx="1629002" cy="2000529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38291"/>
            <a:ext cx="1657581" cy="2029108"/>
          </a:xfrm>
          <a:prstGeom prst="rect">
            <a:avLst/>
          </a:prstGeom>
        </p:spPr>
      </p:pic>
      <p:pic>
        <p:nvPicPr>
          <p:cNvPr id="11" name="Obrázek 10" descr="Výřez obrazovky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5" b="-6068"/>
          <a:stretch/>
        </p:blipFill>
        <p:spPr>
          <a:xfrm>
            <a:off x="7272998" y="4982672"/>
            <a:ext cx="1296144" cy="303132"/>
          </a:xfrm>
          <a:prstGeom prst="rect">
            <a:avLst/>
          </a:prstGeom>
        </p:spPr>
      </p:pic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91" y="2702187"/>
            <a:ext cx="1657581" cy="202910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35614" y="2240522"/>
            <a:ext cx="4310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Změna č. 15/ČR</a:t>
            </a:r>
          </a:p>
          <a:p>
            <a:r>
              <a:rPr lang="cs-CZ" dirty="0" smtClean="0">
                <a:solidFill>
                  <a:schemeClr val="accent2"/>
                </a:solidFill>
              </a:rPr>
              <a:t>Aktualizace </a:t>
            </a:r>
            <a:r>
              <a:rPr lang="cs-CZ" dirty="0">
                <a:solidFill>
                  <a:schemeClr val="accent2"/>
                </a:solidFill>
              </a:rPr>
              <a:t>s účinností od </a:t>
            </a:r>
            <a:r>
              <a:rPr lang="cs-CZ" dirty="0" smtClean="0">
                <a:solidFill>
                  <a:schemeClr val="accent2"/>
                </a:solidFill>
              </a:rPr>
              <a:t>28. prosince </a:t>
            </a:r>
            <a:r>
              <a:rPr lang="cs-CZ" dirty="0">
                <a:solidFill>
                  <a:schemeClr val="accent2"/>
                </a:solidFill>
              </a:rPr>
              <a:t>2023</a:t>
            </a:r>
          </a:p>
          <a:p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237B32D8-6A93-5F44-A2F2-3068CC3DC582}"/>
              </a:ext>
            </a:extLst>
          </p:cNvPr>
          <p:cNvSpPr txBox="1"/>
          <p:nvPr/>
        </p:nvSpPr>
        <p:spPr>
          <a:xfrm>
            <a:off x="395536" y="1412776"/>
            <a:ext cx="43366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b="1" dirty="0" smtClean="0">
                <a:solidFill>
                  <a:schemeClr val="tx2"/>
                </a:solidFill>
              </a:rPr>
              <a:t>L 11 – Letové provozní služby</a:t>
            </a:r>
            <a:endParaRPr lang="cs-CZ" sz="2700" b="1" dirty="0">
              <a:solidFill>
                <a:schemeClr val="tx2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4880" y="1891571"/>
            <a:ext cx="151216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Dodatek S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37B32D8-6A93-5F44-A2F2-3068CC3DC582}"/>
              </a:ext>
            </a:extLst>
          </p:cNvPr>
          <p:cNvSpPr txBox="1"/>
          <p:nvPr/>
        </p:nvSpPr>
        <p:spPr>
          <a:xfrm>
            <a:off x="395536" y="1412776"/>
            <a:ext cx="43366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b="1" dirty="0" smtClean="0">
                <a:solidFill>
                  <a:schemeClr val="tx2"/>
                </a:solidFill>
              </a:rPr>
              <a:t>L 11 – Letové provozní služby</a:t>
            </a:r>
            <a:endParaRPr lang="cs-CZ" sz="2700" b="1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4880" y="1891571"/>
            <a:ext cx="151216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Dodatek 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6350" y="3068960"/>
            <a:ext cx="4751713" cy="132343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/>
              <a:t>Formální úpravy textu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 smtClean="0"/>
              <a:t>S ohledem na změnu L-Frazeologie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/>
              <a:t>Úpravy s ohledem na změnu vyhlášky č. 108/1997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 smtClean="0"/>
              <a:t>Zrušení OPZ – osvědčení provozní způsobilosti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600" dirty="0" smtClean="0"/>
              <a:t>Požadavky na světelná zařízení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		Předpisy a publikace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2399402"/>
            <a:ext cx="4039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Čeká na schválení Ministerstvem dopravy</a:t>
            </a:r>
            <a:endParaRPr lang="cs-CZ" dirty="0">
              <a:solidFill>
                <a:schemeClr val="accent2"/>
              </a:solidFill>
            </a:endParaRPr>
          </a:p>
          <a:p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-16218"/>
            <a:ext cx="1539213" cy="153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37B32D8-6A93-5F44-A2F2-3068CC3DC582}"/>
              </a:ext>
            </a:extLst>
          </p:cNvPr>
          <p:cNvSpPr txBox="1"/>
          <p:nvPr/>
        </p:nvSpPr>
        <p:spPr>
          <a:xfrm>
            <a:off x="395536" y="1412776"/>
            <a:ext cx="20413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b="1" dirty="0" smtClean="0">
                <a:solidFill>
                  <a:schemeClr val="tx2"/>
                </a:solidFill>
              </a:rPr>
              <a:t>L Frazeologie</a:t>
            </a:r>
            <a:endParaRPr lang="cs-CZ" sz="2700" b="1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4880" y="1891571"/>
            <a:ext cx="826157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III. Frazeologie pro stanoviště letových informačních služeb a stanoviště RADIO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3941" y="2720822"/>
            <a:ext cx="7511432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chemeClr val="tx2"/>
                </a:solidFill>
              </a:rPr>
              <a:t>Nutný soulad L-Frazeologie s rozhodnutím </a:t>
            </a:r>
            <a:r>
              <a:rPr lang="cs-CZ" sz="1600" dirty="0">
                <a:solidFill>
                  <a:schemeClr val="tx2"/>
                </a:solidFill>
              </a:rPr>
              <a:t>výkonného ředitele EASA </a:t>
            </a:r>
            <a:r>
              <a:rPr lang="cs-CZ" sz="1600" dirty="0" smtClean="0">
                <a:solidFill>
                  <a:schemeClr val="tx2"/>
                </a:solidFill>
              </a:rPr>
              <a:t>2021/014/R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		Předpisy a publikace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43941" y="2290005"/>
            <a:ext cx="438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accent2"/>
                </a:solidFill>
              </a:rPr>
              <a:t>Poslední změna č. 12 účinná </a:t>
            </a:r>
            <a:r>
              <a:rPr lang="cs-CZ" dirty="0">
                <a:solidFill>
                  <a:schemeClr val="accent2"/>
                </a:solidFill>
              </a:rPr>
              <a:t>od </a:t>
            </a:r>
            <a:r>
              <a:rPr lang="cs-CZ" dirty="0" smtClean="0">
                <a:solidFill>
                  <a:schemeClr val="accent2"/>
                </a:solidFill>
              </a:rPr>
              <a:t>07. září </a:t>
            </a:r>
            <a:r>
              <a:rPr lang="cs-CZ" dirty="0">
                <a:solidFill>
                  <a:schemeClr val="accent2"/>
                </a:solidFill>
              </a:rPr>
              <a:t>2023</a:t>
            </a:r>
          </a:p>
          <a:p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4880" y="3717032"/>
            <a:ext cx="796916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400" b="1" strike="sngStrike" dirty="0" smtClean="0"/>
              <a:t>DRÁHA</a:t>
            </a:r>
            <a:r>
              <a:rPr lang="cs-CZ" sz="1400" strike="sngStrike" dirty="0" smtClean="0"/>
              <a:t> </a:t>
            </a:r>
            <a:r>
              <a:rPr lang="cs-CZ" sz="1400" i="1" strike="sngStrike" dirty="0" smtClean="0"/>
              <a:t>(číslo)</a:t>
            </a:r>
            <a:r>
              <a:rPr lang="cs-CZ" sz="1400" strike="sngStrike" dirty="0" smtClean="0"/>
              <a:t> </a:t>
            </a:r>
            <a:r>
              <a:rPr lang="cs-CZ" sz="1400" b="1" strike="sngStrike" dirty="0" smtClean="0"/>
              <a:t>VOLNÁ</a:t>
            </a:r>
            <a:r>
              <a:rPr lang="cs-CZ" sz="1400" dirty="0" smtClean="0"/>
              <a:t>		</a:t>
            </a:r>
            <a:r>
              <a:rPr lang="cs-CZ" sz="1400" b="1" dirty="0" smtClean="0"/>
              <a:t>DRÁHA </a:t>
            </a:r>
            <a:r>
              <a:rPr lang="cs-CZ" sz="1400" i="1" dirty="0"/>
              <a:t>(číslo) </a:t>
            </a:r>
            <a:r>
              <a:rPr lang="cs-CZ" sz="1400" b="1" dirty="0"/>
              <a:t>OBSAZENA / BLOKOVÁNA </a:t>
            </a:r>
            <a:r>
              <a:rPr lang="cs-CZ" sz="1400" i="1" dirty="0"/>
              <a:t>(detaily), </a:t>
            </a:r>
            <a:r>
              <a:rPr lang="cs-CZ" sz="1400" b="1" dirty="0"/>
              <a:t>OHLASTE </a:t>
            </a:r>
            <a:r>
              <a:rPr lang="cs-CZ" sz="1400" b="1" dirty="0" smtClean="0"/>
              <a:t>ÚMYSLY</a:t>
            </a:r>
          </a:p>
          <a:p>
            <a:pPr>
              <a:spcAft>
                <a:spcPts val="300"/>
              </a:spcAft>
            </a:pPr>
            <a:r>
              <a:rPr lang="cs-CZ" sz="1400" b="1" strike="sngStrike" dirty="0" smtClean="0"/>
              <a:t>POJÍŽDĚJTE OPATRNĚ</a:t>
            </a:r>
            <a:r>
              <a:rPr lang="cs-CZ" sz="1400" dirty="0" smtClean="0"/>
              <a:t>		</a:t>
            </a:r>
            <a:r>
              <a:rPr lang="cs-CZ" sz="1400" b="1" dirty="0" smtClean="0"/>
              <a:t>POZOR</a:t>
            </a:r>
            <a:r>
              <a:rPr lang="cs-CZ" sz="1400" dirty="0" smtClean="0"/>
              <a:t>…..</a:t>
            </a:r>
          </a:p>
          <a:p>
            <a:pPr>
              <a:spcAft>
                <a:spcPts val="300"/>
              </a:spcAft>
            </a:pPr>
            <a:r>
              <a:rPr lang="cs-CZ" sz="1400" b="1" strike="sngStrike" dirty="0"/>
              <a:t>I</a:t>
            </a:r>
            <a:r>
              <a:rPr lang="cs-CZ" sz="1400" b="1" strike="sngStrike" dirty="0" smtClean="0"/>
              <a:t>NFORMACI O PROVOZU PŘIJAL</a:t>
            </a:r>
            <a:r>
              <a:rPr lang="cs-CZ" sz="1400" b="1" dirty="0" smtClean="0"/>
              <a:t>	PROVOZ V DOHLEDU / PROVOZ VYHLEDÁVÁM / NEGATIV KONTAKT</a:t>
            </a:r>
          </a:p>
          <a:p>
            <a:pPr>
              <a:spcAft>
                <a:spcPts val="300"/>
              </a:spcAft>
            </a:pPr>
            <a:r>
              <a:rPr lang="cs-CZ" sz="1400" b="1" strike="sngStrike" dirty="0" smtClean="0"/>
              <a:t>INFORMACE O PROVOZU</a:t>
            </a:r>
            <a:r>
              <a:rPr lang="cs-CZ" sz="1400" b="1" dirty="0" smtClean="0"/>
              <a:t>	PROVOZ </a:t>
            </a:r>
            <a:r>
              <a:rPr lang="cs-CZ" sz="1400" i="1" dirty="0" smtClean="0"/>
              <a:t>(informace)</a:t>
            </a:r>
            <a:endParaRPr lang="cs-CZ" sz="1400" b="1" dirty="0" smtClean="0"/>
          </a:p>
          <a:p>
            <a:pPr>
              <a:spcAft>
                <a:spcPts val="300"/>
              </a:spcAft>
            </a:pPr>
            <a:r>
              <a:rPr lang="cs-CZ" sz="1400" b="1" strike="sngStrike" dirty="0" smtClean="0"/>
              <a:t>OKAMŽITĚ UVOLNĚTE DRÁHU</a:t>
            </a:r>
          </a:p>
          <a:p>
            <a:pPr>
              <a:spcAft>
                <a:spcPts val="300"/>
              </a:spcAft>
            </a:pPr>
            <a:r>
              <a:rPr lang="cs-CZ" sz="1400" b="1" strike="sngStrike" dirty="0" smtClean="0"/>
              <a:t>DEJTE PŘEDNOST</a:t>
            </a:r>
          </a:p>
          <a:p>
            <a:pPr>
              <a:spcAft>
                <a:spcPts val="300"/>
              </a:spcAft>
            </a:pPr>
            <a:r>
              <a:rPr lang="cs-CZ" sz="1400" b="1" strike="sngStrike" dirty="0" smtClean="0"/>
              <a:t>NEVSTUPUJTE NA DRÁHU</a:t>
            </a:r>
          </a:p>
          <a:p>
            <a:pPr>
              <a:spcAft>
                <a:spcPts val="300"/>
              </a:spcAft>
            </a:pPr>
            <a:r>
              <a:rPr lang="cs-CZ" sz="1400" b="1" strike="sngStrike" dirty="0" smtClean="0"/>
              <a:t>POŘADÍ NA ODLET / POŘADÍ NA PŘISTÁNÍ</a:t>
            </a:r>
          </a:p>
          <a:p>
            <a:pPr>
              <a:spcAft>
                <a:spcPts val="300"/>
              </a:spcAft>
            </a:pPr>
            <a:r>
              <a:rPr lang="cs-CZ" sz="1400" b="1" strike="sngStrike" dirty="0" smtClean="0"/>
              <a:t>PROVEĎTE OKAMŽITÝ VZLET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336944" y="3861048"/>
            <a:ext cx="772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336944" y="4077072"/>
            <a:ext cx="772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865856" y="4365104"/>
            <a:ext cx="2439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2458912" y="4581128"/>
            <a:ext cx="650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60" name="Picture 12" descr="Download Stop Icon PNG Transparent Background, Free Download #13411 - 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44" y="5190448"/>
            <a:ext cx="918365" cy="9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5796136" y="4922452"/>
            <a:ext cx="188738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PŘÍKAZY / POKYNY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796136" y="4886583"/>
            <a:ext cx="1887383" cy="13507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-16218"/>
            <a:ext cx="1539213" cy="153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37B32D8-6A93-5F44-A2F2-3068CC3DC582}"/>
              </a:ext>
            </a:extLst>
          </p:cNvPr>
          <p:cNvSpPr txBox="1"/>
          <p:nvPr/>
        </p:nvSpPr>
        <p:spPr>
          <a:xfrm>
            <a:off x="395536" y="1412776"/>
            <a:ext cx="20413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b="1" dirty="0" smtClean="0">
                <a:solidFill>
                  <a:schemeClr val="tx2"/>
                </a:solidFill>
              </a:rPr>
              <a:t>L Frazeologie</a:t>
            </a:r>
            <a:endParaRPr lang="cs-CZ" sz="2700" b="1" dirty="0">
              <a:solidFill>
                <a:schemeClr val="tx2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14880" y="1891571"/>
            <a:ext cx="826157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2"/>
                </a:solidFill>
              </a:rPr>
              <a:t>III. Frazeologie pro stanoviště letových informačních služeb a stanoviště RADIO </a:t>
            </a:r>
            <a:r>
              <a:rPr lang="cs-CZ" i="1" dirty="0" smtClean="0">
                <a:solidFill>
                  <a:schemeClr val="tx2"/>
                </a:solidFill>
              </a:rPr>
              <a:t>(pokračování)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		Předpisy a publikace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4880" y="2636912"/>
            <a:ext cx="655128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1400" b="1" strike="sngStrike" dirty="0"/>
          </a:p>
          <a:p>
            <a:r>
              <a:rPr lang="cs-CZ" sz="1400" b="1" dirty="0" smtClean="0">
                <a:solidFill>
                  <a:schemeClr val="accent2"/>
                </a:solidFill>
              </a:rPr>
              <a:t>NOVÉ: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 smtClean="0"/>
              <a:t>Frazeologie RADIO pro mobilní prostředky / osoby na provozní ploše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 smtClean="0"/>
              <a:t>Frazeologie používaná stanovišti FIS v rámci předávání výstrah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 smtClean="0"/>
              <a:t>Frazeologie pro zahájení činnosti IFR v ATZ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 smtClean="0"/>
              <a:t>Změna volacího znaku </a:t>
            </a:r>
            <a:r>
              <a:rPr lang="cs-CZ" sz="1400" strike="sngStrike" dirty="0" smtClean="0"/>
              <a:t>INFO</a:t>
            </a:r>
            <a:r>
              <a:rPr lang="cs-CZ" sz="1400" dirty="0" smtClean="0"/>
              <a:t> INFORMATION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 smtClean="0"/>
              <a:t>Frazeologie pro přehledovou službu FIS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 smtClean="0"/>
              <a:t>Frazeologie používaná stanovišti FIS v rámci uspořádání toku letového provozu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 smtClean="0"/>
              <a:t>Frazeologie pro používání sekundárního přehledového radaru a ADS-B stanovišti FIS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1400" dirty="0" smtClean="0"/>
          </a:p>
          <a:p>
            <a:endParaRPr lang="cs-CZ" sz="1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-16218"/>
            <a:ext cx="1539213" cy="153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 RÁDIO 2023 – absolvované kontroly</a:t>
            </a:r>
            <a:endParaRPr lang="cs-CZ" sz="2800" dirty="0">
              <a:solidFill>
                <a:schemeClr val="bg1"/>
              </a:solidFill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148870"/>
              </p:ext>
            </p:extLst>
          </p:nvPr>
        </p:nvGraphicFramePr>
        <p:xfrm>
          <a:off x="251520" y="1345924"/>
          <a:ext cx="4176463" cy="4262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127">
                  <a:extLst>
                    <a:ext uri="{9D8B030D-6E8A-4147-A177-3AD203B41FA5}">
                      <a16:colId xmlns:a16="http://schemas.microsoft.com/office/drawing/2014/main" xmlns="" val="4286263971"/>
                    </a:ext>
                  </a:extLst>
                </a:gridCol>
                <a:gridCol w="2732613">
                  <a:extLst>
                    <a:ext uri="{9D8B030D-6E8A-4147-A177-3AD203B41FA5}">
                      <a16:colId xmlns:a16="http://schemas.microsoft.com/office/drawing/2014/main" xmlns="" val="2971537414"/>
                    </a:ext>
                  </a:extLst>
                </a:gridCol>
                <a:gridCol w="1089723">
                  <a:extLst>
                    <a:ext uri="{9D8B030D-6E8A-4147-A177-3AD203B41FA5}">
                      <a16:colId xmlns:a16="http://schemas.microsoft.com/office/drawing/2014/main" xmlns="" val="1219624628"/>
                    </a:ext>
                  </a:extLst>
                </a:gridCol>
              </a:tblGrid>
              <a:tr h="222074">
                <a:tc>
                  <a:txBody>
                    <a:bodyPr/>
                    <a:lstStyle/>
                    <a:p>
                      <a:pPr algn="ctr" fontAlgn="ctr"/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základní text)"/>
                        </a:rPr>
                        <a:t>Plánované kontroly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základní text)"/>
                        </a:rPr>
                        <a:t>Datum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020306"/>
                  </a:ext>
                </a:extLst>
              </a:tr>
              <a:tr h="2048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Letiště </a:t>
                      </a:r>
                      <a:r>
                        <a:rPr lang="cs-CZ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Rakovník</a:t>
                      </a:r>
                      <a:endParaRPr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Calibri (základní text)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12.04.2023</a:t>
                      </a: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8896784"/>
                  </a:ext>
                </a:extLst>
              </a:tr>
              <a:tr h="2178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2.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Heliport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Plasy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12.04.2023</a:t>
                      </a: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0635176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3.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Letiště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Příbram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11.04.2023</a:t>
                      </a:r>
                      <a:endParaRPr lang="cs-CZ" sz="1000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9929201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4.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Letiště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Líně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13.04.2023</a:t>
                      </a: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9235426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5.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Letiště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Hořovice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05.05.2023</a:t>
                      </a: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734614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6.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Letiště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Chrudim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16.08.2023</a:t>
                      </a: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7309854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7.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Letiště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Podhořany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16.08.2023</a:t>
                      </a: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694357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8.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Letiště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Skuteč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17.08.2023</a:t>
                      </a: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3393796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9.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Letiště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Polička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17.08.2023</a:t>
                      </a: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183946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10.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Letiště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Mikulovice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18.07.2023</a:t>
                      </a: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2647353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11.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Letiště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Šumperk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18.07.2023</a:t>
                      </a: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306817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12.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Letiště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Olomouc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20.07.2023</a:t>
                      </a: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013600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Calibri (základní text)"/>
                        </a:rPr>
                        <a:t>13.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u="none" strike="noStrike" dirty="0">
                          <a:effectLst/>
                          <a:latin typeface="Calibri (základní text)"/>
                        </a:rPr>
                        <a:t>Letiště </a:t>
                      </a:r>
                      <a:r>
                        <a:rPr lang="cs-CZ" sz="1000" u="none" strike="noStrike" dirty="0" smtClean="0">
                          <a:effectLst/>
                          <a:latin typeface="Calibri (základní text)"/>
                        </a:rPr>
                        <a:t>Krnov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28.08.2023</a:t>
                      </a: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2883778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Letiště </a:t>
                      </a:r>
                      <a:r>
                        <a:rPr lang="cs-CZ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Letňany</a:t>
                      </a:r>
                      <a:endParaRPr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Calibri (základní text)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12.07.2023</a:t>
                      </a: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8126401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Letiště </a:t>
                      </a:r>
                      <a:r>
                        <a:rPr lang="cs-CZ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Hradec Králové</a:t>
                      </a:r>
                      <a:endParaRPr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Calibri (základní text)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29.06.2023</a:t>
                      </a: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1328351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16.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Calibri (základní text)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Letiště </a:t>
                      </a:r>
                      <a:r>
                        <a:rPr lang="cs-CZ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Slaný</a:t>
                      </a:r>
                      <a:endParaRPr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Calibri (základní text)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25.09.2023</a:t>
                      </a:r>
                      <a:endParaRPr lang="cs-CZ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926962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17.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Calibri (základní text)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Letiště Kladno</a:t>
                      </a:r>
                      <a:endParaRPr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Calibri (základní text)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25.09.2023</a:t>
                      </a: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700558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18.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Calibri (základní text)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Letiště </a:t>
                      </a:r>
                      <a:r>
                        <a:rPr lang="cs-CZ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Točná</a:t>
                      </a:r>
                      <a:endParaRPr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Calibri (základní text)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26.09.2023</a:t>
                      </a: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7586792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19.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Calibri (základní text)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Letiště </a:t>
                      </a:r>
                      <a:r>
                        <a:rPr lang="cs-CZ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 (základní text)"/>
                          <a:ea typeface="+mn-ea"/>
                          <a:cs typeface="+mn-cs"/>
                        </a:rPr>
                        <a:t>Bubovice</a:t>
                      </a:r>
                      <a:endParaRPr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Calibri (základní text)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26.09.2023</a:t>
                      </a: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3717089"/>
                  </a:ext>
                </a:extLst>
              </a:tr>
            </a:tbl>
          </a:graphicData>
        </a:graphic>
      </p:graphicFrame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98226"/>
              </p:ext>
            </p:extLst>
          </p:nvPr>
        </p:nvGraphicFramePr>
        <p:xfrm>
          <a:off x="4585105" y="1345925"/>
          <a:ext cx="4235367" cy="930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122">
                  <a:extLst>
                    <a:ext uri="{9D8B030D-6E8A-4147-A177-3AD203B41FA5}">
                      <a16:colId xmlns:a16="http://schemas.microsoft.com/office/drawing/2014/main" xmlns="" val="4286263971"/>
                    </a:ext>
                  </a:extLst>
                </a:gridCol>
                <a:gridCol w="2771153">
                  <a:extLst>
                    <a:ext uri="{9D8B030D-6E8A-4147-A177-3AD203B41FA5}">
                      <a16:colId xmlns:a16="http://schemas.microsoft.com/office/drawing/2014/main" xmlns="" val="2971537414"/>
                    </a:ext>
                  </a:extLst>
                </a:gridCol>
                <a:gridCol w="1105092">
                  <a:extLst>
                    <a:ext uri="{9D8B030D-6E8A-4147-A177-3AD203B41FA5}">
                      <a16:colId xmlns:a16="http://schemas.microsoft.com/office/drawing/2014/main" xmlns="" val="1219624628"/>
                    </a:ext>
                  </a:extLst>
                </a:gridCol>
              </a:tblGrid>
              <a:tr h="237442"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základní text)"/>
                        </a:rPr>
                        <a:t>Mimořádné</a:t>
                      </a:r>
                      <a:r>
                        <a:rPr lang="cs-CZ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 (základní text)"/>
                        </a:rPr>
                        <a:t> kontroly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základní text)"/>
                        </a:rPr>
                        <a:t>Datum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(základní text)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4020306"/>
                  </a:ext>
                </a:extLst>
              </a:tr>
              <a:tr h="2275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</a:t>
                      </a:r>
                      <a:endParaRPr lang="cs-CZ" sz="1000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Letiště </a:t>
                      </a:r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Znojmo</a:t>
                      </a:r>
                      <a:endParaRPr lang="cs-CZ" sz="1000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22.02.2023</a:t>
                      </a:r>
                      <a:endParaRPr lang="cs-CZ" sz="1000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8896784"/>
                  </a:ext>
                </a:extLst>
              </a:tr>
              <a:tr h="2329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</a:t>
                      </a:r>
                      <a:endParaRPr lang="cs-CZ" sz="1000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Letiště Prostějov</a:t>
                      </a:r>
                      <a:endParaRPr lang="cs-CZ" sz="1000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20.07.2023</a:t>
                      </a:r>
                    </a:p>
                  </a:txBody>
                  <a:tcPr marL="5893" marR="5893" marT="589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0635176"/>
                  </a:ext>
                </a:extLst>
              </a:tr>
              <a:tr h="2329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</a:t>
                      </a:r>
                      <a:endParaRPr lang="cs-CZ" sz="1000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Havlíčkuv Brod</a:t>
                      </a:r>
                      <a:endParaRPr lang="cs-CZ" sz="1000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07.06.2023</a:t>
                      </a:r>
                    </a:p>
                  </a:txBody>
                  <a:tcPr marL="5893" marR="5893" marT="589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4468529"/>
                  </a:ext>
                </a:extLst>
              </a:tr>
            </a:tbl>
          </a:graphicData>
        </a:graphic>
      </p:graphicFrame>
      <p:pic>
        <p:nvPicPr>
          <p:cNvPr id="4106" name="Picture 10" descr="Zabezpečení hostingu | Hostingové služby Webkitty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98" y="329697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508104" y="5584367"/>
            <a:ext cx="248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174 nálezů a pozorování</a:t>
            </a:r>
            <a:endParaRPr lang="cs-CZ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2927639"/>
            <a:ext cx="115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22 kontrol</a:t>
            </a:r>
            <a:endParaRPr lang="cs-CZ" b="1" dirty="0"/>
          </a:p>
        </p:txBody>
      </p:sp>
      <p:sp>
        <p:nvSpPr>
          <p:cNvPr id="12" name="Obdélník 11"/>
          <p:cNvSpPr/>
          <p:nvPr/>
        </p:nvSpPr>
        <p:spPr>
          <a:xfrm>
            <a:off x="5364088" y="2708920"/>
            <a:ext cx="2736304" cy="33843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2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60648"/>
            <a:ext cx="7343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Postup při kontrole</a:t>
            </a:r>
            <a:endParaRPr lang="cs-CZ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5103074"/>
              </p:ext>
            </p:extLst>
          </p:nvPr>
        </p:nvGraphicFramePr>
        <p:xfrm>
          <a:off x="-396552" y="1412776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Auditor - Free professions and jobs ic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731" y="2807419"/>
            <a:ext cx="1629693" cy="162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ál 2"/>
          <p:cNvSpPr/>
          <p:nvPr/>
        </p:nvSpPr>
        <p:spPr>
          <a:xfrm>
            <a:off x="6300192" y="2492896"/>
            <a:ext cx="2376264" cy="23042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3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0821" y="307087"/>
            <a:ext cx="7343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800" b="1" dirty="0" smtClean="0">
                <a:solidFill>
                  <a:schemeClr val="bg1"/>
                </a:solidFill>
              </a:rPr>
              <a:t>Kontrolní </a:t>
            </a:r>
            <a:r>
              <a:rPr lang="cs-CZ" altLang="cs-CZ" sz="2800" b="1" dirty="0">
                <a:solidFill>
                  <a:schemeClr val="bg1"/>
                </a:solidFill>
              </a:rPr>
              <a:t>zjištění		Co s tím? </a:t>
            </a:r>
            <a:endParaRPr lang="cs-CZ" sz="2800" dirty="0">
              <a:solidFill>
                <a:schemeClr val="bg1"/>
              </a:solidFill>
            </a:endParaRPr>
          </a:p>
          <a:p>
            <a:endParaRPr lang="cs-CZ" altLang="cs-CZ" sz="2800" b="1" dirty="0" smtClean="0">
              <a:solidFill>
                <a:schemeClr val="bg1"/>
              </a:solidFill>
            </a:endParaRPr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3" y="3959640"/>
            <a:ext cx="3397201" cy="1216600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6" y="1830927"/>
            <a:ext cx="3269259" cy="212871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827584" y="1394925"/>
            <a:ext cx="2812245" cy="3385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chemeClr val="accent2"/>
                </a:solidFill>
              </a:rPr>
              <a:t>1. Obdržím protokol o kontrole</a:t>
            </a:r>
            <a:endParaRPr lang="cs-CZ" sz="1600" b="1" dirty="0">
              <a:solidFill>
                <a:schemeClr val="accent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1394925"/>
            <a:ext cx="3816424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accent2"/>
                </a:solidFill>
              </a:rPr>
              <a:t>2</a:t>
            </a:r>
            <a:r>
              <a:rPr lang="cs-CZ" sz="1600" b="1" dirty="0" smtClean="0">
                <a:solidFill>
                  <a:schemeClr val="accent2"/>
                </a:solidFill>
              </a:rPr>
              <a:t>. Zpracuji nápravná opatření v termínu určeném v protokolu o kontrole</a:t>
            </a:r>
            <a:endParaRPr lang="cs-CZ" sz="1600" b="1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Fear Detailed Rounded Lineal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8363"/>
            <a:ext cx="904130" cy="90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06712" y="2113431"/>
            <a:ext cx="3697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Odpověď adresovaná Úřadu o splnění nápravných opatření musí: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Být zaslána v řádném termínu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Být zaslána do datové schránky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Obsahovat ID každého nálezu (např. LKPS/23/01) – ke každému ID uvede kontrolovaný nápravné opatření</a:t>
            </a:r>
            <a:r>
              <a:rPr lang="cs-CZ" dirty="0"/>
              <a:t> </a:t>
            </a:r>
            <a:r>
              <a:rPr lang="cs-CZ" dirty="0" smtClean="0"/>
              <a:t>+ důkaz (</a:t>
            </a:r>
            <a:r>
              <a:rPr lang="cs-CZ" dirty="0"/>
              <a:t>n</a:t>
            </a:r>
            <a:r>
              <a:rPr lang="cs-CZ" dirty="0" smtClean="0"/>
              <a:t>apř. odkaz na dokumentaci - název dokumentu, ust. / odst.)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9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7629</TotalTime>
  <Words>1208</Words>
  <Application>Microsoft Office PowerPoint</Application>
  <PresentationFormat>Předvádění na obrazovce (4:3)</PresentationFormat>
  <Paragraphs>330</Paragraphs>
  <Slides>22</Slides>
  <Notes>3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(základní text)</vt:lpstr>
      <vt:lpstr>Verdana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Pekárek Jaroslav</dc:creator>
  <cp:lastModifiedBy>CURIK Lukas</cp:lastModifiedBy>
  <cp:revision>525</cp:revision>
  <cp:lastPrinted>2022-05-12T05:39:51Z</cp:lastPrinted>
  <dcterms:created xsi:type="dcterms:W3CDTF">2017-11-28T07:12:10Z</dcterms:created>
  <dcterms:modified xsi:type="dcterms:W3CDTF">2024-01-15T13:17:58Z</dcterms:modified>
</cp:coreProperties>
</file>