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8" r:id="rId3"/>
    <p:sldId id="375" r:id="rId4"/>
    <p:sldId id="368" r:id="rId5"/>
    <p:sldId id="372" r:id="rId6"/>
    <p:sldId id="412" r:id="rId7"/>
    <p:sldId id="411" r:id="rId8"/>
    <p:sldId id="413" r:id="rId9"/>
    <p:sldId id="414" r:id="rId10"/>
    <p:sldId id="415" r:id="rId11"/>
    <p:sldId id="416" r:id="rId12"/>
    <p:sldId id="409" r:id="rId13"/>
    <p:sldId id="408" r:id="rId14"/>
    <p:sldId id="347" r:id="rId15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Kolin" initials="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FF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86899" autoAdjust="0"/>
  </p:normalViewPr>
  <p:slideViewPr>
    <p:cSldViewPr>
      <p:cViewPr varScale="1">
        <p:scale>
          <a:sx n="57" d="100"/>
          <a:sy n="57" d="100"/>
        </p:scale>
        <p:origin x="1506" y="72"/>
      </p:cViewPr>
      <p:guideLst>
        <p:guide orient="horz" pos="2160"/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33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5F5EA4-B28C-4DAC-B848-8392E6551830}" type="datetimeFigureOut">
              <a:rPr lang="cs-CZ"/>
              <a:pPr>
                <a:defRPr/>
              </a:pPr>
              <a:t>11.01.2024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E6ABB8-2D5D-4406-8069-ED8A0738F3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53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4543B-56C9-46D2-873B-6FB2E567BCE5}" type="datetimeFigureOut">
              <a:rPr lang="cs-CZ"/>
              <a:pPr>
                <a:defRPr/>
              </a:pPr>
              <a:t>11.01.2024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23BCC5-2F2D-4465-B319-C6B93BB8E3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8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0D5480-6BE1-4F4C-9212-68B26D0DA43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CC5-2F2D-4465-B319-C6B93BB8E3C1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201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BEE06-9DF6-4CC7-BD49-CBE2480001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47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D8F7-85A8-43C1-B242-5BF4176C0D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2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C006A-C814-46BA-8D8E-8A64C55D6B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59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7C6C-FC9F-4086-BA38-8175D8347C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61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700338" y="6237288"/>
            <a:ext cx="4392612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443663" y="61404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                   </a:t>
            </a:r>
            <a:fld id="{1B701174-F8F1-48A6-B56A-EF0247EDE8A2}" type="slidenum">
              <a:rPr lang="cs-CZ" altLang="cs-CZ">
                <a:solidFill>
                  <a:schemeClr val="bg1"/>
                </a:solidFill>
              </a:rPr>
              <a:pPr/>
              <a:t>‹#›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388424" cy="4370059"/>
          </a:xfrm>
          <a:solidFill>
            <a:schemeClr val="accent1">
              <a:alpha val="7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342900" indent="-342900" algn="just">
              <a:buFont typeface="Wingdings" pitchFamily="2" charset="2"/>
              <a:buChar char="ü"/>
              <a:defRPr sz="2400">
                <a:solidFill>
                  <a:schemeClr val="bg1"/>
                </a:solidFill>
              </a:defRPr>
            </a:lvl1pPr>
            <a:lvl2pPr algn="just">
              <a:defRPr sz="2000">
                <a:solidFill>
                  <a:schemeClr val="bg1"/>
                </a:solidFill>
              </a:defRPr>
            </a:lvl2pPr>
            <a:lvl3pPr algn="just">
              <a:defRPr sz="1800">
                <a:solidFill>
                  <a:schemeClr val="bg1"/>
                </a:solidFill>
              </a:defRPr>
            </a:lvl3pPr>
            <a:lvl4pPr algn="just">
              <a:defRPr sz="1600">
                <a:solidFill>
                  <a:schemeClr val="bg1"/>
                </a:solidFill>
              </a:defRPr>
            </a:lvl4pPr>
            <a:lvl5pPr algn="just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>
            <a:lvl1pPr algn="l">
              <a:defRPr lang="cs-CZ" sz="4000" b="1" kern="1200" cap="small" spc="0" baseline="0" smtClean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9B0A0B4F-B071-4432-AF61-194B716D646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43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ekvasil\Plocha\Práce\20 PVVLK Březen 2013\UAS\UAS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" y="2"/>
            <a:ext cx="918178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/>
          <p:nvPr/>
        </p:nvSpPr>
        <p:spPr>
          <a:xfrm>
            <a:off x="3175" y="5661025"/>
            <a:ext cx="9144000" cy="1203325"/>
          </a:xfrm>
          <a:prstGeom prst="rect">
            <a:avLst/>
          </a:prstGeom>
          <a:solidFill>
            <a:srgbClr val="002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5094609" y="5801566"/>
            <a:ext cx="3926011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Ing. Viktor Nath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ředitel Odboru standardizace a regulace</a:t>
            </a:r>
          </a:p>
        </p:txBody>
      </p:sp>
      <p:sp>
        <p:nvSpPr>
          <p:cNvPr id="6" name="Ovál 5"/>
          <p:cNvSpPr/>
          <p:nvPr userDrawn="1"/>
        </p:nvSpPr>
        <p:spPr>
          <a:xfrm>
            <a:off x="7926388" y="4376738"/>
            <a:ext cx="1258887" cy="1277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s odříznutým příčným rohem 14"/>
          <p:cNvSpPr/>
          <p:nvPr userDrawn="1"/>
        </p:nvSpPr>
        <p:spPr>
          <a:xfrm>
            <a:off x="3175" y="1052513"/>
            <a:ext cx="8240713" cy="79216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8" name="Obráze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4291013"/>
            <a:ext cx="12477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85" y="587375"/>
            <a:ext cx="7772400" cy="1362075"/>
          </a:xfrm>
          <a:prstGeom prst="rect">
            <a:avLst/>
          </a:prstGeom>
          <a:noFill/>
          <a:ln>
            <a:solidFill>
              <a:srgbClr val="002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252000"/>
          <a:lstStyle>
            <a:lvl1pPr algn="l">
              <a:lnSpc>
                <a:spcPts val="2800"/>
              </a:lnSpc>
              <a:defRPr sz="11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F61D-FDCD-4D98-8413-024B649450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8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6673-E2B7-413A-8135-3A526FB9DE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3311-4BF5-4AF4-821D-BA50CE997B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6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152841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F4C3A8B6-9D30-4687-BBCC-0DE1612965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8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" name="Obdélník 4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188" y="121667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2AFF2C5A-7F1E-466C-90B1-2DA0B45153A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155A-DF49-4361-890E-228B70AA75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9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4B10B-270A-411D-AD19-35512A920C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98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A4B15D-A12B-4031-9195-98ED38002E2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  <p:sldLayoutId id="2147483668" r:id="rId4"/>
    <p:sldLayoutId id="2147483669" r:id="rId5"/>
    <p:sldLayoutId id="2147483677" r:id="rId6"/>
    <p:sldLayoutId id="214748367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u.gov.cz/Kontak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107504" y="1196753"/>
            <a:ext cx="8136904" cy="172819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Aktuální informace </a:t>
            </a:r>
            <a:r>
              <a:rPr lang="cs-CZ" sz="5700" b="1" cap="small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 rámci oddělení letišť </a:t>
            </a:r>
            <a:endParaRPr lang="cs-CZ" sz="5700" b="1" cap="small" dirty="0">
              <a:ln w="12700">
                <a:solidFill>
                  <a:schemeClr val="bg1"/>
                </a:solidFill>
                <a:round/>
              </a:ln>
              <a:solidFill>
                <a:srgbClr val="002E63"/>
              </a:solidFill>
              <a:effectLst>
                <a:outerShdw blurRad="41275" dist="20320" dir="18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 dopadem na provoz všeobecného letectví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07504" y="4869160"/>
            <a:ext cx="6696744" cy="12885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500" b="1" cap="small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Lenka Javůrková</a:t>
            </a:r>
            <a:endParaRPr lang="cs-CZ" sz="3500" b="1" cap="small" dirty="0">
              <a:ln w="12700">
                <a:solidFill>
                  <a:schemeClr val="bg1"/>
                </a:solidFill>
                <a:round/>
              </a:ln>
              <a:solidFill>
                <a:srgbClr val="002E63"/>
              </a:solidFill>
              <a:effectLst>
                <a:outerShdw blurRad="41275" dist="20320" dir="18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600" b="1" cap="small" dirty="0">
                <a:ln w="12700">
                  <a:solidFill>
                    <a:srgbClr val="002E63"/>
                  </a:solidFill>
                </a:ln>
                <a:solidFill>
                  <a:schemeClr val="bg1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+mj-lt"/>
              </a:rPr>
              <a:t>ÚŘAD PRO CIVILNÍ LETECTVÍ</a:t>
            </a:r>
          </a:p>
        </p:txBody>
      </p: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179388" y="647858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rgbClr val="002060"/>
                </a:solidFill>
              </a:rPr>
              <a:t>ŘLP ČR, </a:t>
            </a:r>
            <a:r>
              <a:rPr lang="cs-CZ" altLang="cs-CZ" sz="1400" b="1" dirty="0" err="1">
                <a:solidFill>
                  <a:srgbClr val="002060"/>
                </a:solidFill>
              </a:rPr>
              <a:t>s.p</a:t>
            </a:r>
            <a:r>
              <a:rPr lang="cs-CZ" altLang="cs-CZ" sz="1400" b="1" dirty="0">
                <a:solidFill>
                  <a:srgbClr val="002060"/>
                </a:solidFill>
              </a:rPr>
              <a:t>. – Jeneč – </a:t>
            </a:r>
            <a:r>
              <a:rPr lang="cs-CZ" altLang="cs-CZ" sz="1400" b="1" dirty="0" smtClean="0">
                <a:solidFill>
                  <a:srgbClr val="002060"/>
                </a:solidFill>
              </a:rPr>
              <a:t>2024</a:t>
            </a:r>
            <a:endParaRPr lang="cs-CZ" altLang="cs-CZ" sz="1400" b="1" dirty="0">
              <a:solidFill>
                <a:srgbClr val="002060"/>
              </a:solidFill>
            </a:endParaRPr>
          </a:p>
        </p:txBody>
      </p:sp>
      <p:sp>
        <p:nvSpPr>
          <p:cNvPr id="9221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3E8BD8-BB26-4674-ABCF-FF21BF9B98D9}" type="slidenum">
              <a:rPr lang="cs-CZ" altLang="cs-CZ">
                <a:solidFill>
                  <a:srgbClr val="002E63"/>
                </a:solidFill>
              </a:rPr>
              <a:pPr/>
              <a:t>1</a:t>
            </a:fld>
            <a:endParaRPr lang="cs-CZ" altLang="cs-CZ">
              <a:solidFill>
                <a:srgbClr val="002E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9279" y="1077368"/>
            <a:ext cx="8799784" cy="864096"/>
          </a:xfrm>
        </p:spPr>
        <p:txBody>
          <a:bodyPr/>
          <a:lstStyle/>
          <a:p>
            <a:r>
              <a:rPr lang="cs-CZ" dirty="0" smtClean="0"/>
              <a:t> Tvar obdélníku velikosti 0,8 m x 3 m nebo kužely ne nižší než 50 cm, </a:t>
            </a:r>
            <a:r>
              <a:rPr lang="cs-CZ" dirty="0"/>
              <a:t>aby jasně vymezovaly </a:t>
            </a:r>
            <a:r>
              <a:rPr lang="cs-CZ" dirty="0" smtClean="0"/>
              <a:t>RWY umístěných max. 200 m od sebe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Postranní značení </a:t>
            </a:r>
            <a:r>
              <a:rPr lang="cs-CZ" dirty="0" err="1" smtClean="0"/>
              <a:t>rwy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5" y="2132856"/>
            <a:ext cx="4379979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53" y="2132856"/>
            <a:ext cx="4379979" cy="3284984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115504" y="5540446"/>
            <a:ext cx="8868627" cy="62485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dirty="0" smtClean="0"/>
              <a:t>	     Takto ne…                                                   Takto ano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980728"/>
            <a:ext cx="8799784" cy="1656184"/>
          </a:xfrm>
        </p:spPr>
        <p:txBody>
          <a:bodyPr/>
          <a:lstStyle/>
          <a:p>
            <a:r>
              <a:rPr lang="cs-CZ" sz="1500" b="1" dirty="0"/>
              <a:t>N</a:t>
            </a:r>
            <a:r>
              <a:rPr lang="cs-CZ" sz="1500" b="1" dirty="0" smtClean="0"/>
              <a:t>ejméně jeden </a:t>
            </a:r>
            <a:r>
              <a:rPr lang="cs-CZ" sz="1500" dirty="0" smtClean="0"/>
              <a:t>ukazatel </a:t>
            </a:r>
            <a:r>
              <a:rPr lang="cs-CZ" sz="1500" dirty="0"/>
              <a:t>směru </a:t>
            </a:r>
            <a:r>
              <a:rPr lang="cs-CZ" sz="1500" dirty="0" smtClean="0"/>
              <a:t>větru </a:t>
            </a:r>
          </a:p>
          <a:p>
            <a:r>
              <a:rPr lang="cs-CZ" sz="1500" dirty="0"/>
              <a:t>U</a:t>
            </a:r>
            <a:r>
              <a:rPr lang="cs-CZ" sz="1500" dirty="0" smtClean="0"/>
              <a:t>místěn </a:t>
            </a:r>
            <a:r>
              <a:rPr lang="cs-CZ" sz="1500" dirty="0"/>
              <a:t>tak, aby byl viditelný z letících letadel nebo z letadel na pohybové ploše a aby při tom nebyl ovlivňován vzdušnými víry, vyvolanými blízkými </a:t>
            </a:r>
            <a:r>
              <a:rPr lang="cs-CZ" sz="1500" dirty="0" smtClean="0"/>
              <a:t>objekty a v </a:t>
            </a:r>
            <a:r>
              <a:rPr lang="cs-CZ" sz="1500" b="1" dirty="0" smtClean="0"/>
              <a:t>maximální vzdálenosti 600 m od prahu RWY</a:t>
            </a:r>
          </a:p>
          <a:p>
            <a:r>
              <a:rPr lang="cs-CZ" sz="1500" dirty="0"/>
              <a:t>T</a:t>
            </a:r>
            <a:r>
              <a:rPr lang="cs-CZ" sz="1500" dirty="0" smtClean="0"/>
              <a:t>var komolého kužele </a:t>
            </a:r>
            <a:r>
              <a:rPr lang="cs-CZ" sz="1500" b="1" dirty="0" smtClean="0"/>
              <a:t>minimální délky 3,6 m </a:t>
            </a:r>
            <a:r>
              <a:rPr lang="cs-CZ" sz="1500" dirty="0" smtClean="0"/>
              <a:t>s průměrem na začátku </a:t>
            </a:r>
            <a:r>
              <a:rPr lang="cs-CZ" sz="1500" b="1" dirty="0" smtClean="0"/>
              <a:t>nejméně 0,9 m a na konci nejméně 0,3 m</a:t>
            </a:r>
          </a:p>
          <a:p>
            <a:r>
              <a:rPr lang="cs-CZ" sz="1500" dirty="0" smtClean="0"/>
              <a:t>Poloha vyznačena </a:t>
            </a:r>
            <a:r>
              <a:rPr lang="cs-CZ" sz="1500" dirty="0"/>
              <a:t>kružnicí </a:t>
            </a:r>
            <a:r>
              <a:rPr lang="cs-CZ" sz="1500" dirty="0" smtClean="0"/>
              <a:t>bílé barvy </a:t>
            </a:r>
            <a:r>
              <a:rPr lang="cs-CZ" sz="1500" b="1" dirty="0" smtClean="0"/>
              <a:t>o </a:t>
            </a:r>
            <a:r>
              <a:rPr lang="cs-CZ" sz="1500" b="1" dirty="0"/>
              <a:t>průměru 15 m </a:t>
            </a:r>
            <a:r>
              <a:rPr lang="cs-CZ" sz="1500" dirty="0"/>
              <a:t>se šířkou čáry </a:t>
            </a:r>
            <a:r>
              <a:rPr lang="cs-CZ" sz="1500" b="1" dirty="0"/>
              <a:t>nejméně 0,5 m</a:t>
            </a:r>
            <a:endParaRPr lang="cs-CZ" sz="1500" b="1" dirty="0" smtClean="0"/>
          </a:p>
          <a:p>
            <a:pPr lvl="1"/>
            <a:endParaRPr lang="cs-CZ" sz="1500" b="1" dirty="0" smtClean="0"/>
          </a:p>
          <a:p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804023"/>
          </a:xfrm>
        </p:spPr>
        <p:txBody>
          <a:bodyPr/>
          <a:lstStyle/>
          <a:p>
            <a:r>
              <a:rPr lang="cs-CZ" dirty="0" smtClean="0"/>
              <a:t>Ukazatel směru větru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11</a:t>
            </a:fld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9636" y="2554561"/>
            <a:ext cx="3048204" cy="3333056"/>
          </a:xfrm>
          <a:prstGeom prst="rect">
            <a:avLst/>
          </a:prstGeom>
        </p:spPr>
      </p:pic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1" y="5805264"/>
            <a:ext cx="7644013" cy="60982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cs-CZ" dirty="0"/>
              <a:t> </a:t>
            </a:r>
            <a:r>
              <a:rPr lang="cs-CZ" dirty="0" smtClean="0"/>
              <a:t>       Takto ne…				Takto ano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marL="0" indent="0" eaLnBrk="1" hangingPunct="1">
              <a:buNone/>
            </a:pPr>
            <a:r>
              <a:rPr lang="cs-CZ" dirty="0" smtClean="0"/>
              <a:t>					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 smtClean="0"/>
          </a:p>
          <a:p>
            <a:pPr lvl="1" eaLnBrk="1" hangingPunct="1"/>
            <a:endParaRPr lang="cs-CZ" b="1" dirty="0" smtClean="0"/>
          </a:p>
          <a:p>
            <a:pPr lvl="1" eaLnBrk="1" hangingPunct="1"/>
            <a:endParaRPr lang="cs-CZ" b="1" dirty="0" smtClean="0"/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marL="0" indent="0" eaLnBrk="1" hangingPunct="1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96985"/>
            <a:ext cx="3384377" cy="30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3-letý </a:t>
            </a:r>
            <a:r>
              <a:rPr lang="cs-CZ" dirty="0"/>
              <a:t>cyklus plánovaných kontrol + letiště vyhodnocené jako rizikové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pokračování v ověřování  dokumentace letiště </a:t>
            </a:r>
            <a:r>
              <a:rPr lang="cs-CZ" dirty="0" smtClean="0"/>
              <a:t>vs. VFR příručka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 fyzický </a:t>
            </a:r>
            <a:r>
              <a:rPr lang="cs-CZ" dirty="0"/>
              <a:t>stav </a:t>
            </a:r>
            <a:r>
              <a:rPr lang="cs-CZ" dirty="0" smtClean="0"/>
              <a:t>letiště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 souvislosti se změnou Leteckého předpisu L15 nebude OL v rámci kontrol vyžadovat AIP, VFR příručku a Letecké předpisy řady L v listinné podobě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kontroly AD v roce </a:t>
            </a:r>
            <a:r>
              <a:rPr lang="pl-PL" dirty="0" smtClean="0"/>
              <a:t>2024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696" y="1124744"/>
            <a:ext cx="858376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Odchod Leteckého stavebního úřadu z ÚCL (Dle novely zákona č. 49/1997 Sb. o civilním letectví, není ÚCL s účinností od 1.1.2024 zvláštním stavebním úřadem pro letecké stavby)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Letecký stavební úřad je od 1. 1. 2024 součástí </a:t>
            </a:r>
            <a:r>
              <a:rPr lang="cs-CZ" dirty="0" smtClean="0"/>
              <a:t>Dopravního a </a:t>
            </a:r>
            <a:r>
              <a:rPr lang="cs-CZ" dirty="0" smtClean="0"/>
              <a:t>energetického </a:t>
            </a:r>
            <a:r>
              <a:rPr lang="cs-CZ" dirty="0" smtClean="0"/>
              <a:t>stavebního </a:t>
            </a:r>
            <a:r>
              <a:rPr lang="cs-CZ" dirty="0" smtClean="0"/>
              <a:t>úřadu (DESÚ)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Veškerou korespondenci a komunikaci </a:t>
            </a:r>
            <a:r>
              <a:rPr lang="cs-CZ" dirty="0" smtClean="0"/>
              <a:t>ohledně leteckých staveb tedy </a:t>
            </a:r>
            <a:r>
              <a:rPr lang="cs-CZ" dirty="0"/>
              <a:t>prosím směřujte již na </a:t>
            </a:r>
            <a:r>
              <a:rPr lang="cs-CZ" dirty="0" smtClean="0"/>
              <a:t>Dopravní a energetický stavební úřad </a:t>
            </a:r>
            <a:r>
              <a:rPr lang="cs-CZ" dirty="0" smtClean="0"/>
              <a:t>(DESÚ). </a:t>
            </a:r>
            <a:r>
              <a:rPr lang="cs-CZ" dirty="0"/>
              <a:t>Kontaktní údaje naleznete pod odkazem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desu.gov.cz/Kontakt.html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Ochranná pásma letišť a heliportů byla převedena do agendy Oddělení letišť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v roce 2024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0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708920"/>
            <a:ext cx="8388424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4500" b="1" cap="small" dirty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Děkuji za pozornost.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4500" b="1" cap="small" dirty="0">
              <a:ln w="28575" cmpd="sng">
                <a:solidFill>
                  <a:srgbClr val="002E63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l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36912"/>
            <a:ext cx="8208912" cy="28083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9600" b="1" dirty="0" smtClean="0">
                <a:ea typeface="Calibri"/>
              </a:rPr>
              <a:t>Od 1. 1. 2024 je oddělení letišť součástí nově zřízeného Odboru Letiš</a:t>
            </a:r>
            <a:r>
              <a:rPr lang="cs-CZ" sz="9600" b="1" dirty="0">
                <a:ea typeface="Calibri"/>
              </a:rPr>
              <a:t>ť</a:t>
            </a:r>
            <a:r>
              <a:rPr lang="cs-CZ" sz="9600" b="1" dirty="0" smtClean="0">
                <a:ea typeface="Calibri"/>
              </a:rPr>
              <a:t> a Navigačních Služeb (OLNS)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9600" b="1" dirty="0" smtClean="0">
                <a:ea typeface="Calibri"/>
              </a:rPr>
              <a:t>Náplň oddělení letišť zůstává nezměněna v oblasti dozoru nad letišti a heliporty a územní ochranou letišť a heliportů.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9600" b="1" dirty="0" smtClean="0">
                <a:ea typeface="Calibri"/>
              </a:rPr>
              <a:t>Novou agendou oddělení je vyhlašování Ochranných pásem letišť a heliportů</a:t>
            </a:r>
            <a:endParaRPr lang="cs-CZ" sz="9600" dirty="0">
              <a:ea typeface="Calibri"/>
            </a:endParaRPr>
          </a:p>
          <a:p>
            <a:pPr lvl="0"/>
            <a:endParaRPr lang="cs-CZ" sz="3300" dirty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Oddělení Letišť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9032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Státní dozor </a:t>
            </a:r>
            <a:r>
              <a:rPr lang="cs-CZ" sz="3600" dirty="0" smtClean="0"/>
              <a:t> a další činnosti OL - 2023</a:t>
            </a:r>
            <a:endParaRPr sz="3600" cap="none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68052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Statistika: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</a:t>
            </a:r>
            <a:r>
              <a:rPr lang="cs-CZ" altLang="cs-CZ" dirty="0" smtClean="0"/>
              <a:t>lánované </a:t>
            </a:r>
            <a:r>
              <a:rPr lang="cs-CZ" altLang="cs-CZ" dirty="0"/>
              <a:t>kontroly </a:t>
            </a:r>
            <a:r>
              <a:rPr lang="cs-CZ" altLang="cs-CZ" dirty="0" smtClean="0"/>
              <a:t> VFR letišť  </a:t>
            </a:r>
            <a:r>
              <a:rPr lang="cs-CZ" altLang="cs-CZ" dirty="0"/>
              <a:t>- </a:t>
            </a:r>
            <a:r>
              <a:rPr lang="cs-CZ" altLang="cs-CZ" dirty="0" smtClean="0"/>
              <a:t>25 (uskutečněno 24)  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n</a:t>
            </a:r>
            <a:r>
              <a:rPr lang="cs-CZ" altLang="cs-CZ" dirty="0" smtClean="0"/>
              <a:t>eplánované </a:t>
            </a:r>
            <a:r>
              <a:rPr lang="cs-CZ" altLang="cs-CZ" dirty="0"/>
              <a:t>kontroly </a:t>
            </a:r>
            <a:r>
              <a:rPr lang="cs-CZ" altLang="cs-CZ" dirty="0" smtClean="0"/>
              <a:t> VFR letišť </a:t>
            </a:r>
            <a:r>
              <a:rPr lang="cs-CZ" altLang="cs-CZ" dirty="0"/>
              <a:t>– 1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d</a:t>
            </a:r>
            <a:r>
              <a:rPr lang="cs-CZ" altLang="cs-CZ" dirty="0" smtClean="0"/>
              <a:t>opad </a:t>
            </a:r>
            <a:r>
              <a:rPr lang="cs-CZ" altLang="cs-CZ" dirty="0"/>
              <a:t>na provozuschopnost AD </a:t>
            </a:r>
            <a:r>
              <a:rPr lang="cs-CZ" altLang="cs-CZ" dirty="0" smtClean="0"/>
              <a:t>– 0 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období </a:t>
            </a:r>
            <a:r>
              <a:rPr lang="cs-CZ" dirty="0" smtClean="0"/>
              <a:t>2023 </a:t>
            </a:r>
            <a:r>
              <a:rPr lang="cs-CZ" dirty="0"/>
              <a:t>změna na pozici odpovědných zástupců </a:t>
            </a:r>
            <a:r>
              <a:rPr lang="cs-CZ" dirty="0" smtClean="0"/>
              <a:t>– 7 </a:t>
            </a: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p</a:t>
            </a:r>
            <a:r>
              <a:rPr lang="cs-CZ" dirty="0" smtClean="0"/>
              <a:t>očet </a:t>
            </a:r>
            <a:r>
              <a:rPr lang="cs-CZ" dirty="0"/>
              <a:t>souhlasů s činností v OP </a:t>
            </a:r>
            <a:r>
              <a:rPr lang="cs-CZ" dirty="0" smtClean="0"/>
              <a:t>– 30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p</a:t>
            </a:r>
            <a:r>
              <a:rPr lang="cs-CZ" dirty="0" smtClean="0"/>
              <a:t>očet nově zřízených ochranných pásem letišť – 16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ú</a:t>
            </a:r>
            <a:r>
              <a:rPr lang="cs-CZ" dirty="0" smtClean="0"/>
              <a:t>zemní ochrana letišť (počet žádostí v rámci územního / stavebního řízení) – 1734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s</a:t>
            </a:r>
            <a:r>
              <a:rPr lang="cs-CZ" dirty="0" smtClean="0"/>
              <a:t>eminář pro provozovatele letišť – účast 35 zástupců provozovatelů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alt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/>
          </a:p>
        </p:txBody>
      </p:sp>
      <p:sp>
        <p:nvSpPr>
          <p:cNvPr id="5" name="Šipka dolů 4"/>
          <p:cNvSpPr/>
          <p:nvPr/>
        </p:nvSpPr>
        <p:spPr>
          <a:xfrm flipH="1">
            <a:off x="7164288" y="198884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flipH="1">
            <a:off x="5149428" y="284539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>
            <a:off x="5148746" y="2368218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5040734" y="3612149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7812360" y="3140968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3995936" y="4725144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6966607" y="3972189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288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5000" dirty="0"/>
              <a:t>Z kontrol AD v roce </a:t>
            </a:r>
            <a:r>
              <a:rPr sz="5000" dirty="0" smtClean="0"/>
              <a:t>2023</a:t>
            </a:r>
            <a:endParaRPr sz="5000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104456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Vyplývají následující zjištění </a:t>
            </a:r>
            <a:r>
              <a:rPr lang="cs-CZ" altLang="cs-CZ" dirty="0" smtClean="0"/>
              <a:t>dle </a:t>
            </a:r>
            <a:r>
              <a:rPr lang="cs-CZ" altLang="cs-CZ" dirty="0"/>
              <a:t>počtu výskytu (% výskytu</a:t>
            </a:r>
            <a:r>
              <a:rPr lang="cs-CZ" altLang="cs-CZ" dirty="0" smtClean="0"/>
              <a:t>):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50% nekontrastní značení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35% neaktuální </a:t>
            </a:r>
            <a:r>
              <a:rPr lang="cs-CZ" altLang="cs-CZ" dirty="0"/>
              <a:t>l</a:t>
            </a:r>
            <a:r>
              <a:rPr lang="cs-CZ" altLang="cs-CZ" dirty="0" smtClean="0"/>
              <a:t>etištní řád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35% nedoložení stanovení druhu letiště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25% neaktuální letištní pohotovostní plán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25% nekompletní sada záchranných prostředků (nůž, páčidlo, rukavice..)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v 25% neaktuální ICAO Mapa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20% nebyly vedeny záznamy o kontrolách pohybových ploch a záznamy o zajištění HZS v provozní době</a:t>
            </a:r>
            <a:endParaRPr lang="cs-CZ" altLang="cs-CZ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altLang="cs-CZ" dirty="0"/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7910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Únosnost  povrch RWY</a:t>
            </a:r>
          </a:p>
          <a:p>
            <a:r>
              <a:rPr lang="cs-CZ" dirty="0" smtClean="0"/>
              <a:t>Návěstní plocha</a:t>
            </a:r>
          </a:p>
          <a:p>
            <a:r>
              <a:rPr lang="cs-CZ" dirty="0" smtClean="0"/>
              <a:t>Prahové značení</a:t>
            </a:r>
          </a:p>
          <a:p>
            <a:r>
              <a:rPr lang="cs-CZ" dirty="0" smtClean="0"/>
              <a:t>Kužely</a:t>
            </a:r>
          </a:p>
          <a:p>
            <a:r>
              <a:rPr lang="cs-CZ" dirty="0" smtClean="0"/>
              <a:t>Postranní značení RWY</a:t>
            </a:r>
          </a:p>
          <a:p>
            <a:r>
              <a:rPr lang="cs-CZ" dirty="0" smtClean="0"/>
              <a:t>Ukazatel směru větru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 smtClean="0"/>
              <a:t>Příklady z </a:t>
            </a:r>
            <a:r>
              <a:rPr lang="pl-PL" sz="5000" dirty="0"/>
              <a:t>kontrol </a:t>
            </a:r>
            <a:r>
              <a:rPr lang="pl-PL" sz="5000" dirty="0" smtClean="0"/>
              <a:t>letišť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905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2414" y="1482541"/>
            <a:ext cx="8613492" cy="1305270"/>
          </a:xfrm>
        </p:spPr>
        <p:txBody>
          <a:bodyPr/>
          <a:lstStyle/>
          <a:p>
            <a:r>
              <a:rPr lang="cs-CZ" sz="1800" b="1" dirty="0" smtClean="0"/>
              <a:t>Bez </a:t>
            </a:r>
            <a:r>
              <a:rPr lang="cs-CZ" sz="1800" b="1" dirty="0"/>
              <a:t>nerovností</a:t>
            </a:r>
            <a:r>
              <a:rPr lang="cs-CZ" sz="1800" dirty="0"/>
              <a:t>, které by mohly narušit tření nebo jinak nepříznivě ovlivnit vzlet nebo </a:t>
            </a:r>
            <a:r>
              <a:rPr lang="cs-CZ" sz="1800" dirty="0" smtClean="0"/>
              <a:t>přistání</a:t>
            </a:r>
          </a:p>
          <a:p>
            <a:r>
              <a:rPr lang="cs-CZ" sz="1800" dirty="0"/>
              <a:t>Únosnost RWY musí odpovídat provozu letounů, kterým je </a:t>
            </a:r>
            <a:r>
              <a:rPr lang="cs-CZ" sz="1800" dirty="0" smtClean="0"/>
              <a:t>určena</a:t>
            </a:r>
          </a:p>
          <a:p>
            <a:r>
              <a:rPr lang="cs-CZ" sz="1800" dirty="0" smtClean="0"/>
              <a:t>Maximální výška porostu RWY včetně  pásu RWY (</a:t>
            </a:r>
            <a:r>
              <a:rPr lang="cs-CZ" sz="1800" b="1" dirty="0" err="1" smtClean="0"/>
              <a:t>strip</a:t>
            </a:r>
            <a:r>
              <a:rPr lang="cs-CZ" sz="1800" b="1" dirty="0" smtClean="0"/>
              <a:t>) -  35 cm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Únosnost a povrch </a:t>
            </a:r>
            <a:r>
              <a:rPr lang="cs-CZ" dirty="0" err="1" smtClean="0"/>
              <a:t>rwy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34072"/>
            <a:ext cx="4176464" cy="2605471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179512" y="5611552"/>
            <a:ext cx="8613492" cy="5537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1800" dirty="0" smtClean="0"/>
              <a:t>	         Takto ne…			                    Takto ano </a:t>
            </a:r>
            <a:r>
              <a:rPr lang="cs-CZ" sz="1800" dirty="0" smtClean="0">
                <a:sym typeface="Wingdings" panose="05000000000000000000" pitchFamily="2" charset="2"/>
              </a:rPr>
              <a:t> </a:t>
            </a:r>
            <a:endParaRPr lang="cs-CZ" sz="1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34072"/>
            <a:ext cx="4151147" cy="26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696" y="1124744"/>
            <a:ext cx="8388424" cy="1512168"/>
          </a:xfrm>
        </p:spPr>
        <p:txBody>
          <a:bodyPr/>
          <a:lstStyle/>
          <a:p>
            <a:r>
              <a:rPr lang="pl-PL" sz="1600" dirty="0"/>
              <a:t>U</a:t>
            </a:r>
            <a:r>
              <a:rPr lang="pl-PL" sz="1600" dirty="0" smtClean="0"/>
              <a:t>místěna </a:t>
            </a:r>
            <a:r>
              <a:rPr lang="pl-PL" sz="1600" dirty="0"/>
              <a:t>tak, </a:t>
            </a:r>
            <a:r>
              <a:rPr lang="pl-PL" sz="1600" dirty="0" smtClean="0"/>
              <a:t>aby </a:t>
            </a:r>
            <a:r>
              <a:rPr lang="cs-CZ" sz="1600" dirty="0" smtClean="0"/>
              <a:t>byla </a:t>
            </a:r>
            <a:r>
              <a:rPr lang="cs-CZ" sz="1600" dirty="0"/>
              <a:t>viditelná ze všech úhlů azimutu z výškového </a:t>
            </a:r>
            <a:r>
              <a:rPr lang="cs-CZ" sz="1600" dirty="0" smtClean="0"/>
              <a:t>úhlu </a:t>
            </a:r>
            <a:r>
              <a:rPr lang="pt-BR" sz="1600" dirty="0" smtClean="0"/>
              <a:t>nejméně 10</a:t>
            </a:r>
            <a:r>
              <a:rPr lang="cs-CZ" sz="1600" dirty="0" smtClean="0"/>
              <a:t>°</a:t>
            </a:r>
            <a:r>
              <a:rPr lang="pt-BR" sz="1600" dirty="0" smtClean="0"/>
              <a:t> </a:t>
            </a:r>
            <a:r>
              <a:rPr lang="pt-BR" sz="1600" dirty="0"/>
              <a:t>nad vodorovnou rovinou při </a:t>
            </a:r>
            <a:r>
              <a:rPr lang="pt-BR" sz="1600" dirty="0" smtClean="0"/>
              <a:t>pozorování</a:t>
            </a:r>
            <a:r>
              <a:rPr lang="cs-CZ" sz="1600" dirty="0" smtClean="0"/>
              <a:t> z </a:t>
            </a:r>
            <a:r>
              <a:rPr lang="cs-CZ" sz="1600" dirty="0"/>
              <a:t>výšky 300 </a:t>
            </a:r>
            <a:r>
              <a:rPr lang="cs-CZ" sz="1600" dirty="0" smtClean="0"/>
              <a:t>m</a:t>
            </a:r>
          </a:p>
          <a:p>
            <a:r>
              <a:rPr lang="cs-CZ" sz="1600" dirty="0"/>
              <a:t>M</a:t>
            </a:r>
            <a:r>
              <a:rPr lang="cs-CZ" sz="1600" dirty="0" smtClean="0"/>
              <a:t>usí </a:t>
            </a:r>
            <a:r>
              <a:rPr lang="cs-CZ" sz="1600" dirty="0"/>
              <a:t>mít rovný </a:t>
            </a:r>
            <a:r>
              <a:rPr lang="cs-CZ" sz="1600" dirty="0" smtClean="0"/>
              <a:t>vodorovný povrch </a:t>
            </a:r>
            <a:r>
              <a:rPr lang="cs-CZ" sz="1600" dirty="0"/>
              <a:t>a musí být tvaru čtverce o straně </a:t>
            </a:r>
            <a:r>
              <a:rPr lang="cs-CZ" sz="1600" b="1" dirty="0"/>
              <a:t>nejméně 9 </a:t>
            </a:r>
            <a:r>
              <a:rPr lang="cs-CZ" sz="1600" b="1" dirty="0" smtClean="0"/>
              <a:t>m</a:t>
            </a:r>
          </a:p>
          <a:p>
            <a:r>
              <a:rPr lang="cs-CZ" sz="1600" dirty="0"/>
              <a:t>M</a:t>
            </a:r>
            <a:r>
              <a:rPr lang="cs-CZ" sz="1600" dirty="0" smtClean="0"/>
              <a:t>usí být </a:t>
            </a:r>
            <a:r>
              <a:rPr lang="pl-PL" sz="1600" dirty="0" smtClean="0"/>
              <a:t>zvolena </a:t>
            </a:r>
            <a:r>
              <a:rPr lang="pl-PL" sz="1600" dirty="0"/>
              <a:t>tak, aby kontrastovala s barvou </a:t>
            </a:r>
            <a:r>
              <a:rPr lang="pl-PL" sz="1600" dirty="0" smtClean="0"/>
              <a:t>používaných </a:t>
            </a:r>
            <a:r>
              <a:rPr lang="cs-CZ" sz="1600" dirty="0" smtClean="0"/>
              <a:t>návěstních </a:t>
            </a:r>
            <a:r>
              <a:rPr lang="cs-CZ" sz="1600" dirty="0"/>
              <a:t>znaků a musí být lemována bílým </a:t>
            </a:r>
            <a:r>
              <a:rPr lang="cs-CZ" sz="1600" dirty="0" smtClean="0"/>
              <a:t>pásem šířky </a:t>
            </a:r>
            <a:r>
              <a:rPr lang="cs-CZ" sz="1600" b="1" dirty="0"/>
              <a:t>nejméně 0,3 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NÁVĚSTNÍ PLOCHA – pokud je zřízena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1937"/>
            <a:ext cx="3605057" cy="31453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1937"/>
            <a:ext cx="3617882" cy="3145343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77789" y="6002463"/>
            <a:ext cx="8388424" cy="412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1600" dirty="0" smtClean="0"/>
              <a:t>	                Takto ne…				Takto ano </a:t>
            </a:r>
            <a:r>
              <a:rPr lang="cs-CZ" sz="1600" dirty="0" smtClean="0">
                <a:sym typeface="Wingdings" panose="05000000000000000000" pitchFamily="2" charset="2"/>
              </a:rPr>
              <a:t></a:t>
            </a:r>
            <a:r>
              <a:rPr lang="cs-CZ" sz="1600" dirty="0" smtClean="0"/>
              <a:t>												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401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2738"/>
            <a:ext cx="8712968" cy="1287014"/>
          </a:xfrm>
        </p:spPr>
        <p:txBody>
          <a:bodyPr/>
          <a:lstStyle/>
          <a:p>
            <a:r>
              <a:rPr lang="cs-CZ" sz="1800" dirty="0"/>
              <a:t>T</a:t>
            </a:r>
            <a:r>
              <a:rPr lang="cs-CZ" sz="1800" dirty="0" smtClean="0"/>
              <a:t>varu </a:t>
            </a:r>
            <a:r>
              <a:rPr lang="cs-CZ" sz="1800" dirty="0"/>
              <a:t>písmene „L</a:t>
            </a:r>
            <a:r>
              <a:rPr lang="cs-CZ" sz="1800" dirty="0" smtClean="0"/>
              <a:t>“ </a:t>
            </a:r>
            <a:r>
              <a:rPr lang="cs-CZ" sz="1800" dirty="0"/>
              <a:t>v rozích prahu dráhy se základnou směřující ven a doplněnými dvěma praporky nebo třemi </a:t>
            </a:r>
            <a:r>
              <a:rPr lang="cs-CZ" sz="1800" dirty="0" smtClean="0"/>
              <a:t>kužely</a:t>
            </a:r>
          </a:p>
          <a:p>
            <a:r>
              <a:rPr lang="cs-CZ" sz="1800" dirty="0" smtClean="0"/>
              <a:t>Podélná strana </a:t>
            </a:r>
            <a:r>
              <a:rPr lang="cs-CZ" sz="1800" b="1" dirty="0" smtClean="0"/>
              <a:t>minimálně 6 m</a:t>
            </a:r>
            <a:r>
              <a:rPr lang="cs-CZ" sz="1800" dirty="0" smtClean="0"/>
              <a:t>, základna </a:t>
            </a:r>
            <a:r>
              <a:rPr lang="cs-CZ" sz="1800" b="1" dirty="0" smtClean="0"/>
              <a:t>minimálně 4,5 m</a:t>
            </a:r>
          </a:p>
          <a:p>
            <a:r>
              <a:rPr lang="cs-CZ" sz="1800" dirty="0" smtClean="0"/>
              <a:t>Bílá barva</a:t>
            </a:r>
            <a:endParaRPr 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Prahové značení </a:t>
            </a:r>
            <a:r>
              <a:rPr lang="cs-CZ" dirty="0" err="1" smtClean="0"/>
              <a:t>rwy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8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5770"/>
            <a:ext cx="4176464" cy="2803142"/>
          </a:xfrm>
          <a:prstGeom prst="rect">
            <a:avLst/>
          </a:prstGeom>
        </p:spPr>
      </p:pic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166943" y="5397849"/>
            <a:ext cx="8712968" cy="4794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dirty="0" smtClean="0"/>
              <a:t>	        Takto ne…				Takto ano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99" y="2455770"/>
            <a:ext cx="4250711" cy="28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2108" y="1298038"/>
            <a:ext cx="8388424" cy="1122850"/>
          </a:xfrm>
        </p:spPr>
        <p:txBody>
          <a:bodyPr/>
          <a:lstStyle/>
          <a:p>
            <a:r>
              <a:rPr lang="cs-CZ" sz="2000" dirty="0" smtClean="0"/>
              <a:t>Minimální </a:t>
            </a:r>
            <a:r>
              <a:rPr lang="cs-CZ" sz="2000" b="1" dirty="0" smtClean="0"/>
              <a:t>výška 50 cm</a:t>
            </a:r>
          </a:p>
          <a:p>
            <a:r>
              <a:rPr lang="cs-CZ" sz="2000" dirty="0"/>
              <a:t>T</a:t>
            </a:r>
            <a:r>
              <a:rPr lang="cs-CZ" sz="2000" b="1" dirty="0" smtClean="0"/>
              <a:t>ři kužely (počet nenahrazuje výšku) na každé straně RWY</a:t>
            </a:r>
            <a:endParaRPr lang="cs-CZ" sz="2000" b="1" dirty="0"/>
          </a:p>
          <a:p>
            <a:r>
              <a:rPr lang="cs-CZ" sz="2000" dirty="0"/>
              <a:t>kombinace barev oranžová a </a:t>
            </a:r>
            <a:r>
              <a:rPr lang="cs-CZ" sz="2000" dirty="0" smtClean="0"/>
              <a:t>bílá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kužely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9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8" y="2636912"/>
            <a:ext cx="3960440" cy="30331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8" y="2636912"/>
            <a:ext cx="4176464" cy="3063247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189856" y="5791780"/>
            <a:ext cx="8388424" cy="51754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2000" dirty="0" smtClean="0"/>
              <a:t>                             Takto ne…				Takto ano </a:t>
            </a:r>
            <a:r>
              <a:rPr lang="cs-CZ" sz="2000" dirty="0" smtClean="0">
                <a:sym typeface="Wingdings" panose="05000000000000000000" pitchFamily="2" charset="2"/>
              </a:rPr>
              <a:t>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087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17241</TotalTime>
  <Words>782</Words>
  <Application>Microsoft Office PowerPoint</Application>
  <PresentationFormat>Předvádění na obrazovce (4:3)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systému Office</vt:lpstr>
      <vt:lpstr>Prezentace aplikace PowerPoint</vt:lpstr>
      <vt:lpstr>Oddělení Letišť</vt:lpstr>
      <vt:lpstr>Státní dozor  a další činnosti OL - 2023</vt:lpstr>
      <vt:lpstr>Z kontrol AD v roce 2023</vt:lpstr>
      <vt:lpstr>Příklady z kontrol letišť</vt:lpstr>
      <vt:lpstr>Únosnost a povrch rwy</vt:lpstr>
      <vt:lpstr>NÁVĚSTNÍ PLOCHA – pokud je zřízena </vt:lpstr>
      <vt:lpstr>Prahové značení rwy</vt:lpstr>
      <vt:lpstr>kužely</vt:lpstr>
      <vt:lpstr>Postranní značení rwy</vt:lpstr>
      <vt:lpstr>Ukazatel směru větru </vt:lpstr>
      <vt:lpstr>kontroly AD v roce 2024</vt:lpstr>
      <vt:lpstr>Novinky v roce 2024</vt:lpstr>
      <vt:lpstr>Prezentace aplikace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OLS</dc:creator>
  <cp:lastModifiedBy>Javůrková Lenka</cp:lastModifiedBy>
  <cp:revision>710</cp:revision>
  <dcterms:created xsi:type="dcterms:W3CDTF">2012-10-02T06:26:41Z</dcterms:created>
  <dcterms:modified xsi:type="dcterms:W3CDTF">2024-01-11T10:42:03Z</dcterms:modified>
</cp:coreProperties>
</file>