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h8TuIV7ZLjD5Sho2j095sD0PXN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1" name="Google Shape;51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5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6" name="Google Shape;1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740617"/>
            <a:ext cx="89974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220" y="4481417"/>
            <a:ext cx="979080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" name="Google Shape;2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1" name="Google Shape;2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740617"/>
            <a:ext cx="89974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220" y="4481417"/>
            <a:ext cx="979080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5" name="Google Shape;2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740617"/>
            <a:ext cx="89974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220" y="4481417"/>
            <a:ext cx="979080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31" name="Google Shape;3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740617"/>
            <a:ext cx="89974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220" y="4481417"/>
            <a:ext cx="979080" cy="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" name="Google Shape;43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38.png"/><Relationship Id="rId6" Type="http://schemas.openxmlformats.org/officeDocument/2006/relationships/image" Target="../media/image21.png"/><Relationship Id="rId7" Type="http://schemas.openxmlformats.org/officeDocument/2006/relationships/image" Target="../media/image46.png"/><Relationship Id="rId8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 b="11931" l="0" r="2017" t="538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 txBox="1"/>
          <p:nvPr>
            <p:ph type="ctrTitle"/>
          </p:nvPr>
        </p:nvSpPr>
        <p:spPr>
          <a:xfrm>
            <a:off x="0" y="3610425"/>
            <a:ext cx="91440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 sz="3800">
                <a:solidFill>
                  <a:schemeClr val="lt1"/>
                </a:solidFill>
              </a:rPr>
              <a:t>Předpověď počasí</a:t>
            </a:r>
            <a:endParaRPr sz="3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 sz="2000">
                <a:solidFill>
                  <a:schemeClr val="lt1"/>
                </a:solidFill>
              </a:rPr>
              <a:t>Seminář pro všeobecné letectví 2024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073" y="1094881"/>
            <a:ext cx="8161854" cy="303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952" y="256309"/>
            <a:ext cx="6760097" cy="40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1"/>
          <p:cNvSpPr txBox="1"/>
          <p:nvPr/>
        </p:nvSpPr>
        <p:spPr>
          <a:xfrm>
            <a:off x="6674208" y="4334901"/>
            <a:ext cx="103906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www.ecmwf.int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Aladin v ČHMÚ</a:t>
            </a:r>
            <a:endParaRPr/>
          </a:p>
        </p:txBody>
      </p:sp>
      <p:sp>
        <p:nvSpPr>
          <p:cNvPr id="141" name="Google Shape;141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dk1"/>
                </a:solidFill>
              </a:rPr>
              <a:t>horizontální rozlišení </a:t>
            </a:r>
            <a:r>
              <a:rPr lang="cs" sz="2100">
                <a:solidFill>
                  <a:srgbClr val="4A86E8"/>
                </a:solidFill>
              </a:rPr>
              <a:t>2,3 km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accent1"/>
                </a:solidFill>
              </a:rPr>
              <a:t>87 vertikálních hladin</a:t>
            </a:r>
            <a:endParaRPr sz="2100">
              <a:solidFill>
                <a:schemeClr val="accent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dk1"/>
                </a:solidFill>
              </a:rPr>
              <a:t>na jeden časový krok (90 s) a jeden bod </a:t>
            </a:r>
            <a:r>
              <a:rPr lang="cs" sz="2100">
                <a:solidFill>
                  <a:srgbClr val="4A86E8"/>
                </a:solidFill>
              </a:rPr>
              <a:t>24 tisíc</a:t>
            </a:r>
            <a:r>
              <a:rPr lang="cs" sz="2100">
                <a:solidFill>
                  <a:schemeClr val="dk1"/>
                </a:solidFill>
              </a:rPr>
              <a:t> početních operací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dk1"/>
                </a:solidFill>
              </a:rPr>
              <a:t>oblast střední Evropy, </a:t>
            </a:r>
            <a:r>
              <a:rPr lang="cs" sz="2100">
                <a:solidFill>
                  <a:srgbClr val="4A86E8"/>
                </a:solidFill>
              </a:rPr>
              <a:t>80 mil.</a:t>
            </a:r>
            <a:r>
              <a:rPr lang="cs" sz="2100">
                <a:solidFill>
                  <a:schemeClr val="dk1"/>
                </a:solidFill>
              </a:rPr>
              <a:t> </a:t>
            </a:r>
            <a:r>
              <a:rPr lang="cs" sz="2100">
                <a:solidFill>
                  <a:srgbClr val="4A86E8"/>
                </a:solidFill>
              </a:rPr>
              <a:t>uzlových bodů</a:t>
            </a:r>
            <a:r>
              <a:rPr lang="cs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dk1"/>
                </a:solidFill>
              </a:rPr>
              <a:t>hlavní předpověď na </a:t>
            </a:r>
            <a:r>
              <a:rPr lang="cs" sz="2100">
                <a:solidFill>
                  <a:schemeClr val="accent1"/>
                </a:solidFill>
              </a:rPr>
              <a:t>72 hodin</a:t>
            </a:r>
            <a:r>
              <a:rPr lang="cs" sz="2100">
                <a:solidFill>
                  <a:schemeClr val="dk1"/>
                </a:solidFill>
              </a:rPr>
              <a:t> (</a:t>
            </a:r>
            <a:r>
              <a:rPr lang="cs" sz="2100">
                <a:solidFill>
                  <a:schemeClr val="accent1"/>
                </a:solidFill>
              </a:rPr>
              <a:t>2880 časových kroků</a:t>
            </a:r>
            <a:r>
              <a:rPr lang="cs" sz="2100">
                <a:solidFill>
                  <a:schemeClr val="dk1"/>
                </a:solidFill>
              </a:rPr>
              <a:t>)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" sz="2100">
                <a:solidFill>
                  <a:schemeClr val="dk1"/>
                </a:solidFill>
              </a:rPr>
              <a:t>samotná integrace modelu do </a:t>
            </a:r>
            <a:r>
              <a:rPr lang="cs" sz="2100">
                <a:solidFill>
                  <a:srgbClr val="4A86E8"/>
                </a:solidFill>
              </a:rPr>
              <a:t>45 minut</a:t>
            </a:r>
            <a:endParaRPr sz="2100">
              <a:solidFill>
                <a:srgbClr val="4A86E8"/>
              </a:solidFill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5779278" y="4580514"/>
            <a:ext cx="196239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Radmila Brožková, CSc.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546325"/>
            <a:ext cx="254317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/>
          <p:nvPr>
            <p:ph idx="1" type="body"/>
          </p:nvPr>
        </p:nvSpPr>
        <p:spPr>
          <a:xfrm>
            <a:off x="386137" y="4108675"/>
            <a:ext cx="2394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E. Lorenz 1963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/>
          <p:nvPr>
            <p:ph idx="1" type="body"/>
          </p:nvPr>
        </p:nvSpPr>
        <p:spPr>
          <a:xfrm>
            <a:off x="3014000" y="590850"/>
            <a:ext cx="5726100" cy="26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2000">
                <a:solidFill>
                  <a:schemeClr val="dk1"/>
                </a:solidFill>
              </a:rPr>
              <a:t>Velmi malé rozdíly v počátečních podmínkách vedou k velmi rozdílným výsledkům.</a:t>
            </a:r>
            <a:endParaRPr sz="2700"/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546325"/>
            <a:ext cx="254317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4"/>
          <p:cNvSpPr txBox="1"/>
          <p:nvPr>
            <p:ph idx="1" type="body"/>
          </p:nvPr>
        </p:nvSpPr>
        <p:spPr>
          <a:xfrm>
            <a:off x="386137" y="4108675"/>
            <a:ext cx="2394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E. Lorenz 1963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6" name="Google Shape;156;p14"/>
          <p:cNvPicPr preferRelativeResize="0"/>
          <p:nvPr/>
        </p:nvPicPr>
        <p:blipFill rotWithShape="1">
          <a:blip r:embed="rId4">
            <a:alphaModFix/>
          </a:blip>
          <a:srcRect b="3812" l="29611" r="1427" t="28716"/>
          <a:stretch/>
        </p:blipFill>
        <p:spPr>
          <a:xfrm>
            <a:off x="3463635" y="1731649"/>
            <a:ext cx="4834825" cy="26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4"/>
          <p:cNvSpPr txBox="1"/>
          <p:nvPr/>
        </p:nvSpPr>
        <p:spPr>
          <a:xfrm>
            <a:off x="6821774" y="1608538"/>
            <a:ext cx="147668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www.wetterzentrale.de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Zdroje nepřesností</a:t>
            </a:r>
            <a:endParaRPr/>
          </a:p>
        </p:txBody>
      </p:sp>
      <p:sp>
        <p:nvSpPr>
          <p:cNvPr id="163" name="Google Shape;163;p15"/>
          <p:cNvSpPr txBox="1"/>
          <p:nvPr/>
        </p:nvSpPr>
        <p:spPr>
          <a:xfrm>
            <a:off x="311700" y="1152475"/>
            <a:ext cx="8520600" cy="3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s" sz="20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Počáteční podmínky</a:t>
            </a:r>
            <a:endParaRPr b="0" i="0" sz="20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neznáme přesný stav atmosféry v každém jejím bodě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asimilace dat do modelové mřížky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s" sz="20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Rovnice </a:t>
            </a:r>
            <a:endParaRPr b="0" i="0" sz="20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pohybové rovnice přesné, ale neumíme přesné řešení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zjednodušení popisu procesů v atmosféře pro snížení výpočetní náročnosti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s" sz="20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Nelinearita atmosféry</a:t>
            </a:r>
            <a:endParaRPr b="0" i="0" sz="20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deterministický chaos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0" i="0" lang="c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velká citlivost na počáteční podmínky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6"/>
          <p:cNvGrpSpPr/>
          <p:nvPr/>
        </p:nvGrpSpPr>
        <p:grpSpPr>
          <a:xfrm>
            <a:off x="681713" y="643180"/>
            <a:ext cx="7780575" cy="3871000"/>
            <a:chOff x="508750" y="814050"/>
            <a:chExt cx="7780575" cy="3871000"/>
          </a:xfrm>
        </p:grpSpPr>
        <p:grpSp>
          <p:nvGrpSpPr>
            <p:cNvPr id="169" name="Google Shape;169;p16"/>
            <p:cNvGrpSpPr/>
            <p:nvPr/>
          </p:nvGrpSpPr>
          <p:grpSpPr>
            <a:xfrm>
              <a:off x="1206000" y="814050"/>
              <a:ext cx="6732000" cy="3515400"/>
              <a:chOff x="1816750" y="762975"/>
              <a:chExt cx="6732000" cy="3515400"/>
            </a:xfrm>
          </p:grpSpPr>
          <p:cxnSp>
            <p:nvCxnSpPr>
              <p:cNvPr id="170" name="Google Shape;170;p16"/>
              <p:cNvCxnSpPr/>
              <p:nvPr/>
            </p:nvCxnSpPr>
            <p:spPr>
              <a:xfrm flipH="1" rot="10800000">
                <a:off x="1816750" y="4050375"/>
                <a:ext cx="6732000" cy="7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171" name="Google Shape;171;p16"/>
              <p:cNvCxnSpPr/>
              <p:nvPr/>
            </p:nvCxnSpPr>
            <p:spPr>
              <a:xfrm flipH="1" rot="10800000">
                <a:off x="2036975" y="762975"/>
                <a:ext cx="7800" cy="35154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</p:grpSp>
        <p:sp>
          <p:nvSpPr>
            <p:cNvPr id="172" name="Google Shape;172;p16"/>
            <p:cNvSpPr txBox="1"/>
            <p:nvPr/>
          </p:nvSpPr>
          <p:spPr>
            <a:xfrm>
              <a:off x="6095125" y="4223350"/>
              <a:ext cx="2194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c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délka předpovědi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 txBox="1"/>
            <p:nvPr/>
          </p:nvSpPr>
          <p:spPr>
            <a:xfrm>
              <a:off x="508750" y="1042650"/>
              <a:ext cx="81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c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chyba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6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7"/>
          <p:cNvGrpSpPr/>
          <p:nvPr/>
        </p:nvGrpSpPr>
        <p:grpSpPr>
          <a:xfrm>
            <a:off x="681713" y="643180"/>
            <a:ext cx="7780575" cy="3871000"/>
            <a:chOff x="768300" y="636250"/>
            <a:chExt cx="7780575" cy="3871000"/>
          </a:xfrm>
        </p:grpSpPr>
        <p:grpSp>
          <p:nvGrpSpPr>
            <p:cNvPr id="180" name="Google Shape;180;p17"/>
            <p:cNvGrpSpPr/>
            <p:nvPr/>
          </p:nvGrpSpPr>
          <p:grpSpPr>
            <a:xfrm>
              <a:off x="768300" y="636250"/>
              <a:ext cx="7780575" cy="3871000"/>
              <a:chOff x="508750" y="814050"/>
              <a:chExt cx="7780575" cy="3871000"/>
            </a:xfrm>
          </p:grpSpPr>
          <p:grpSp>
            <p:nvGrpSpPr>
              <p:cNvPr id="181" name="Google Shape;181;p17"/>
              <p:cNvGrpSpPr/>
              <p:nvPr/>
            </p:nvGrpSpPr>
            <p:grpSpPr>
              <a:xfrm>
                <a:off x="1206000" y="814050"/>
                <a:ext cx="6732000" cy="3515400"/>
                <a:chOff x="1816750" y="762975"/>
                <a:chExt cx="6732000" cy="3515400"/>
              </a:xfrm>
            </p:grpSpPr>
            <p:cxnSp>
              <p:nvCxnSpPr>
                <p:cNvPr id="182" name="Google Shape;182;p17"/>
                <p:cNvCxnSpPr/>
                <p:nvPr/>
              </p:nvCxnSpPr>
              <p:spPr>
                <a:xfrm flipH="1" rot="10800000">
                  <a:off x="1816750" y="4050375"/>
                  <a:ext cx="6732000" cy="78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  <p:cxnSp>
              <p:nvCxnSpPr>
                <p:cNvPr id="183" name="Google Shape;183;p17"/>
                <p:cNvCxnSpPr/>
                <p:nvPr/>
              </p:nvCxnSpPr>
              <p:spPr>
                <a:xfrm flipH="1" rot="10800000">
                  <a:off x="2036975" y="762975"/>
                  <a:ext cx="7800" cy="35154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184" name="Google Shape;184;p17"/>
              <p:cNvSpPr txBox="1"/>
              <p:nvPr/>
            </p:nvSpPr>
            <p:spPr>
              <a:xfrm>
                <a:off x="6095125" y="4223350"/>
                <a:ext cx="2194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c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délka předpovědi</a:t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7"/>
              <p:cNvSpPr txBox="1"/>
              <p:nvPr/>
            </p:nvSpPr>
            <p:spPr>
              <a:xfrm>
                <a:off x="508750" y="1042650"/>
                <a:ext cx="817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cs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chyba</a:t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86" name="Google Shape;186;p17"/>
            <p:cNvCxnSpPr/>
            <p:nvPr/>
          </p:nvCxnSpPr>
          <p:spPr>
            <a:xfrm>
              <a:off x="1699325" y="2209975"/>
              <a:ext cx="6181800" cy="7800"/>
            </a:xfrm>
            <a:prstGeom prst="straightConnector1">
              <a:avLst/>
            </a:prstGeom>
            <a:noFill/>
            <a:ln cap="flat" cmpd="sng" w="3810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7" name="Google Shape;187;p17"/>
            <p:cNvSpPr txBox="1"/>
            <p:nvPr/>
          </p:nvSpPr>
          <p:spPr>
            <a:xfrm>
              <a:off x="7133825" y="1756075"/>
              <a:ext cx="89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rPr>
                <a:t>klima</a:t>
              </a:r>
              <a:endParaRPr b="1" i="0" sz="1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17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8"/>
          <p:cNvGrpSpPr/>
          <p:nvPr/>
        </p:nvGrpSpPr>
        <p:grpSpPr>
          <a:xfrm>
            <a:off x="681713" y="567455"/>
            <a:ext cx="8307662" cy="3946725"/>
            <a:chOff x="681713" y="636725"/>
            <a:chExt cx="8307662" cy="3946725"/>
          </a:xfrm>
        </p:grpSpPr>
        <p:grpSp>
          <p:nvGrpSpPr>
            <p:cNvPr id="194" name="Google Shape;194;p18"/>
            <p:cNvGrpSpPr/>
            <p:nvPr/>
          </p:nvGrpSpPr>
          <p:grpSpPr>
            <a:xfrm>
              <a:off x="681713" y="712450"/>
              <a:ext cx="7780575" cy="3871000"/>
              <a:chOff x="768300" y="636250"/>
              <a:chExt cx="7780575" cy="3871000"/>
            </a:xfrm>
          </p:grpSpPr>
          <p:grpSp>
            <p:nvGrpSpPr>
              <p:cNvPr id="195" name="Google Shape;195;p18"/>
              <p:cNvGrpSpPr/>
              <p:nvPr/>
            </p:nvGrpSpPr>
            <p:grpSpPr>
              <a:xfrm>
                <a:off x="768300" y="636250"/>
                <a:ext cx="7780575" cy="3871000"/>
                <a:chOff x="508750" y="814050"/>
                <a:chExt cx="7780575" cy="3871000"/>
              </a:xfrm>
            </p:grpSpPr>
            <p:grpSp>
              <p:nvGrpSpPr>
                <p:cNvPr id="196" name="Google Shape;196;p18"/>
                <p:cNvGrpSpPr/>
                <p:nvPr/>
              </p:nvGrpSpPr>
              <p:grpSpPr>
                <a:xfrm>
                  <a:off x="1206000" y="814050"/>
                  <a:ext cx="6732000" cy="3515400"/>
                  <a:chOff x="1816750" y="762975"/>
                  <a:chExt cx="6732000" cy="3515400"/>
                </a:xfrm>
              </p:grpSpPr>
              <p:cxnSp>
                <p:nvCxnSpPr>
                  <p:cNvPr id="197" name="Google Shape;197;p18"/>
                  <p:cNvCxnSpPr/>
                  <p:nvPr/>
                </p:nvCxnSpPr>
                <p:spPr>
                  <a:xfrm flipH="1" rot="10800000">
                    <a:off x="1816750" y="4050375"/>
                    <a:ext cx="6732000" cy="7800"/>
                  </a:xfrm>
                  <a:prstGeom prst="straightConnector1">
                    <a:avLst/>
                  </a:prstGeom>
                  <a:noFill/>
                  <a:ln cap="flat" cmpd="sng" w="3810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med" w="med" type="triangle"/>
                  </a:ln>
                </p:spPr>
              </p:cxnSp>
              <p:cxnSp>
                <p:nvCxnSpPr>
                  <p:cNvPr id="198" name="Google Shape;198;p18"/>
                  <p:cNvCxnSpPr/>
                  <p:nvPr/>
                </p:nvCxnSpPr>
                <p:spPr>
                  <a:xfrm flipH="1" rot="10800000">
                    <a:off x="2036975" y="762975"/>
                    <a:ext cx="7800" cy="3515400"/>
                  </a:xfrm>
                  <a:prstGeom prst="straightConnector1">
                    <a:avLst/>
                  </a:prstGeom>
                  <a:noFill/>
                  <a:ln cap="flat" cmpd="sng" w="38100">
                    <a:solidFill>
                      <a:srgbClr val="000000"/>
                    </a:solidFill>
                    <a:prstDash val="solid"/>
                    <a:round/>
                    <a:headEnd len="sm" w="sm" type="none"/>
                    <a:tailEnd len="med" w="med" type="triangle"/>
                  </a:ln>
                </p:spPr>
              </p:cxnSp>
            </p:grpSp>
            <p:sp>
              <p:nvSpPr>
                <p:cNvPr id="199" name="Google Shape;199;p18"/>
                <p:cNvSpPr txBox="1"/>
                <p:nvPr/>
              </p:nvSpPr>
              <p:spPr>
                <a:xfrm>
                  <a:off x="6095125" y="4223350"/>
                  <a:ext cx="21942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cs" sz="1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délka předpovědi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8"/>
                <p:cNvSpPr txBox="1"/>
                <p:nvPr/>
              </p:nvSpPr>
              <p:spPr>
                <a:xfrm>
                  <a:off x="508750" y="1042650"/>
                  <a:ext cx="8178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cs" sz="1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chyba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201" name="Google Shape;201;p18"/>
              <p:cNvCxnSpPr/>
              <p:nvPr/>
            </p:nvCxnSpPr>
            <p:spPr>
              <a:xfrm>
                <a:off x="1699325" y="2209975"/>
                <a:ext cx="6181800" cy="7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4A86E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02" name="Google Shape;202;p18"/>
              <p:cNvSpPr txBox="1"/>
              <p:nvPr/>
            </p:nvSpPr>
            <p:spPr>
              <a:xfrm>
                <a:off x="7133825" y="1756075"/>
                <a:ext cx="8961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cs" sz="1800" u="none" cap="none" strike="noStrike">
                    <a:solidFill>
                      <a:srgbClr val="4A86E8"/>
                    </a:solidFill>
                    <a:latin typeface="Arial"/>
                    <a:ea typeface="Arial"/>
                    <a:cs typeface="Arial"/>
                    <a:sym typeface="Arial"/>
                  </a:rPr>
                  <a:t>klima</a:t>
                </a:r>
                <a:endParaRPr b="1" i="0" sz="1800" u="none" cap="none" strike="noStrike">
                  <a:solidFill>
                    <a:srgbClr val="4A86E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" name="Google Shape;203;p18"/>
            <p:cNvSpPr txBox="1"/>
            <p:nvPr/>
          </p:nvSpPr>
          <p:spPr>
            <a:xfrm>
              <a:off x="6480475" y="636725"/>
              <a:ext cx="2508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rPr>
                <a:t>perzistence</a:t>
              </a:r>
              <a:endParaRPr b="1" i="0" sz="18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1643725" y="1098428"/>
              <a:ext cx="6181625" cy="2873250"/>
            </a:xfrm>
            <a:custGeom>
              <a:rect b="b" l="l" r="r" t="t"/>
              <a:pathLst>
                <a:path extrusionOk="0" h="114930" w="247265">
                  <a:moveTo>
                    <a:pt x="0" y="114930"/>
                  </a:moveTo>
                  <a:cubicBezTo>
                    <a:pt x="2831" y="103133"/>
                    <a:pt x="12059" y="59510"/>
                    <a:pt x="16987" y="44147"/>
                  </a:cubicBezTo>
                  <a:cubicBezTo>
                    <a:pt x="21916" y="28785"/>
                    <a:pt x="23332" y="28627"/>
                    <a:pt x="29571" y="22755"/>
                  </a:cubicBezTo>
                  <a:cubicBezTo>
                    <a:pt x="35810" y="16883"/>
                    <a:pt x="44251" y="12112"/>
                    <a:pt x="54423" y="8914"/>
                  </a:cubicBezTo>
                  <a:cubicBezTo>
                    <a:pt x="64595" y="5716"/>
                    <a:pt x="77913" y="3881"/>
                    <a:pt x="90601" y="3566"/>
                  </a:cubicBezTo>
                  <a:cubicBezTo>
                    <a:pt x="103289" y="3251"/>
                    <a:pt x="115820" y="7236"/>
                    <a:pt x="130553" y="7026"/>
                  </a:cubicBezTo>
                  <a:cubicBezTo>
                    <a:pt x="145286" y="6816"/>
                    <a:pt x="164424" y="3461"/>
                    <a:pt x="179000" y="2307"/>
                  </a:cubicBezTo>
                  <a:cubicBezTo>
                    <a:pt x="193576" y="1154"/>
                    <a:pt x="206632" y="-314"/>
                    <a:pt x="218009" y="105"/>
                  </a:cubicBezTo>
                  <a:cubicBezTo>
                    <a:pt x="229387" y="525"/>
                    <a:pt x="242389" y="4038"/>
                    <a:pt x="247265" y="4824"/>
                  </a:cubicBezTo>
                </a:path>
              </a:pathLst>
            </a:custGeom>
            <a:noFill/>
            <a:ln cap="flat" cmpd="sng" w="38100">
              <a:solidFill>
                <a:srgbClr val="FFD9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18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9"/>
          <p:cNvGrpSpPr/>
          <p:nvPr/>
        </p:nvGrpSpPr>
        <p:grpSpPr>
          <a:xfrm>
            <a:off x="681713" y="567455"/>
            <a:ext cx="8307662" cy="3946725"/>
            <a:chOff x="681713" y="636725"/>
            <a:chExt cx="8307662" cy="3946725"/>
          </a:xfrm>
        </p:grpSpPr>
        <p:grpSp>
          <p:nvGrpSpPr>
            <p:cNvPr id="211" name="Google Shape;211;p19"/>
            <p:cNvGrpSpPr/>
            <p:nvPr/>
          </p:nvGrpSpPr>
          <p:grpSpPr>
            <a:xfrm>
              <a:off x="681713" y="636725"/>
              <a:ext cx="8307662" cy="3946725"/>
              <a:chOff x="681713" y="636725"/>
              <a:chExt cx="8307662" cy="3946725"/>
            </a:xfrm>
          </p:grpSpPr>
          <p:grpSp>
            <p:nvGrpSpPr>
              <p:cNvPr id="212" name="Google Shape;212;p19"/>
              <p:cNvGrpSpPr/>
              <p:nvPr/>
            </p:nvGrpSpPr>
            <p:grpSpPr>
              <a:xfrm>
                <a:off x="681713" y="712450"/>
                <a:ext cx="7780575" cy="3871000"/>
                <a:chOff x="768300" y="636250"/>
                <a:chExt cx="7780575" cy="3871000"/>
              </a:xfrm>
            </p:grpSpPr>
            <p:grpSp>
              <p:nvGrpSpPr>
                <p:cNvPr id="213" name="Google Shape;213;p19"/>
                <p:cNvGrpSpPr/>
                <p:nvPr/>
              </p:nvGrpSpPr>
              <p:grpSpPr>
                <a:xfrm>
                  <a:off x="768300" y="636250"/>
                  <a:ext cx="7780575" cy="3871000"/>
                  <a:chOff x="508750" y="814050"/>
                  <a:chExt cx="7780575" cy="3871000"/>
                </a:xfrm>
              </p:grpSpPr>
              <p:grpSp>
                <p:nvGrpSpPr>
                  <p:cNvPr id="214" name="Google Shape;214;p19"/>
                  <p:cNvGrpSpPr/>
                  <p:nvPr/>
                </p:nvGrpSpPr>
                <p:grpSpPr>
                  <a:xfrm>
                    <a:off x="1206000" y="814050"/>
                    <a:ext cx="6732000" cy="3515400"/>
                    <a:chOff x="1816750" y="762975"/>
                    <a:chExt cx="6732000" cy="3515400"/>
                  </a:xfrm>
                </p:grpSpPr>
                <p:cxnSp>
                  <p:nvCxnSpPr>
                    <p:cNvPr id="215" name="Google Shape;215;p19"/>
                    <p:cNvCxnSpPr/>
                    <p:nvPr/>
                  </p:nvCxnSpPr>
                  <p:spPr>
                    <a:xfrm flipH="1" rot="10800000">
                      <a:off x="1816750" y="4050375"/>
                      <a:ext cx="6732000" cy="78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med" w="med" type="triangle"/>
                    </a:ln>
                  </p:spPr>
                </p:cxnSp>
                <p:cxnSp>
                  <p:nvCxnSpPr>
                    <p:cNvPr id="216" name="Google Shape;216;p19"/>
                    <p:cNvCxnSpPr/>
                    <p:nvPr/>
                  </p:nvCxnSpPr>
                  <p:spPr>
                    <a:xfrm flipH="1" rot="10800000">
                      <a:off x="2036975" y="762975"/>
                      <a:ext cx="7800" cy="35154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med" w="med" type="triangle"/>
                    </a:ln>
                  </p:spPr>
                </p:cxnSp>
              </p:grpSp>
              <p:sp>
                <p:nvSpPr>
                  <p:cNvPr id="217" name="Google Shape;217;p19"/>
                  <p:cNvSpPr txBox="1"/>
                  <p:nvPr/>
                </p:nvSpPr>
                <p:spPr>
                  <a:xfrm>
                    <a:off x="6095125" y="4223350"/>
                    <a:ext cx="2194200" cy="46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b="0" i="0" lang="cs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délka předpovědi</a:t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218;p19"/>
                  <p:cNvSpPr txBox="1"/>
                  <p:nvPr/>
                </p:nvSpPr>
                <p:spPr>
                  <a:xfrm>
                    <a:off x="508750" y="1042650"/>
                    <a:ext cx="817800" cy="46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b="0" i="0" lang="cs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chyba</a:t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219" name="Google Shape;219;p19"/>
                <p:cNvCxnSpPr/>
                <p:nvPr/>
              </p:nvCxnSpPr>
              <p:spPr>
                <a:xfrm>
                  <a:off x="1699325" y="2209975"/>
                  <a:ext cx="6181800" cy="78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rgbClr val="4A86E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20" name="Google Shape;220;p19"/>
                <p:cNvSpPr txBox="1"/>
                <p:nvPr/>
              </p:nvSpPr>
              <p:spPr>
                <a:xfrm>
                  <a:off x="7133825" y="1756075"/>
                  <a:ext cx="8961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1" i="0" lang="cs" sz="1800" u="none" cap="none" strike="noStrike">
                      <a:solidFill>
                        <a:srgbClr val="4A86E8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klima</a:t>
                  </a:r>
                  <a:endParaRPr b="1" i="0" sz="1800" u="none" cap="none" strike="noStrike">
                    <a:solidFill>
                      <a:srgbClr val="4A86E8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1" name="Google Shape;221;p19"/>
              <p:cNvSpPr txBox="1"/>
              <p:nvPr/>
            </p:nvSpPr>
            <p:spPr>
              <a:xfrm>
                <a:off x="6480475" y="636725"/>
                <a:ext cx="25089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cs" sz="1800" u="none" cap="none" strike="noStrike">
                    <a:solidFill>
                      <a:srgbClr val="FFD966"/>
                    </a:solidFill>
                    <a:latin typeface="Arial"/>
                    <a:ea typeface="Arial"/>
                    <a:cs typeface="Arial"/>
                    <a:sym typeface="Arial"/>
                  </a:rPr>
                  <a:t>perzistence</a:t>
                </a:r>
                <a:endParaRPr b="1" i="0" sz="1800" u="none" cap="none" strike="noStrike">
                  <a:solidFill>
                    <a:srgbClr val="FFD96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9"/>
              <p:cNvSpPr/>
              <p:nvPr/>
            </p:nvSpPr>
            <p:spPr>
              <a:xfrm>
                <a:off x="1643725" y="1098428"/>
                <a:ext cx="6181625" cy="2873250"/>
              </a:xfrm>
              <a:custGeom>
                <a:rect b="b" l="l" r="r" t="t"/>
                <a:pathLst>
                  <a:path extrusionOk="0" h="114930" w="247265">
                    <a:moveTo>
                      <a:pt x="0" y="114930"/>
                    </a:moveTo>
                    <a:cubicBezTo>
                      <a:pt x="2831" y="103133"/>
                      <a:pt x="12059" y="59510"/>
                      <a:pt x="16987" y="44147"/>
                    </a:cubicBezTo>
                    <a:cubicBezTo>
                      <a:pt x="21916" y="28785"/>
                      <a:pt x="23332" y="28627"/>
                      <a:pt x="29571" y="22755"/>
                    </a:cubicBezTo>
                    <a:cubicBezTo>
                      <a:pt x="35810" y="16883"/>
                      <a:pt x="44251" y="12112"/>
                      <a:pt x="54423" y="8914"/>
                    </a:cubicBezTo>
                    <a:cubicBezTo>
                      <a:pt x="64595" y="5716"/>
                      <a:pt x="77913" y="3881"/>
                      <a:pt x="90601" y="3566"/>
                    </a:cubicBezTo>
                    <a:cubicBezTo>
                      <a:pt x="103289" y="3251"/>
                      <a:pt x="115820" y="7236"/>
                      <a:pt x="130553" y="7026"/>
                    </a:cubicBezTo>
                    <a:cubicBezTo>
                      <a:pt x="145286" y="6816"/>
                      <a:pt x="164424" y="3461"/>
                      <a:pt x="179000" y="2307"/>
                    </a:cubicBezTo>
                    <a:cubicBezTo>
                      <a:pt x="193576" y="1154"/>
                      <a:pt x="206632" y="-314"/>
                      <a:pt x="218009" y="105"/>
                    </a:cubicBezTo>
                    <a:cubicBezTo>
                      <a:pt x="229387" y="525"/>
                      <a:pt x="242389" y="4038"/>
                      <a:pt x="247265" y="4824"/>
                    </a:cubicBezTo>
                  </a:path>
                </a:pathLst>
              </a:custGeom>
              <a:noFill/>
              <a:ln cap="flat" cmpd="sng" w="38100">
                <a:solidFill>
                  <a:srgbClr val="FFD9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3" name="Google Shape;223;p19"/>
            <p:cNvSpPr/>
            <p:nvPr/>
          </p:nvSpPr>
          <p:spPr>
            <a:xfrm>
              <a:off x="1628000" y="1738100"/>
              <a:ext cx="6165900" cy="1738100"/>
            </a:xfrm>
            <a:custGeom>
              <a:rect b="b" l="l" r="r" t="t"/>
              <a:pathLst>
                <a:path extrusionOk="0" h="69524" w="246636">
                  <a:moveTo>
                    <a:pt x="0" y="69524"/>
                  </a:moveTo>
                  <a:cubicBezTo>
                    <a:pt x="7340" y="68580"/>
                    <a:pt x="25849" y="66692"/>
                    <a:pt x="44042" y="63861"/>
                  </a:cubicBezTo>
                  <a:cubicBezTo>
                    <a:pt x="62236" y="61030"/>
                    <a:pt x="87140" y="57674"/>
                    <a:pt x="109161" y="52536"/>
                  </a:cubicBezTo>
                  <a:cubicBezTo>
                    <a:pt x="131182" y="47398"/>
                    <a:pt x="158132" y="40634"/>
                    <a:pt x="176168" y="33031"/>
                  </a:cubicBezTo>
                  <a:cubicBezTo>
                    <a:pt x="194204" y="25429"/>
                    <a:pt x="205634" y="12426"/>
                    <a:pt x="217379" y="6921"/>
                  </a:cubicBezTo>
                  <a:cubicBezTo>
                    <a:pt x="229124" y="1416"/>
                    <a:pt x="241760" y="1154"/>
                    <a:pt x="246636" y="0"/>
                  </a:cubicBezTo>
                </a:path>
              </a:pathLst>
            </a:custGeom>
            <a:noFill/>
            <a:ln cap="flat" cmpd="sng" w="38100">
              <a:solidFill>
                <a:srgbClr val="99999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5072725" y="2823425"/>
              <a:ext cx="335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999999"/>
                  </a:solidFill>
                  <a:latin typeface="Arial"/>
                  <a:ea typeface="Arial"/>
                  <a:cs typeface="Arial"/>
                  <a:sym typeface="Arial"/>
                </a:rPr>
                <a:t>perfektní model</a:t>
              </a:r>
              <a:endParaRPr b="1" i="0" sz="1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19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Synoptická meteorologie</a:t>
            </a:r>
            <a:endParaRPr/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4330" y="1173436"/>
            <a:ext cx="4995339" cy="354519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/>
          <p:nvPr/>
        </p:nvSpPr>
        <p:spPr>
          <a:xfrm>
            <a:off x="6577226" y="4718627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0"/>
          <p:cNvGrpSpPr/>
          <p:nvPr/>
        </p:nvGrpSpPr>
        <p:grpSpPr>
          <a:xfrm>
            <a:off x="681713" y="567455"/>
            <a:ext cx="8307662" cy="3946725"/>
            <a:chOff x="681713" y="636725"/>
            <a:chExt cx="8307662" cy="3946725"/>
          </a:xfrm>
        </p:grpSpPr>
        <p:grpSp>
          <p:nvGrpSpPr>
            <p:cNvPr id="231" name="Google Shape;231;p20"/>
            <p:cNvGrpSpPr/>
            <p:nvPr/>
          </p:nvGrpSpPr>
          <p:grpSpPr>
            <a:xfrm>
              <a:off x="681713" y="636725"/>
              <a:ext cx="8307662" cy="3946725"/>
              <a:chOff x="681713" y="636725"/>
              <a:chExt cx="8307662" cy="3946725"/>
            </a:xfrm>
          </p:grpSpPr>
          <p:grpSp>
            <p:nvGrpSpPr>
              <p:cNvPr id="232" name="Google Shape;232;p20"/>
              <p:cNvGrpSpPr/>
              <p:nvPr/>
            </p:nvGrpSpPr>
            <p:grpSpPr>
              <a:xfrm>
                <a:off x="681713" y="636725"/>
                <a:ext cx="8307662" cy="3946725"/>
                <a:chOff x="681713" y="636725"/>
                <a:chExt cx="8307662" cy="3946725"/>
              </a:xfrm>
            </p:grpSpPr>
            <p:grpSp>
              <p:nvGrpSpPr>
                <p:cNvPr id="233" name="Google Shape;233;p20"/>
                <p:cNvGrpSpPr/>
                <p:nvPr/>
              </p:nvGrpSpPr>
              <p:grpSpPr>
                <a:xfrm>
                  <a:off x="681713" y="712450"/>
                  <a:ext cx="7780575" cy="3871000"/>
                  <a:chOff x="768300" y="636250"/>
                  <a:chExt cx="7780575" cy="3871000"/>
                </a:xfrm>
              </p:grpSpPr>
              <p:grpSp>
                <p:nvGrpSpPr>
                  <p:cNvPr id="234" name="Google Shape;234;p20"/>
                  <p:cNvGrpSpPr/>
                  <p:nvPr/>
                </p:nvGrpSpPr>
                <p:grpSpPr>
                  <a:xfrm>
                    <a:off x="768300" y="636250"/>
                    <a:ext cx="7780575" cy="3871000"/>
                    <a:chOff x="508750" y="814050"/>
                    <a:chExt cx="7780575" cy="3871000"/>
                  </a:xfrm>
                </p:grpSpPr>
                <p:grpSp>
                  <p:nvGrpSpPr>
                    <p:cNvPr id="235" name="Google Shape;235;p20"/>
                    <p:cNvGrpSpPr/>
                    <p:nvPr/>
                  </p:nvGrpSpPr>
                  <p:grpSpPr>
                    <a:xfrm>
                      <a:off x="1206000" y="814050"/>
                      <a:ext cx="6732000" cy="3515400"/>
                      <a:chOff x="1816750" y="762975"/>
                      <a:chExt cx="6732000" cy="3515400"/>
                    </a:xfrm>
                  </p:grpSpPr>
                  <p:cxnSp>
                    <p:nvCxnSpPr>
                      <p:cNvPr id="236" name="Google Shape;236;p20"/>
                      <p:cNvCxnSpPr/>
                      <p:nvPr/>
                    </p:nvCxnSpPr>
                    <p:spPr>
                      <a:xfrm flipH="1" rot="10800000">
                        <a:off x="1816750" y="4050375"/>
                        <a:ext cx="6732000" cy="7800"/>
                      </a:xfrm>
                      <a:prstGeom prst="straightConnector1">
                        <a:avLst/>
                      </a:prstGeom>
                      <a:noFill/>
                      <a:ln cap="flat" cmpd="sng" w="38100">
                        <a:solidFill>
                          <a:srgbClr val="000000"/>
                        </a:solidFill>
                        <a:prstDash val="solid"/>
                        <a:round/>
                        <a:headEnd len="sm" w="sm" type="none"/>
                        <a:tailEnd len="med" w="med" type="triangle"/>
                      </a:ln>
                    </p:spPr>
                  </p:cxnSp>
                  <p:cxnSp>
                    <p:nvCxnSpPr>
                      <p:cNvPr id="237" name="Google Shape;237;p20"/>
                      <p:cNvCxnSpPr/>
                      <p:nvPr/>
                    </p:nvCxnSpPr>
                    <p:spPr>
                      <a:xfrm flipH="1" rot="10800000">
                        <a:off x="2036975" y="762975"/>
                        <a:ext cx="7800" cy="3515400"/>
                      </a:xfrm>
                      <a:prstGeom prst="straightConnector1">
                        <a:avLst/>
                      </a:prstGeom>
                      <a:noFill/>
                      <a:ln cap="flat" cmpd="sng" w="38100">
                        <a:solidFill>
                          <a:srgbClr val="000000"/>
                        </a:solidFill>
                        <a:prstDash val="solid"/>
                        <a:round/>
                        <a:headEnd len="sm" w="sm" type="none"/>
                        <a:tailEnd len="med" w="med" type="triangle"/>
                      </a:ln>
                    </p:spPr>
                  </p:cxnSp>
                </p:grpSp>
                <p:sp>
                  <p:nvSpPr>
                    <p:cNvPr id="238" name="Google Shape;238;p20"/>
                    <p:cNvSpPr txBox="1"/>
                    <p:nvPr/>
                  </p:nvSpPr>
                  <p:spPr>
                    <a:xfrm>
                      <a:off x="6095125" y="4223350"/>
                      <a:ext cx="2194200" cy="461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sp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c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délka předpovědi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20"/>
                    <p:cNvSpPr txBox="1"/>
                    <p:nvPr/>
                  </p:nvSpPr>
                  <p:spPr>
                    <a:xfrm>
                      <a:off x="508750" y="1042650"/>
                      <a:ext cx="817800" cy="461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sp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c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chyba</a:t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240" name="Google Shape;240;p20"/>
                  <p:cNvCxnSpPr/>
                  <p:nvPr/>
                </p:nvCxnSpPr>
                <p:spPr>
                  <a:xfrm>
                    <a:off x="1699325" y="2209975"/>
                    <a:ext cx="6181800" cy="7800"/>
                  </a:xfrm>
                  <a:prstGeom prst="straightConnector1">
                    <a:avLst/>
                  </a:prstGeom>
                  <a:noFill/>
                  <a:ln cap="flat" cmpd="sng" w="38100">
                    <a:solidFill>
                      <a:srgbClr val="4A86E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241" name="Google Shape;241;p20"/>
                  <p:cNvSpPr txBox="1"/>
                  <p:nvPr/>
                </p:nvSpPr>
                <p:spPr>
                  <a:xfrm>
                    <a:off x="7133825" y="1756075"/>
                    <a:ext cx="896100" cy="46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b="1" i="0" lang="cs" sz="1800" u="none" cap="none" strike="noStrike">
                        <a:solidFill>
                          <a:srgbClr val="4A86E8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klima</a:t>
                    </a:r>
                    <a:endParaRPr b="1" i="0" sz="1800" u="none" cap="none" strike="noStrike">
                      <a:solidFill>
                        <a:srgbClr val="4A86E8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2" name="Google Shape;242;p20"/>
                <p:cNvSpPr txBox="1"/>
                <p:nvPr/>
              </p:nvSpPr>
              <p:spPr>
                <a:xfrm>
                  <a:off x="6480475" y="636725"/>
                  <a:ext cx="25089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1" i="0" lang="cs" sz="1800" u="none" cap="none" strike="noStrike">
                      <a:solidFill>
                        <a:srgbClr val="FFD96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perzistence</a:t>
                  </a:r>
                  <a:endParaRPr b="1" i="0" sz="1800" u="none" cap="none" strike="noStrike">
                    <a:solidFill>
                      <a:srgbClr val="FFD96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0"/>
                <p:cNvSpPr/>
                <p:nvPr/>
              </p:nvSpPr>
              <p:spPr>
                <a:xfrm>
                  <a:off x="1643725" y="1098428"/>
                  <a:ext cx="6181625" cy="2873250"/>
                </a:xfrm>
                <a:custGeom>
                  <a:rect b="b" l="l" r="r" t="t"/>
                  <a:pathLst>
                    <a:path extrusionOk="0" h="114930" w="247265">
                      <a:moveTo>
                        <a:pt x="0" y="114930"/>
                      </a:moveTo>
                      <a:cubicBezTo>
                        <a:pt x="2831" y="103133"/>
                        <a:pt x="12059" y="59510"/>
                        <a:pt x="16987" y="44147"/>
                      </a:cubicBezTo>
                      <a:cubicBezTo>
                        <a:pt x="21916" y="28785"/>
                        <a:pt x="23332" y="28627"/>
                        <a:pt x="29571" y="22755"/>
                      </a:cubicBezTo>
                      <a:cubicBezTo>
                        <a:pt x="35810" y="16883"/>
                        <a:pt x="44251" y="12112"/>
                        <a:pt x="54423" y="8914"/>
                      </a:cubicBezTo>
                      <a:cubicBezTo>
                        <a:pt x="64595" y="5716"/>
                        <a:pt x="77913" y="3881"/>
                        <a:pt x="90601" y="3566"/>
                      </a:cubicBezTo>
                      <a:cubicBezTo>
                        <a:pt x="103289" y="3251"/>
                        <a:pt x="115820" y="7236"/>
                        <a:pt x="130553" y="7026"/>
                      </a:cubicBezTo>
                      <a:cubicBezTo>
                        <a:pt x="145286" y="6816"/>
                        <a:pt x="164424" y="3461"/>
                        <a:pt x="179000" y="2307"/>
                      </a:cubicBezTo>
                      <a:cubicBezTo>
                        <a:pt x="193576" y="1154"/>
                        <a:pt x="206632" y="-314"/>
                        <a:pt x="218009" y="105"/>
                      </a:cubicBezTo>
                      <a:cubicBezTo>
                        <a:pt x="229387" y="525"/>
                        <a:pt x="242389" y="4038"/>
                        <a:pt x="247265" y="4824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FFD9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44" name="Google Shape;244;p20"/>
              <p:cNvSpPr/>
              <p:nvPr/>
            </p:nvSpPr>
            <p:spPr>
              <a:xfrm>
                <a:off x="1628000" y="1738100"/>
                <a:ext cx="6165900" cy="1738100"/>
              </a:xfrm>
              <a:custGeom>
                <a:rect b="b" l="l" r="r" t="t"/>
                <a:pathLst>
                  <a:path extrusionOk="0" h="69524" w="246636">
                    <a:moveTo>
                      <a:pt x="0" y="69524"/>
                    </a:moveTo>
                    <a:cubicBezTo>
                      <a:pt x="7340" y="68580"/>
                      <a:pt x="25849" y="66692"/>
                      <a:pt x="44042" y="63861"/>
                    </a:cubicBezTo>
                    <a:cubicBezTo>
                      <a:pt x="62236" y="61030"/>
                      <a:pt x="87140" y="57674"/>
                      <a:pt x="109161" y="52536"/>
                    </a:cubicBezTo>
                    <a:cubicBezTo>
                      <a:pt x="131182" y="47398"/>
                      <a:pt x="158132" y="40634"/>
                      <a:pt x="176168" y="33031"/>
                    </a:cubicBezTo>
                    <a:cubicBezTo>
                      <a:pt x="194204" y="25429"/>
                      <a:pt x="205634" y="12426"/>
                      <a:pt x="217379" y="6921"/>
                    </a:cubicBezTo>
                    <a:cubicBezTo>
                      <a:pt x="229124" y="1416"/>
                      <a:pt x="241760" y="1154"/>
                      <a:pt x="246636" y="0"/>
                    </a:cubicBezTo>
                  </a:path>
                </a:pathLst>
              </a:custGeom>
              <a:noFill/>
              <a:ln cap="flat" cmpd="sng" w="38100">
                <a:solidFill>
                  <a:srgbClr val="999999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0"/>
              <p:cNvSpPr txBox="1"/>
              <p:nvPr/>
            </p:nvSpPr>
            <p:spPr>
              <a:xfrm>
                <a:off x="5072725" y="2823425"/>
                <a:ext cx="3358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cs" sz="1800" u="none" cap="none" strike="noStrike">
                    <a:solidFill>
                      <a:srgbClr val="999999"/>
                    </a:solidFill>
                    <a:latin typeface="Arial"/>
                    <a:ea typeface="Arial"/>
                    <a:cs typeface="Arial"/>
                    <a:sym typeface="Arial"/>
                  </a:rPr>
                  <a:t>perfektní model</a:t>
                </a:r>
                <a:endParaRPr b="1" i="0" sz="1800" u="none" cap="none" strike="noStrike">
                  <a:solidFill>
                    <a:srgbClr val="99999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" name="Google Shape;246;p20"/>
            <p:cNvSpPr/>
            <p:nvPr/>
          </p:nvSpPr>
          <p:spPr>
            <a:xfrm>
              <a:off x="1606850" y="1533600"/>
              <a:ext cx="6187139" cy="1938596"/>
            </a:xfrm>
            <a:custGeom>
              <a:rect b="b" l="l" r="r" t="t"/>
              <a:pathLst>
                <a:path extrusionOk="0" h="72040" w="245692">
                  <a:moveTo>
                    <a:pt x="0" y="72040"/>
                  </a:moveTo>
                  <a:cubicBezTo>
                    <a:pt x="4509" y="68894"/>
                    <a:pt x="14576" y="59562"/>
                    <a:pt x="27054" y="53165"/>
                  </a:cubicBezTo>
                  <a:cubicBezTo>
                    <a:pt x="39533" y="46769"/>
                    <a:pt x="56048" y="40058"/>
                    <a:pt x="74871" y="33661"/>
                  </a:cubicBezTo>
                  <a:cubicBezTo>
                    <a:pt x="93694" y="27264"/>
                    <a:pt x="116921" y="19819"/>
                    <a:pt x="139991" y="14785"/>
                  </a:cubicBezTo>
                  <a:cubicBezTo>
                    <a:pt x="163061" y="9752"/>
                    <a:pt x="195673" y="5924"/>
                    <a:pt x="213290" y="3460"/>
                  </a:cubicBezTo>
                  <a:cubicBezTo>
                    <a:pt x="230907" y="996"/>
                    <a:pt x="240292" y="577"/>
                    <a:pt x="245692" y="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 txBox="1"/>
            <p:nvPr/>
          </p:nvSpPr>
          <p:spPr>
            <a:xfrm>
              <a:off x="3067225" y="1620125"/>
              <a:ext cx="453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reálný model</a:t>
              </a:r>
              <a:endParaRPr b="1" i="0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20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1"/>
          <p:cNvGrpSpPr/>
          <p:nvPr/>
        </p:nvGrpSpPr>
        <p:grpSpPr>
          <a:xfrm>
            <a:off x="681713" y="567455"/>
            <a:ext cx="8307662" cy="3946725"/>
            <a:chOff x="681713" y="636725"/>
            <a:chExt cx="8307662" cy="3946725"/>
          </a:xfrm>
        </p:grpSpPr>
        <p:grpSp>
          <p:nvGrpSpPr>
            <p:cNvPr id="254" name="Google Shape;254;p21"/>
            <p:cNvGrpSpPr/>
            <p:nvPr/>
          </p:nvGrpSpPr>
          <p:grpSpPr>
            <a:xfrm>
              <a:off x="681713" y="636725"/>
              <a:ext cx="8307662" cy="3946725"/>
              <a:chOff x="681713" y="636725"/>
              <a:chExt cx="8307662" cy="3946725"/>
            </a:xfrm>
          </p:grpSpPr>
          <p:grpSp>
            <p:nvGrpSpPr>
              <p:cNvPr id="255" name="Google Shape;255;p21"/>
              <p:cNvGrpSpPr/>
              <p:nvPr/>
            </p:nvGrpSpPr>
            <p:grpSpPr>
              <a:xfrm>
                <a:off x="681713" y="636725"/>
                <a:ext cx="8307662" cy="3946725"/>
                <a:chOff x="681713" y="636725"/>
                <a:chExt cx="8307662" cy="3946725"/>
              </a:xfrm>
            </p:grpSpPr>
            <p:grpSp>
              <p:nvGrpSpPr>
                <p:cNvPr id="256" name="Google Shape;256;p21"/>
                <p:cNvGrpSpPr/>
                <p:nvPr/>
              </p:nvGrpSpPr>
              <p:grpSpPr>
                <a:xfrm>
                  <a:off x="681713" y="636725"/>
                  <a:ext cx="8307662" cy="3946725"/>
                  <a:chOff x="681713" y="636725"/>
                  <a:chExt cx="8307662" cy="3946725"/>
                </a:xfrm>
              </p:grpSpPr>
              <p:grpSp>
                <p:nvGrpSpPr>
                  <p:cNvPr id="257" name="Google Shape;257;p21"/>
                  <p:cNvGrpSpPr/>
                  <p:nvPr/>
                </p:nvGrpSpPr>
                <p:grpSpPr>
                  <a:xfrm>
                    <a:off x="681713" y="712450"/>
                    <a:ext cx="7780575" cy="3871000"/>
                    <a:chOff x="768300" y="636250"/>
                    <a:chExt cx="7780575" cy="3871000"/>
                  </a:xfrm>
                </p:grpSpPr>
                <p:grpSp>
                  <p:nvGrpSpPr>
                    <p:cNvPr id="258" name="Google Shape;258;p21"/>
                    <p:cNvGrpSpPr/>
                    <p:nvPr/>
                  </p:nvGrpSpPr>
                  <p:grpSpPr>
                    <a:xfrm>
                      <a:off x="768300" y="636250"/>
                      <a:ext cx="7780575" cy="3871000"/>
                      <a:chOff x="508750" y="814050"/>
                      <a:chExt cx="7780575" cy="3871000"/>
                    </a:xfrm>
                  </p:grpSpPr>
                  <p:grpSp>
                    <p:nvGrpSpPr>
                      <p:cNvPr id="259" name="Google Shape;259;p21"/>
                      <p:cNvGrpSpPr/>
                      <p:nvPr/>
                    </p:nvGrpSpPr>
                    <p:grpSpPr>
                      <a:xfrm>
                        <a:off x="1206000" y="814050"/>
                        <a:ext cx="6732000" cy="3515400"/>
                        <a:chOff x="1816750" y="762975"/>
                        <a:chExt cx="6732000" cy="3515400"/>
                      </a:xfrm>
                    </p:grpSpPr>
                    <p:cxnSp>
                      <p:nvCxnSpPr>
                        <p:cNvPr id="260" name="Google Shape;260;p21"/>
                        <p:cNvCxnSpPr/>
                        <p:nvPr/>
                      </p:nvCxnSpPr>
                      <p:spPr>
                        <a:xfrm flipH="1" rot="10800000">
                          <a:off x="1816750" y="4050375"/>
                          <a:ext cx="6732000" cy="7800"/>
                        </a:xfrm>
                        <a:prstGeom prst="straightConnector1">
                          <a:avLst/>
                        </a:prstGeom>
                        <a:noFill/>
                        <a:ln cap="flat" cmpd="sng" w="38100">
                          <a:solidFill>
                            <a:srgbClr val="000000"/>
                          </a:solidFill>
                          <a:prstDash val="solid"/>
                          <a:round/>
                          <a:headEnd len="sm" w="sm" type="none"/>
                          <a:tailEnd len="med" w="med" type="triangle"/>
                        </a:ln>
                      </p:spPr>
                    </p:cxnSp>
                    <p:cxnSp>
                      <p:nvCxnSpPr>
                        <p:cNvPr id="261" name="Google Shape;261;p21"/>
                        <p:cNvCxnSpPr/>
                        <p:nvPr/>
                      </p:nvCxnSpPr>
                      <p:spPr>
                        <a:xfrm flipH="1" rot="10800000">
                          <a:off x="2036975" y="762975"/>
                          <a:ext cx="7800" cy="3515400"/>
                        </a:xfrm>
                        <a:prstGeom prst="straightConnector1">
                          <a:avLst/>
                        </a:prstGeom>
                        <a:noFill/>
                        <a:ln cap="flat" cmpd="sng" w="38100">
                          <a:solidFill>
                            <a:srgbClr val="000000"/>
                          </a:solidFill>
                          <a:prstDash val="solid"/>
                          <a:round/>
                          <a:headEnd len="sm" w="sm" type="none"/>
                          <a:tailEnd len="med" w="med" type="triangle"/>
                        </a:ln>
                      </p:spPr>
                    </p:cxnSp>
                  </p:grpSp>
                  <p:sp>
                    <p:nvSpPr>
                      <p:cNvPr id="262" name="Google Shape;262;p21"/>
                      <p:cNvSpPr txBox="1"/>
                      <p:nvPr/>
                    </p:nvSpPr>
                    <p:spPr>
                      <a:xfrm>
                        <a:off x="6095125" y="4223350"/>
                        <a:ext cx="2194200" cy="46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91425" lIns="91425" spcFirstLastPara="1" rIns="91425" wrap="square" tIns="91425">
                        <a:sp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800"/>
                          <a:buFont typeface="Arial"/>
                          <a:buNone/>
                        </a:pPr>
                        <a:r>
                          <a:rPr b="0" i="0" lang="cs" sz="1800" u="none" cap="none" strike="noStrik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délka předpovědi</a:t>
                        </a:r>
                        <a:endParaRPr b="0" i="0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" name="Google Shape;263;p21"/>
                      <p:cNvSpPr txBox="1"/>
                      <p:nvPr/>
                    </p:nvSpPr>
                    <p:spPr>
                      <a:xfrm>
                        <a:off x="508750" y="1042650"/>
                        <a:ext cx="817800" cy="46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91425" lIns="91425" spcFirstLastPara="1" rIns="91425" wrap="square" tIns="91425">
                        <a:sp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800"/>
                          <a:buFont typeface="Arial"/>
                          <a:buNone/>
                        </a:pPr>
                        <a:r>
                          <a:rPr b="0" i="0" lang="cs" sz="1800" u="none" cap="none" strike="noStrik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chyba</a:t>
                        </a:r>
                        <a:endParaRPr b="0" i="0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cxnSp>
                  <p:nvCxnSpPr>
                    <p:cNvPr id="264" name="Google Shape;264;p21"/>
                    <p:cNvCxnSpPr/>
                    <p:nvPr/>
                  </p:nvCxnSpPr>
                  <p:spPr>
                    <a:xfrm>
                      <a:off x="1699325" y="2209975"/>
                      <a:ext cx="6181800" cy="7800"/>
                    </a:xfrm>
                    <a:prstGeom prst="straightConnector1">
                      <a:avLst/>
                    </a:prstGeom>
                    <a:noFill/>
                    <a:ln cap="flat" cmpd="sng" w="38100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sp>
                  <p:nvSpPr>
                    <p:cNvPr id="265" name="Google Shape;265;p21"/>
                    <p:cNvSpPr txBox="1"/>
                    <p:nvPr/>
                  </p:nvSpPr>
                  <p:spPr>
                    <a:xfrm>
                      <a:off x="7133825" y="1756075"/>
                      <a:ext cx="896100" cy="461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sp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cs" sz="1800" u="none" cap="none" strike="noStrike">
                          <a:solidFill>
                            <a:srgbClr val="4A86E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klima</a:t>
                      </a:r>
                      <a:endParaRPr b="1" i="0" sz="1800" u="none" cap="none" strike="noStrike">
                        <a:solidFill>
                          <a:srgbClr val="4A86E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66" name="Google Shape;266;p21"/>
                  <p:cNvSpPr txBox="1"/>
                  <p:nvPr/>
                </p:nvSpPr>
                <p:spPr>
                  <a:xfrm>
                    <a:off x="6480475" y="636725"/>
                    <a:ext cx="2508900" cy="461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b="1" i="0" lang="cs" sz="1800" u="none" cap="none" strike="noStrike">
                        <a:solidFill>
                          <a:srgbClr val="FFD966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perzistence</a:t>
                    </a:r>
                    <a:endParaRPr b="1" i="0" sz="1800" u="none" cap="none" strike="noStrike">
                      <a:solidFill>
                        <a:srgbClr val="FFD966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Google Shape;267;p21"/>
                  <p:cNvSpPr/>
                  <p:nvPr/>
                </p:nvSpPr>
                <p:spPr>
                  <a:xfrm>
                    <a:off x="1643725" y="1098428"/>
                    <a:ext cx="6181625" cy="2873250"/>
                  </a:xfrm>
                  <a:custGeom>
                    <a:rect b="b" l="l" r="r" t="t"/>
                    <a:pathLst>
                      <a:path extrusionOk="0" h="114930" w="247265">
                        <a:moveTo>
                          <a:pt x="0" y="114930"/>
                        </a:moveTo>
                        <a:cubicBezTo>
                          <a:pt x="2831" y="103133"/>
                          <a:pt x="12059" y="59510"/>
                          <a:pt x="16987" y="44147"/>
                        </a:cubicBezTo>
                        <a:cubicBezTo>
                          <a:pt x="21916" y="28785"/>
                          <a:pt x="23332" y="28627"/>
                          <a:pt x="29571" y="22755"/>
                        </a:cubicBezTo>
                        <a:cubicBezTo>
                          <a:pt x="35810" y="16883"/>
                          <a:pt x="44251" y="12112"/>
                          <a:pt x="54423" y="8914"/>
                        </a:cubicBezTo>
                        <a:cubicBezTo>
                          <a:pt x="64595" y="5716"/>
                          <a:pt x="77913" y="3881"/>
                          <a:pt x="90601" y="3566"/>
                        </a:cubicBezTo>
                        <a:cubicBezTo>
                          <a:pt x="103289" y="3251"/>
                          <a:pt x="115820" y="7236"/>
                          <a:pt x="130553" y="7026"/>
                        </a:cubicBezTo>
                        <a:cubicBezTo>
                          <a:pt x="145286" y="6816"/>
                          <a:pt x="164424" y="3461"/>
                          <a:pt x="179000" y="2307"/>
                        </a:cubicBezTo>
                        <a:cubicBezTo>
                          <a:pt x="193576" y="1154"/>
                          <a:pt x="206632" y="-314"/>
                          <a:pt x="218009" y="105"/>
                        </a:cubicBezTo>
                        <a:cubicBezTo>
                          <a:pt x="229387" y="525"/>
                          <a:pt x="242389" y="4038"/>
                          <a:pt x="247265" y="4824"/>
                        </a:cubicBezTo>
                      </a:path>
                    </a:pathLst>
                  </a:custGeom>
                  <a:noFill/>
                  <a:ln cap="flat" cmpd="sng" w="38100">
                    <a:solidFill>
                      <a:srgbClr val="FFD966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268" name="Google Shape;268;p21"/>
                <p:cNvSpPr/>
                <p:nvPr/>
              </p:nvSpPr>
              <p:spPr>
                <a:xfrm>
                  <a:off x="1628000" y="1738100"/>
                  <a:ext cx="6165900" cy="1738100"/>
                </a:xfrm>
                <a:custGeom>
                  <a:rect b="b" l="l" r="r" t="t"/>
                  <a:pathLst>
                    <a:path extrusionOk="0" h="69524" w="246636">
                      <a:moveTo>
                        <a:pt x="0" y="69524"/>
                      </a:moveTo>
                      <a:cubicBezTo>
                        <a:pt x="7340" y="68580"/>
                        <a:pt x="25849" y="66692"/>
                        <a:pt x="44042" y="63861"/>
                      </a:cubicBezTo>
                      <a:cubicBezTo>
                        <a:pt x="62236" y="61030"/>
                        <a:pt x="87140" y="57674"/>
                        <a:pt x="109161" y="52536"/>
                      </a:cubicBezTo>
                      <a:cubicBezTo>
                        <a:pt x="131182" y="47398"/>
                        <a:pt x="158132" y="40634"/>
                        <a:pt x="176168" y="33031"/>
                      </a:cubicBezTo>
                      <a:cubicBezTo>
                        <a:pt x="194204" y="25429"/>
                        <a:pt x="205634" y="12426"/>
                        <a:pt x="217379" y="6921"/>
                      </a:cubicBezTo>
                      <a:cubicBezTo>
                        <a:pt x="229124" y="1416"/>
                        <a:pt x="241760" y="1154"/>
                        <a:pt x="246636" y="0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999999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9" name="Google Shape;269;p21"/>
                <p:cNvSpPr txBox="1"/>
                <p:nvPr/>
              </p:nvSpPr>
              <p:spPr>
                <a:xfrm>
                  <a:off x="5072725" y="2823425"/>
                  <a:ext cx="33582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1" i="0" lang="cs" sz="1800" u="none" cap="none" strike="noStrike">
                      <a:solidFill>
                        <a:srgbClr val="99999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perfektní model</a:t>
                  </a:r>
                  <a:endParaRPr b="1" i="0" sz="1800" u="none" cap="none" strike="noStrike">
                    <a:solidFill>
                      <a:srgbClr val="99999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0" name="Google Shape;270;p21"/>
              <p:cNvSpPr/>
              <p:nvPr/>
            </p:nvSpPr>
            <p:spPr>
              <a:xfrm>
                <a:off x="1606850" y="1533600"/>
                <a:ext cx="6187139" cy="1938596"/>
              </a:xfrm>
              <a:custGeom>
                <a:rect b="b" l="l" r="r" t="t"/>
                <a:pathLst>
                  <a:path extrusionOk="0" h="72040" w="245692">
                    <a:moveTo>
                      <a:pt x="0" y="72040"/>
                    </a:moveTo>
                    <a:cubicBezTo>
                      <a:pt x="4509" y="68894"/>
                      <a:pt x="14576" y="59562"/>
                      <a:pt x="27054" y="53165"/>
                    </a:cubicBezTo>
                    <a:cubicBezTo>
                      <a:pt x="39533" y="46769"/>
                      <a:pt x="56048" y="40058"/>
                      <a:pt x="74871" y="33661"/>
                    </a:cubicBezTo>
                    <a:cubicBezTo>
                      <a:pt x="93694" y="27264"/>
                      <a:pt x="116921" y="19819"/>
                      <a:pt x="139991" y="14785"/>
                    </a:cubicBezTo>
                    <a:cubicBezTo>
                      <a:pt x="163061" y="9752"/>
                      <a:pt x="195673" y="5924"/>
                      <a:pt x="213290" y="3460"/>
                    </a:cubicBezTo>
                    <a:cubicBezTo>
                      <a:pt x="230907" y="996"/>
                      <a:pt x="240292" y="577"/>
                      <a:pt x="245692" y="0"/>
                    </a:cubicBezTo>
                  </a:path>
                </a:pathLst>
              </a:cu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1"/>
              <p:cNvSpPr txBox="1"/>
              <p:nvPr/>
            </p:nvSpPr>
            <p:spPr>
              <a:xfrm>
                <a:off x="3067225" y="1620125"/>
                <a:ext cx="4530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cs" sz="18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reálný model</a:t>
                </a:r>
                <a:endParaRPr b="1" i="0" sz="18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p21"/>
            <p:cNvSpPr/>
            <p:nvPr/>
          </p:nvSpPr>
          <p:spPr>
            <a:xfrm>
              <a:off x="1635850" y="2290330"/>
              <a:ext cx="6142325" cy="1697075"/>
            </a:xfrm>
            <a:custGeom>
              <a:rect b="b" l="l" r="r" t="t"/>
              <a:pathLst>
                <a:path extrusionOk="0" h="67883" w="245693">
                  <a:moveTo>
                    <a:pt x="0" y="67883"/>
                  </a:moveTo>
                  <a:cubicBezTo>
                    <a:pt x="996" y="63689"/>
                    <a:pt x="4614" y="47435"/>
                    <a:pt x="5977" y="42716"/>
                  </a:cubicBezTo>
                  <a:cubicBezTo>
                    <a:pt x="7340" y="37997"/>
                    <a:pt x="5295" y="41982"/>
                    <a:pt x="8179" y="39570"/>
                  </a:cubicBezTo>
                  <a:cubicBezTo>
                    <a:pt x="11063" y="37158"/>
                    <a:pt x="16779" y="32020"/>
                    <a:pt x="23280" y="28245"/>
                  </a:cubicBezTo>
                  <a:cubicBezTo>
                    <a:pt x="29782" y="24470"/>
                    <a:pt x="37646" y="21062"/>
                    <a:pt x="47188" y="16920"/>
                  </a:cubicBezTo>
                  <a:cubicBezTo>
                    <a:pt x="56730" y="12778"/>
                    <a:pt x="73141" y="6171"/>
                    <a:pt x="80534" y="3392"/>
                  </a:cubicBezTo>
                  <a:cubicBezTo>
                    <a:pt x="87927" y="613"/>
                    <a:pt x="87088" y="770"/>
                    <a:pt x="91545" y="246"/>
                  </a:cubicBezTo>
                  <a:cubicBezTo>
                    <a:pt x="96002" y="-278"/>
                    <a:pt x="81583" y="246"/>
                    <a:pt x="107274" y="246"/>
                  </a:cubicBezTo>
                  <a:cubicBezTo>
                    <a:pt x="132965" y="246"/>
                    <a:pt x="222623" y="246"/>
                    <a:pt x="245693" y="246"/>
                  </a:cubicBezTo>
                </a:path>
              </a:pathLst>
            </a:custGeom>
            <a:noFill/>
            <a:ln cap="flat" cmpd="sng" w="114300">
              <a:solidFill>
                <a:srgbClr val="93C4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3" name="Google Shape;273;p21"/>
          <p:cNvSpPr txBox="1"/>
          <p:nvPr/>
        </p:nvSpPr>
        <p:spPr>
          <a:xfrm>
            <a:off x="5675369" y="4579788"/>
            <a:ext cx="214353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RNDr. Michaela Valachová, Ph.D.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Předpovědi podle délky platnosti</a:t>
            </a:r>
            <a:endParaRPr/>
          </a:p>
        </p:txBody>
      </p:sp>
      <p:sp>
        <p:nvSpPr>
          <p:cNvPr id="279" name="Google Shape;279;p22"/>
          <p:cNvSpPr txBox="1"/>
          <p:nvPr>
            <p:ph idx="1" type="body"/>
          </p:nvPr>
        </p:nvSpPr>
        <p:spPr>
          <a:xfrm>
            <a:off x="311700" y="1152475"/>
            <a:ext cx="8520600" cy="3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4A86E8"/>
                </a:solidFill>
              </a:rPr>
              <a:t>Nowcasting </a:t>
            </a:r>
            <a:r>
              <a:rPr lang="cs">
                <a:solidFill>
                  <a:srgbClr val="000000"/>
                </a:solidFill>
              </a:rPr>
              <a:t>(0-2 hodiny) - </a:t>
            </a:r>
            <a:r>
              <a:rPr lang="cs">
                <a:solidFill>
                  <a:schemeClr val="dk1"/>
                </a:solidFill>
              </a:rPr>
              <a:t>velký důraz na pozorování (stanice, družice, radary)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4A86E8"/>
                </a:solidFill>
              </a:rPr>
              <a:t>Velmi krátkodobá</a:t>
            </a:r>
            <a:r>
              <a:rPr lang="cs">
                <a:solidFill>
                  <a:schemeClr val="dk1"/>
                </a:solidFill>
              </a:rPr>
              <a:t> (do 6-12 hodin)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4A86E8"/>
                </a:solidFill>
              </a:rPr>
              <a:t>Krátkodobá </a:t>
            </a:r>
            <a:r>
              <a:rPr lang="cs">
                <a:solidFill>
                  <a:schemeClr val="dk1"/>
                </a:solidFill>
              </a:rPr>
              <a:t>(12 hodin - 3 dny)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4A86E8"/>
                </a:solidFill>
              </a:rPr>
              <a:t>Střednědobá </a:t>
            </a:r>
            <a:r>
              <a:rPr lang="cs">
                <a:solidFill>
                  <a:schemeClr val="dk1"/>
                </a:solidFill>
              </a:rPr>
              <a:t>(od 3 do 10 dnů) - obecnější trend vývoje počasí</a:t>
            </a:r>
            <a:endParaRPr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- numerické modely, větší důraz na ansámblové předpovědi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4A86E8"/>
                </a:solidFill>
              </a:rPr>
              <a:t>Dlouhodobá </a:t>
            </a:r>
            <a:r>
              <a:rPr lang="cs">
                <a:solidFill>
                  <a:schemeClr val="dk1"/>
                </a:solidFill>
              </a:rPr>
              <a:t>(přibližně nad 10 dní)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ansámblové předpovědi, klimatický charakter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4081750" y="1874250"/>
            <a:ext cx="23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numerické modely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>
            <p:ph type="title"/>
          </p:nvPr>
        </p:nvSpPr>
        <p:spPr>
          <a:xfrm>
            <a:off x="259513" y="45871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420"/>
              <a:t>Aktuální situace</a:t>
            </a:r>
            <a:endParaRPr sz="2420"/>
          </a:p>
        </p:txBody>
      </p:sp>
      <p:pic>
        <p:nvPicPr>
          <p:cNvPr id="286" name="Google Shape;286;p23"/>
          <p:cNvPicPr preferRelativeResize="0"/>
          <p:nvPr/>
        </p:nvPicPr>
        <p:blipFill rotWithShape="1">
          <a:blip r:embed="rId3">
            <a:alphaModFix/>
          </a:blip>
          <a:srcRect b="13613" l="0" r="0" t="0"/>
          <a:stretch/>
        </p:blipFill>
        <p:spPr>
          <a:xfrm>
            <a:off x="328613" y="1100915"/>
            <a:ext cx="2220201" cy="197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613" y="3269666"/>
            <a:ext cx="2220201" cy="166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/>
          <p:cNvPicPr preferRelativeResize="0"/>
          <p:nvPr/>
        </p:nvPicPr>
        <p:blipFill rotWithShape="1">
          <a:blip r:embed="rId5">
            <a:alphaModFix/>
          </a:blip>
          <a:srcRect b="0" l="0" r="0" t="17620"/>
          <a:stretch/>
        </p:blipFill>
        <p:spPr>
          <a:xfrm>
            <a:off x="2678513" y="3230341"/>
            <a:ext cx="3052923" cy="170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1138" y="208679"/>
            <a:ext cx="3023349" cy="227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61135" y="2660491"/>
            <a:ext cx="3023348" cy="227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8513" y="208691"/>
            <a:ext cx="3052925" cy="285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Globální vs. regionální model</a:t>
            </a:r>
            <a:endParaRPr/>
          </a:p>
        </p:txBody>
      </p:sp>
      <p:pic>
        <p:nvPicPr>
          <p:cNvPr id="297" name="Google Shape;297;p24"/>
          <p:cNvPicPr preferRelativeResize="0"/>
          <p:nvPr/>
        </p:nvPicPr>
        <p:blipFill rotWithShape="1">
          <a:blip r:embed="rId3">
            <a:alphaModFix/>
          </a:blip>
          <a:srcRect b="0" l="0" r="0" t="11426"/>
          <a:stretch/>
        </p:blipFill>
        <p:spPr>
          <a:xfrm>
            <a:off x="1088313" y="1130061"/>
            <a:ext cx="6967374" cy="3157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 txBox="1"/>
          <p:nvPr/>
        </p:nvSpPr>
        <p:spPr>
          <a:xfrm>
            <a:off x="6740903" y="4164870"/>
            <a:ext cx="131478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www.nccs.admin.ch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Numerické modely</a:t>
            </a:r>
            <a:endParaRPr/>
          </a:p>
        </p:txBody>
      </p:sp>
      <p:sp>
        <p:nvSpPr>
          <p:cNvPr id="304" name="Google Shape;304;p25"/>
          <p:cNvSpPr txBox="1"/>
          <p:nvPr>
            <p:ph idx="1" type="body"/>
          </p:nvPr>
        </p:nvSpPr>
        <p:spPr>
          <a:xfrm>
            <a:off x="311700" y="1152475"/>
            <a:ext cx="8520600" cy="3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Globální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4A86E8"/>
                </a:solidFill>
              </a:rPr>
              <a:t>GFS</a:t>
            </a:r>
            <a:r>
              <a:rPr lang="cs">
                <a:solidFill>
                  <a:schemeClr val="dk1"/>
                </a:solidFill>
              </a:rPr>
              <a:t> (USA, 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22 km</a:t>
            </a:r>
            <a:r>
              <a:rPr lang="cs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4A86E8"/>
                </a:solidFill>
              </a:rPr>
              <a:t>ECMWF</a:t>
            </a:r>
            <a:r>
              <a:rPr lang="cs">
                <a:solidFill>
                  <a:schemeClr val="dk1"/>
                </a:solidFill>
              </a:rPr>
              <a:t> (EU, cca 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9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 km</a:t>
            </a:r>
            <a:r>
              <a:rPr lang="cs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4A86E8"/>
                </a:solidFill>
              </a:rPr>
              <a:t>ICON</a:t>
            </a:r>
            <a:r>
              <a:rPr lang="cs">
                <a:solidFill>
                  <a:schemeClr val="dk1"/>
                </a:solidFill>
              </a:rPr>
              <a:t> (Německo, cca 13 km)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000000"/>
                </a:solidFill>
              </a:rPr>
              <a:t>Arpege</a:t>
            </a:r>
            <a:r>
              <a:rPr lang="cs">
                <a:solidFill>
                  <a:schemeClr val="dk1"/>
                </a:solidFill>
              </a:rPr>
              <a:t> (FR), UM (UK), GEM (Kanada)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Regionální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4A86E8"/>
                </a:solidFill>
              </a:rPr>
              <a:t>ICON-EU, ICON-D2 </a:t>
            </a:r>
            <a:r>
              <a:rPr lang="cs">
                <a:solidFill>
                  <a:schemeClr val="dk1"/>
                </a:solidFill>
              </a:rPr>
              <a:t>(cca 7 a 2,2 km)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rgbClr val="4A86E8"/>
                </a:solidFill>
              </a:rPr>
              <a:t>Aladin</a:t>
            </a:r>
            <a:r>
              <a:rPr lang="cs">
                <a:solidFill>
                  <a:schemeClr val="dk1"/>
                </a:solidFill>
              </a:rPr>
              <a:t> (ČR, 2,3 km)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WRF (USA)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5" name="Google Shape;3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9581" y="1410925"/>
            <a:ext cx="3712726" cy="23824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 txBox="1"/>
          <p:nvPr/>
        </p:nvSpPr>
        <p:spPr>
          <a:xfrm>
            <a:off x="6533538" y="3866550"/>
            <a:ext cx="116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ICON-D2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5"/>
          <p:cNvSpPr txBox="1"/>
          <p:nvPr/>
        </p:nvSpPr>
        <p:spPr>
          <a:xfrm>
            <a:off x="8339857" y="3828079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450" y="317063"/>
            <a:ext cx="5911102" cy="45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Ansámblové předpovědi</a:t>
            </a:r>
            <a:endParaRPr/>
          </a:p>
        </p:txBody>
      </p:sp>
      <p:pic>
        <p:nvPicPr>
          <p:cNvPr id="318" name="Google Shape;318;p27"/>
          <p:cNvPicPr preferRelativeResize="0"/>
          <p:nvPr/>
        </p:nvPicPr>
        <p:blipFill rotWithShape="1">
          <a:blip r:embed="rId3">
            <a:alphaModFix/>
          </a:blip>
          <a:srcRect b="3812" l="29611" r="1427" t="28716"/>
          <a:stretch/>
        </p:blipFill>
        <p:spPr>
          <a:xfrm>
            <a:off x="1308606" y="1086998"/>
            <a:ext cx="6526788" cy="359131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7"/>
          <p:cNvSpPr txBox="1"/>
          <p:nvPr/>
        </p:nvSpPr>
        <p:spPr>
          <a:xfrm>
            <a:off x="1753490" y="1209375"/>
            <a:ext cx="5652171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cs" sz="1600" u="none" cap="none" strike="noStrike">
                <a:solidFill>
                  <a:srgbClr val="4285F4"/>
                </a:solidFill>
                <a:latin typeface="Arial"/>
                <a:ea typeface="Arial"/>
                <a:cs typeface="Arial"/>
                <a:sym typeface="Arial"/>
              </a:rPr>
              <a:t>      1. až 3. den            4. den	               5. až 8. den</a:t>
            </a:r>
            <a:endParaRPr b="0" i="0" sz="16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p27"/>
          <p:cNvCxnSpPr/>
          <p:nvPr/>
        </p:nvCxnSpPr>
        <p:spPr>
          <a:xfrm>
            <a:off x="3830782" y="1316182"/>
            <a:ext cx="253" cy="3020153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27"/>
          <p:cNvCxnSpPr/>
          <p:nvPr/>
        </p:nvCxnSpPr>
        <p:spPr>
          <a:xfrm>
            <a:off x="4579575" y="1316182"/>
            <a:ext cx="253" cy="3020153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2" name="Google Shape;322;p27"/>
          <p:cNvSpPr txBox="1"/>
          <p:nvPr/>
        </p:nvSpPr>
        <p:spPr>
          <a:xfrm>
            <a:off x="6358708" y="1025076"/>
            <a:ext cx="147668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www.wetterzentrale.de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8565" y="184711"/>
            <a:ext cx="6746871" cy="204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 rotWithShape="1">
          <a:blip r:embed="rId4">
            <a:alphaModFix/>
          </a:blip>
          <a:srcRect b="2509" l="0" r="0" t="46168"/>
          <a:stretch/>
        </p:blipFill>
        <p:spPr>
          <a:xfrm>
            <a:off x="1255678" y="2386194"/>
            <a:ext cx="6632644" cy="209653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/>
          <p:nvPr/>
        </p:nvSpPr>
        <p:spPr>
          <a:xfrm>
            <a:off x="6791972" y="120104"/>
            <a:ext cx="103906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www.ecmwf.int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6460151" y="4482726"/>
            <a:ext cx="137088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www.meteoblue.com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694" y="422565"/>
            <a:ext cx="5776612" cy="409314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/>
          <p:nvPr/>
        </p:nvSpPr>
        <p:spPr>
          <a:xfrm>
            <a:off x="6967863" y="4515707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 txBox="1"/>
          <p:nvPr>
            <p:ph idx="1" type="body"/>
          </p:nvPr>
        </p:nvSpPr>
        <p:spPr>
          <a:xfrm>
            <a:off x="481012" y="3939979"/>
            <a:ext cx="2394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V. Bjerknes 1904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599" y="236504"/>
            <a:ext cx="2801126" cy="3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9555" y="407249"/>
            <a:ext cx="5404891" cy="40510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0"/>
          <p:cNvSpPr txBox="1"/>
          <p:nvPr/>
        </p:nvSpPr>
        <p:spPr>
          <a:xfrm>
            <a:off x="6782003" y="4458275"/>
            <a:ext cx="47641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MSG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9262" y="422563"/>
            <a:ext cx="5605476" cy="397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1"/>
          <p:cNvSpPr txBox="1"/>
          <p:nvPr/>
        </p:nvSpPr>
        <p:spPr>
          <a:xfrm>
            <a:off x="6882295" y="4400126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2"/>
          <p:cNvPicPr preferRelativeResize="0"/>
          <p:nvPr/>
        </p:nvPicPr>
        <p:blipFill rotWithShape="1">
          <a:blip r:embed="rId3">
            <a:alphaModFix/>
          </a:blip>
          <a:srcRect b="0" l="0" r="0" t="10785"/>
          <a:stretch/>
        </p:blipFill>
        <p:spPr>
          <a:xfrm>
            <a:off x="4881300" y="250484"/>
            <a:ext cx="3125776" cy="2287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32"/>
          <p:cNvGrpSpPr/>
          <p:nvPr/>
        </p:nvGrpSpPr>
        <p:grpSpPr>
          <a:xfrm>
            <a:off x="3090250" y="2710453"/>
            <a:ext cx="2963501" cy="2352883"/>
            <a:chOff x="4941655" y="2675817"/>
            <a:chExt cx="2963501" cy="2352883"/>
          </a:xfrm>
        </p:grpSpPr>
        <p:pic>
          <p:nvPicPr>
            <p:cNvPr id="355" name="Google Shape;35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41655" y="2675817"/>
              <a:ext cx="2963501" cy="2352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32"/>
            <p:cNvSpPr txBox="1"/>
            <p:nvPr/>
          </p:nvSpPr>
          <p:spPr>
            <a:xfrm>
              <a:off x="5292750" y="4567000"/>
              <a:ext cx="815100" cy="46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DÉŠŤ</a:t>
              </a:r>
              <a:endParaRPr b="1" i="0" sz="18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 txBox="1"/>
            <p:nvPr/>
          </p:nvSpPr>
          <p:spPr>
            <a:xfrm>
              <a:off x="6949175" y="3986850"/>
              <a:ext cx="815100" cy="46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cs" sz="18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SNÍH</a:t>
              </a:r>
              <a:endParaRPr b="1" i="0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8" name="Google Shape;35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6072" y="205763"/>
            <a:ext cx="2993976" cy="2377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Bouřky</a:t>
            </a:r>
            <a:endParaRPr/>
          </a:p>
        </p:txBody>
      </p:sp>
      <p:pic>
        <p:nvPicPr>
          <p:cNvPr id="364" name="Google Shape;3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022" y="1225543"/>
            <a:ext cx="3392942" cy="313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7024" y="955380"/>
            <a:ext cx="3688075" cy="340880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7807454" y="4117961"/>
            <a:ext cx="51007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ESSL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Bouřky</a:t>
            </a:r>
            <a:endParaRPr/>
          </a:p>
        </p:txBody>
      </p:sp>
      <p:pic>
        <p:nvPicPr>
          <p:cNvPr id="372" name="Google Shape;372;p34"/>
          <p:cNvPicPr preferRelativeResize="0"/>
          <p:nvPr/>
        </p:nvPicPr>
        <p:blipFill rotWithShape="1">
          <a:blip r:embed="rId3">
            <a:alphaModFix/>
          </a:blip>
          <a:srcRect b="0" l="0" r="11917" t="18126"/>
          <a:stretch/>
        </p:blipFill>
        <p:spPr>
          <a:xfrm>
            <a:off x="4571998" y="546669"/>
            <a:ext cx="4320824" cy="272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100" y="1779718"/>
            <a:ext cx="4303898" cy="27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Bouřky</a:t>
            </a: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7336" y="731375"/>
            <a:ext cx="4589327" cy="382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8705" y="405000"/>
            <a:ext cx="4226591" cy="416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Práce meteorologa</a:t>
            </a:r>
            <a:endParaRPr/>
          </a:p>
        </p:txBody>
      </p:sp>
      <p:pic>
        <p:nvPicPr>
          <p:cNvPr id="390" name="Google Shape;390;p37"/>
          <p:cNvPicPr preferRelativeResize="0"/>
          <p:nvPr/>
        </p:nvPicPr>
        <p:blipFill rotWithShape="1">
          <a:blip r:embed="rId3">
            <a:alphaModFix/>
          </a:blip>
          <a:srcRect b="25909" l="0" r="0" t="0"/>
          <a:stretch/>
        </p:blipFill>
        <p:spPr>
          <a:xfrm>
            <a:off x="1503517" y="1282095"/>
            <a:ext cx="6136966" cy="292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Take-home message</a:t>
            </a:r>
            <a:endParaRPr/>
          </a:p>
        </p:txBody>
      </p:sp>
      <p:sp>
        <p:nvSpPr>
          <p:cNvPr id="396" name="Google Shape;396;p38"/>
          <p:cNvSpPr txBox="1"/>
          <p:nvPr>
            <p:ph idx="1" type="body"/>
          </p:nvPr>
        </p:nvSpPr>
        <p:spPr>
          <a:xfrm>
            <a:off x="311700" y="1462825"/>
            <a:ext cx="8520600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předpověď počasí je limitovaná (10-14 dní)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s rostoucím časem se nejistota předpovědi zvyšuje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postup od velkého (synoptického) měřítka k menšímu (lokálnímu)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porovnat více modelů (pokud se jich víc nebo všechny shodují, tak je velice pravděpodobné, že to tak bude)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2091" y="360218"/>
            <a:ext cx="4099818" cy="410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3276821" y="236504"/>
            <a:ext cx="2592662" cy="3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"/>
          <p:cNvSpPr txBox="1"/>
          <p:nvPr>
            <p:ph idx="1" type="body"/>
          </p:nvPr>
        </p:nvSpPr>
        <p:spPr>
          <a:xfrm>
            <a:off x="481012" y="3939979"/>
            <a:ext cx="2394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V. Bjerknes 1904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599" y="236504"/>
            <a:ext cx="2801126" cy="3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 txBox="1"/>
          <p:nvPr>
            <p:ph idx="1" type="body"/>
          </p:nvPr>
        </p:nvSpPr>
        <p:spPr>
          <a:xfrm>
            <a:off x="3276821" y="3939979"/>
            <a:ext cx="25926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L. F. Richardson 1922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p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3276821" y="236504"/>
            <a:ext cx="2592662" cy="3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>
            <p:ph idx="1" type="body"/>
          </p:nvPr>
        </p:nvSpPr>
        <p:spPr>
          <a:xfrm>
            <a:off x="481012" y="3939979"/>
            <a:ext cx="23943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V. Bjerknes 1904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599" y="236504"/>
            <a:ext cx="2801126" cy="37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>
            <p:ph idx="1" type="body"/>
          </p:nvPr>
        </p:nvSpPr>
        <p:spPr>
          <a:xfrm>
            <a:off x="3276821" y="3939979"/>
            <a:ext cx="25926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L. F. Richardson 1922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6196288" y="3939979"/>
            <a:ext cx="25926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J. G. Charney 1950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5">
            <a:alphaModFix/>
          </a:blip>
          <a:srcRect b="0" l="0" r="-5931" t="0"/>
          <a:stretch/>
        </p:blipFill>
        <p:spPr>
          <a:xfrm>
            <a:off x="6067579" y="236504"/>
            <a:ext cx="3058118" cy="370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3106" y="422564"/>
            <a:ext cx="5357789" cy="428105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 txBox="1"/>
          <p:nvPr/>
        </p:nvSpPr>
        <p:spPr>
          <a:xfrm>
            <a:off x="6195798" y="4703619"/>
            <a:ext cx="105509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Stephen Conlin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27" y="531917"/>
            <a:ext cx="3834245" cy="383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1100" y="531917"/>
            <a:ext cx="3710100" cy="152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9922" y="2447288"/>
            <a:ext cx="3152455" cy="191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/>
          <p:nvPr/>
        </p:nvSpPr>
        <p:spPr>
          <a:xfrm>
            <a:off x="3260279" y="4366162"/>
            <a:ext cx="126669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model ICON, 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 txBox="1"/>
          <p:nvPr/>
        </p:nvSpPr>
        <p:spPr>
          <a:xfrm>
            <a:off x="7499770" y="2026116"/>
            <a:ext cx="126669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model ICON, DWD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382" y="242454"/>
            <a:ext cx="7321237" cy="417205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 txBox="1"/>
          <p:nvPr/>
        </p:nvSpPr>
        <p:spPr>
          <a:xfrm>
            <a:off x="6528736" y="4414512"/>
            <a:ext cx="103906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www.ecmwf.int</a:t>
            </a:r>
            <a:endParaRPr b="0" i="0" sz="10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7498" l="22908" r="37003" t="39050"/>
          <a:stretch/>
        </p:blipFill>
        <p:spPr>
          <a:xfrm>
            <a:off x="874675" y="928387"/>
            <a:ext cx="3286699" cy="32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5600" y="928375"/>
            <a:ext cx="3143129" cy="328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