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88" r:id="rId3"/>
    <p:sldId id="284" r:id="rId4"/>
    <p:sldId id="278" r:id="rId5"/>
    <p:sldId id="277" r:id="rId6"/>
    <p:sldId id="279" r:id="rId7"/>
    <p:sldId id="283" r:id="rId8"/>
    <p:sldId id="289" r:id="rId9"/>
    <p:sldId id="290" r:id="rId10"/>
    <p:sldId id="287" r:id="rId11"/>
    <p:sldId id="285" r:id="rId12"/>
    <p:sldId id="282" r:id="rId13"/>
    <p:sldId id="273" r:id="rId14"/>
  </p:sldIdLst>
  <p:sldSz cx="12192000" cy="6858000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2" pos="1504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7" orient="horz" pos="958" userDrawn="1">
          <p15:clr>
            <a:srgbClr val="A4A3A4"/>
          </p15:clr>
        </p15:guide>
        <p15:guide id="9" orient="horz" pos="3657" userDrawn="1">
          <p15:clr>
            <a:srgbClr val="A4A3A4"/>
          </p15:clr>
        </p15:guide>
        <p15:guide id="10" pos="7673" userDrawn="1">
          <p15:clr>
            <a:srgbClr val="A4A3A4"/>
          </p15:clr>
        </p15:guide>
        <p15:guide id="11" pos="7446" userDrawn="1">
          <p15:clr>
            <a:srgbClr val="A4A3A4"/>
          </p15:clr>
        </p15:guide>
        <p15:guide id="12" orient="horz" pos="3612" userDrawn="1">
          <p15:clr>
            <a:srgbClr val="A4A3A4"/>
          </p15:clr>
        </p15:guide>
        <p15:guide id="13" orient="horz" pos="913" userDrawn="1">
          <p15:clr>
            <a:srgbClr val="A4A3A4"/>
          </p15:clr>
        </p15:guide>
        <p15:guide id="14" pos="23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5E"/>
    <a:srgbClr val="00205B"/>
    <a:srgbClr val="323639"/>
    <a:srgbClr val="008000"/>
    <a:srgbClr val="00A9E0"/>
    <a:srgbClr val="007398"/>
    <a:srgbClr val="007396"/>
    <a:srgbClr val="006600"/>
    <a:srgbClr val="00A9E2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Styl Středně sytá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95394" autoAdjust="0"/>
  </p:normalViewPr>
  <p:slideViewPr>
    <p:cSldViewPr snapToGrid="0">
      <p:cViewPr varScale="1">
        <p:scale>
          <a:sx n="111" d="100"/>
          <a:sy n="111" d="100"/>
        </p:scale>
        <p:origin x="420" y="102"/>
      </p:cViewPr>
      <p:guideLst>
        <p:guide pos="1504"/>
        <p:guide pos="3840"/>
        <p:guide orient="horz" pos="958"/>
        <p:guide orient="horz" pos="3657"/>
        <p:guide pos="7673"/>
        <p:guide pos="7446"/>
        <p:guide orient="horz" pos="3612"/>
        <p:guide orient="horz" pos="913"/>
        <p:guide pos="23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1" d="100"/>
          <a:sy n="91" d="100"/>
        </p:scale>
        <p:origin x="3690" y="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VŘ VV ATC 2019 IX. / 2020 I.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E43A5E-61DD-49D1-89E3-66A25E55121A}" type="datetimeFigureOut">
              <a:rPr lang="cs-CZ" smtClean="0"/>
              <a:t>14.02.2024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cs-CZ" smtClean="0"/>
              <a:t>Zpracoval: D. Ingeli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D9E8BE-36EA-409C-9D37-22AB282835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799567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 smtClean="0"/>
              <a:t>VŘ VV ATC 2019 IX. / 2020 I.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220A46-F1E5-489B-92A2-841934303770}" type="datetimeFigureOut">
              <a:rPr lang="cs-CZ"/>
              <a:pPr>
                <a:defRPr/>
              </a:pPr>
              <a:t>14.02.2024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 smtClean="0"/>
              <a:t>Zpracoval: D. Ingeli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B3FECD8-9E99-494C-BE36-6116E6D6FD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604381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VŘ VV ATC 2019 IX. / 2020 I.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Zpracoval: D. Ingeli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FECD8-9E99-494C-BE36-6116E6D6FD55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1914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4" b="12372"/>
          <a:stretch/>
        </p:blipFill>
        <p:spPr bwMode="auto">
          <a:xfrm>
            <a:off x="0" y="0"/>
            <a:ext cx="12192000" cy="686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0000" y="268926"/>
            <a:ext cx="9144000" cy="1376997"/>
          </a:xfrm>
        </p:spPr>
        <p:txBody>
          <a:bodyPr>
            <a:normAutofit/>
          </a:bodyPr>
          <a:lstStyle>
            <a:lvl1pPr algn="l">
              <a:defRPr sz="41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60000" y="1768317"/>
            <a:ext cx="9144000" cy="1655762"/>
          </a:xfrm>
        </p:spPr>
        <p:txBody>
          <a:bodyPr/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337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15584"/>
            <a:ext cx="12192000" cy="10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328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86860" y="2039815"/>
            <a:ext cx="5520000" cy="36576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85808" y="2039815"/>
            <a:ext cx="5520000" cy="36576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15584"/>
            <a:ext cx="12192000" cy="10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585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6861" y="793749"/>
            <a:ext cx="11476891" cy="71276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0"/>
          </p:nvPr>
        </p:nvSpPr>
        <p:spPr>
          <a:xfrm>
            <a:off x="539753" y="1597025"/>
            <a:ext cx="4557183" cy="29083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1"/>
          </p:nvPr>
        </p:nvSpPr>
        <p:spPr>
          <a:xfrm>
            <a:off x="5486401" y="1597025"/>
            <a:ext cx="3778251" cy="3538538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16" name="Zástupný symbol pro text 14"/>
          <p:cNvSpPr>
            <a:spLocks noGrp="1"/>
          </p:cNvSpPr>
          <p:nvPr>
            <p:ph type="body" sz="quarter" idx="12"/>
          </p:nvPr>
        </p:nvSpPr>
        <p:spPr>
          <a:xfrm>
            <a:off x="539753" y="4505328"/>
            <a:ext cx="4557183" cy="1190625"/>
          </a:xfrm>
        </p:spPr>
        <p:txBody>
          <a:bodyPr lIns="0" tIns="72000" rIns="0"/>
          <a:lstStyle>
            <a:lvl1pPr>
              <a:defRPr sz="180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7" name="Zástupný symbol pro text 14"/>
          <p:cNvSpPr>
            <a:spLocks noGrp="1"/>
          </p:cNvSpPr>
          <p:nvPr>
            <p:ph type="body" sz="quarter" idx="13"/>
          </p:nvPr>
        </p:nvSpPr>
        <p:spPr>
          <a:xfrm>
            <a:off x="5486401" y="5135566"/>
            <a:ext cx="3778251" cy="560387"/>
          </a:xfrm>
        </p:spPr>
        <p:txBody>
          <a:bodyPr lIns="0" tIns="72000" rIns="0"/>
          <a:lstStyle>
            <a:lvl1pPr>
              <a:defRPr sz="180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15584"/>
            <a:ext cx="12192000" cy="10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816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en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6861" y="793749"/>
            <a:ext cx="11476891" cy="71276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0"/>
          </p:nvPr>
        </p:nvSpPr>
        <p:spPr>
          <a:xfrm>
            <a:off x="539752" y="1597025"/>
            <a:ext cx="7919235" cy="38227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16" name="Zástupný symbol pro text 14"/>
          <p:cNvSpPr>
            <a:spLocks noGrp="1"/>
          </p:cNvSpPr>
          <p:nvPr>
            <p:ph type="body" sz="quarter" idx="12"/>
          </p:nvPr>
        </p:nvSpPr>
        <p:spPr>
          <a:xfrm>
            <a:off x="8470836" y="1597028"/>
            <a:ext cx="3392917" cy="1190625"/>
          </a:xfrm>
        </p:spPr>
        <p:txBody>
          <a:bodyPr lIns="108000" tIns="0" rIns="0"/>
          <a:lstStyle>
            <a:lvl1pPr marL="266700" indent="-266700">
              <a:defRPr sz="180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15584"/>
            <a:ext cx="12192000" cy="10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560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eden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387353" y="257175"/>
            <a:ext cx="11476567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8293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16" name="Zástupný symbol pro text 14"/>
          <p:cNvSpPr>
            <a:spLocks noGrp="1"/>
          </p:cNvSpPr>
          <p:nvPr>
            <p:ph type="body" sz="quarter" idx="12"/>
          </p:nvPr>
        </p:nvSpPr>
        <p:spPr>
          <a:xfrm>
            <a:off x="399496" y="447677"/>
            <a:ext cx="11464256" cy="1190625"/>
          </a:xfrm>
        </p:spPr>
        <p:txBody>
          <a:bodyPr lIns="108000" tIns="0" rIns="0"/>
          <a:lstStyle>
            <a:lvl1pPr marL="266700" indent="-266700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15584"/>
            <a:ext cx="12192000" cy="10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43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15584"/>
            <a:ext cx="12192000" cy="10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77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9246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věreč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4" b="12372"/>
          <a:stretch/>
        </p:blipFill>
        <p:spPr bwMode="auto">
          <a:xfrm>
            <a:off x="0" y="0"/>
            <a:ext cx="12192000" cy="686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0000" y="268926"/>
            <a:ext cx="9144000" cy="1376997"/>
          </a:xfrm>
        </p:spPr>
        <p:txBody>
          <a:bodyPr>
            <a:normAutofit/>
          </a:bodyPr>
          <a:lstStyle>
            <a:lvl1pPr algn="l">
              <a:defRPr sz="41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9013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360000" y="504000"/>
            <a:ext cx="11476567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360000" y="1800000"/>
            <a:ext cx="11476567" cy="399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 smtClean="0"/>
              <a:t>Kliknutím lze upravit styly předlohy textu.</a:t>
            </a:r>
          </a:p>
          <a:p>
            <a:pPr lvl="1"/>
            <a:r>
              <a:rPr lang="cs-CZ" altLang="cs-CZ" dirty="0" smtClean="0"/>
              <a:t>Druhá úroveň</a:t>
            </a:r>
          </a:p>
          <a:p>
            <a:pPr lvl="2"/>
            <a:r>
              <a:rPr lang="cs-CZ" altLang="cs-CZ" dirty="0" smtClean="0"/>
              <a:t>Třetí úroveň</a:t>
            </a:r>
          </a:p>
          <a:p>
            <a:pPr lvl="3"/>
            <a:r>
              <a:rPr lang="cs-CZ" altLang="cs-CZ" dirty="0" smtClean="0"/>
              <a:t>Čtvrtá úroveň</a:t>
            </a:r>
          </a:p>
          <a:p>
            <a:pPr lvl="4"/>
            <a:r>
              <a:rPr lang="cs-CZ" altLang="cs-CZ" dirty="0" smtClean="0"/>
              <a:t>Pátá úroveň</a:t>
            </a:r>
          </a:p>
        </p:txBody>
      </p:sp>
      <p:sp>
        <p:nvSpPr>
          <p:cNvPr id="1029" name="TextovéPole 11"/>
          <p:cNvSpPr txBox="1">
            <a:spLocks noChangeArrowheads="1"/>
          </p:cNvSpPr>
          <p:nvPr/>
        </p:nvSpPr>
        <p:spPr bwMode="auto">
          <a:xfrm>
            <a:off x="11353800" y="311150"/>
            <a:ext cx="51011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endParaRPr lang="cs-CZ" sz="1100" smtClean="0">
              <a:solidFill>
                <a:srgbClr val="5A5A5A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1" r:id="rId2"/>
    <p:sldLayoutId id="2147483672" r:id="rId3"/>
    <p:sldLayoutId id="2147483673" r:id="rId4"/>
    <p:sldLayoutId id="2147483674" r:id="rId5"/>
    <p:sldLayoutId id="2147483678" r:id="rId6"/>
    <p:sldLayoutId id="2147483675" r:id="rId7"/>
    <p:sldLayoutId id="2147483679" r:id="rId8"/>
    <p:sldLayoutId id="2147483680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61950" indent="-361950" algn="just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Georgia" pitchFamily="18" charset="0"/>
        <a:buChar char="―"/>
        <a:defRPr sz="2100" kern="1200">
          <a:solidFill>
            <a:srgbClr val="5A5A5A"/>
          </a:solidFill>
          <a:latin typeface="+mn-lt"/>
          <a:ea typeface="+mn-ea"/>
          <a:cs typeface="+mn-cs"/>
        </a:defRPr>
      </a:lvl1pPr>
      <a:lvl2pPr marL="628650" indent="-285750" algn="just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Georgia" pitchFamily="18" charset="0"/>
        <a:buChar char="―"/>
        <a:defRPr kern="1200">
          <a:solidFill>
            <a:srgbClr val="5A5A5A"/>
          </a:solidFill>
          <a:latin typeface="+mn-lt"/>
          <a:ea typeface="+mn-ea"/>
          <a:cs typeface="+mn-cs"/>
        </a:defRPr>
      </a:lvl2pPr>
      <a:lvl3pPr marL="857250" indent="-228600" algn="just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Georgia" pitchFamily="18" charset="0"/>
        <a:buChar char="―"/>
        <a:defRPr sz="1500" kern="1200">
          <a:solidFill>
            <a:srgbClr val="5A5A5A"/>
          </a:solidFill>
          <a:latin typeface="+mn-lt"/>
          <a:ea typeface="+mn-ea"/>
          <a:cs typeface="+mn-cs"/>
        </a:defRPr>
      </a:lvl3pPr>
      <a:lvl4pPr marL="1123950" indent="-260350" algn="just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Georgia" pitchFamily="18" charset="0"/>
        <a:buChar char="―"/>
        <a:tabLst>
          <a:tab pos="857250" algn="l"/>
        </a:tabLst>
        <a:defRPr sz="1300" kern="1200">
          <a:solidFill>
            <a:srgbClr val="5A5A5A"/>
          </a:solidFill>
          <a:latin typeface="+mn-lt"/>
          <a:ea typeface="+mn-ea"/>
          <a:cs typeface="+mn-cs"/>
        </a:defRPr>
      </a:lvl4pPr>
      <a:lvl5pPr marL="1358900" indent="-234950" algn="just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Georgia" pitchFamily="18" charset="0"/>
        <a:buChar char="―"/>
        <a:defRPr sz="1300" kern="1200">
          <a:solidFill>
            <a:srgbClr val="5A5A5A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im.rlp.cz/" TargetMode="External"/><Relationship Id="rId2" Type="http://schemas.openxmlformats.org/officeDocument/2006/relationships/hyperlink" Target="https://order.rlp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aim.rlp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ctrTitle"/>
          </p:nvPr>
        </p:nvSpPr>
        <p:spPr>
          <a:xfrm>
            <a:off x="371475" y="495073"/>
            <a:ext cx="6858000" cy="1376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dirty="0" smtClean="0"/>
              <a:t>Informace AIM pro seminář GA</a:t>
            </a:r>
            <a:br>
              <a:rPr lang="cs-CZ" sz="3200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6" name="Podnadpis 2"/>
          <p:cNvSpPr>
            <a:spLocks noGrp="1"/>
          </p:cNvSpPr>
          <p:nvPr>
            <p:ph type="subTitle" idx="1"/>
          </p:nvPr>
        </p:nvSpPr>
        <p:spPr>
          <a:xfrm>
            <a:off x="371475" y="1776413"/>
            <a:ext cx="6858000" cy="1655762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Lukáš Čuřík</a:t>
            </a:r>
          </a:p>
          <a:p>
            <a:pPr eaLnBrk="1" hangingPunct="1"/>
            <a:r>
              <a:rPr lang="cs-CZ" altLang="cs-CZ" dirty="0" smtClean="0"/>
              <a:t>vedoucí střediska AIM</a:t>
            </a:r>
          </a:p>
          <a:p>
            <a:pPr eaLnBrk="1" hangingPunct="1"/>
            <a:r>
              <a:rPr lang="cs-CZ" altLang="cs-CZ" dirty="0" smtClean="0"/>
              <a:t>13. 1. 2024</a:t>
            </a:r>
          </a:p>
        </p:txBody>
      </p:sp>
    </p:spTree>
    <p:extLst>
      <p:ext uri="{BB962C8B-B14F-4D97-AF65-F5344CB8AC3E}">
        <p14:creationId xmlns:p14="http://schemas.microsoft.com/office/powerpoint/2010/main" val="386812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999" y="296966"/>
            <a:ext cx="11476567" cy="720951"/>
          </a:xfrm>
        </p:spPr>
        <p:txBody>
          <a:bodyPr/>
          <a:lstStyle/>
          <a:p>
            <a:r>
              <a:rPr lang="cs-CZ" sz="4400" dirty="0" smtClean="0">
                <a:latin typeface="+mn-lt"/>
              </a:rPr>
              <a:t>VOLMET upgrade – plán 18. 4. 2024</a:t>
            </a:r>
            <a:endParaRPr lang="cs-CZ" sz="44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9999" y="1199071"/>
            <a:ext cx="11476567" cy="4626520"/>
          </a:xfrm>
        </p:spPr>
        <p:txBody>
          <a:bodyPr/>
          <a:lstStyle/>
          <a:p>
            <a:pPr>
              <a:lnSpc>
                <a:spcPct val="11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altLang="cs-CZ" sz="2400" b="1" dirty="0" smtClean="0">
                <a:solidFill>
                  <a:srgbClr val="00205B"/>
                </a:solidFill>
                <a:cs typeface="Arial" charset="0"/>
              </a:rPr>
              <a:t>navazuje </a:t>
            </a:r>
            <a:r>
              <a:rPr lang="cs-CZ" altLang="cs-CZ" sz="2400" b="1" dirty="0">
                <a:solidFill>
                  <a:srgbClr val="00205B"/>
                </a:solidFill>
                <a:cs typeface="Arial" charset="0"/>
              </a:rPr>
              <a:t>na provedený upgrade 4x ATIS </a:t>
            </a:r>
          </a:p>
          <a:p>
            <a:pPr>
              <a:lnSpc>
                <a:spcPct val="11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altLang="cs-CZ" sz="2400" b="1" dirty="0" smtClean="0">
                <a:solidFill>
                  <a:srgbClr val="00205B"/>
                </a:solidFill>
                <a:cs typeface="Arial" charset="0"/>
              </a:rPr>
              <a:t>syntetizovaný </a:t>
            </a:r>
            <a:r>
              <a:rPr lang="cs-CZ" altLang="cs-CZ" sz="2400" b="1" dirty="0">
                <a:solidFill>
                  <a:srgbClr val="00205B"/>
                </a:solidFill>
                <a:cs typeface="Arial" charset="0"/>
              </a:rPr>
              <a:t>hlas, aktualizace frazeologie</a:t>
            </a:r>
          </a:p>
          <a:p>
            <a:pPr>
              <a:lnSpc>
                <a:spcPct val="11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altLang="cs-CZ" sz="2400" b="1" dirty="0" smtClean="0">
                <a:solidFill>
                  <a:srgbClr val="00205B"/>
                </a:solidFill>
                <a:cs typeface="Arial" charset="0"/>
              </a:rPr>
              <a:t>zároveň </a:t>
            </a:r>
            <a:r>
              <a:rPr lang="cs-CZ" altLang="cs-CZ" sz="2400" b="1" dirty="0">
                <a:solidFill>
                  <a:srgbClr val="00205B"/>
                </a:solidFill>
                <a:cs typeface="Arial" charset="0"/>
              </a:rPr>
              <a:t>na </a:t>
            </a:r>
            <a:r>
              <a:rPr lang="cs-CZ" altLang="cs-CZ" sz="2400" b="1" dirty="0" err="1">
                <a:solidFill>
                  <a:srgbClr val="00205B"/>
                </a:solidFill>
                <a:cs typeface="Arial" charset="0"/>
              </a:rPr>
              <a:t>tlf</a:t>
            </a:r>
            <a:r>
              <a:rPr lang="cs-CZ" altLang="cs-CZ" sz="2400" b="1" dirty="0">
                <a:solidFill>
                  <a:srgbClr val="00205B"/>
                </a:solidFill>
                <a:cs typeface="Arial" charset="0"/>
              </a:rPr>
              <a:t>. </a:t>
            </a:r>
            <a:r>
              <a:rPr lang="cs-CZ" altLang="cs-CZ" sz="3200" b="1" dirty="0">
                <a:solidFill>
                  <a:srgbClr val="FF0000"/>
                </a:solidFill>
                <a:cs typeface="Arial" charset="0"/>
              </a:rPr>
              <a:t>22037 8100 </a:t>
            </a:r>
            <a:r>
              <a:rPr lang="cs-CZ" altLang="cs-CZ" sz="2400" b="1" dirty="0">
                <a:solidFill>
                  <a:srgbClr val="00205B"/>
                </a:solidFill>
                <a:cs typeface="Arial" charset="0"/>
              </a:rPr>
              <a:t>a posléze též ve formě D-VOLMET</a:t>
            </a:r>
          </a:p>
          <a:p>
            <a:pPr>
              <a:lnSpc>
                <a:spcPct val="11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altLang="cs-CZ" sz="2400" b="1" dirty="0" smtClean="0">
                <a:solidFill>
                  <a:srgbClr val="FF0000"/>
                </a:solidFill>
                <a:cs typeface="Arial" charset="0"/>
              </a:rPr>
              <a:t>jen </a:t>
            </a:r>
            <a:r>
              <a:rPr lang="cs-CZ" altLang="cs-CZ" sz="2400" b="1" dirty="0">
                <a:solidFill>
                  <a:srgbClr val="FF0000"/>
                </a:solidFill>
                <a:cs typeface="Arial" charset="0"/>
              </a:rPr>
              <a:t>1 kanál - dle </a:t>
            </a:r>
            <a:r>
              <a:rPr lang="cs-CZ" altLang="cs-CZ" sz="2400" b="1" dirty="0" err="1">
                <a:solidFill>
                  <a:srgbClr val="FF0000"/>
                </a:solidFill>
                <a:cs typeface="Arial" charset="0"/>
              </a:rPr>
              <a:t>nár</a:t>
            </a:r>
            <a:r>
              <a:rPr lang="cs-CZ" altLang="cs-CZ" sz="2400" b="1" dirty="0">
                <a:solidFill>
                  <a:srgbClr val="FF0000"/>
                </a:solidFill>
                <a:cs typeface="Arial" charset="0"/>
              </a:rPr>
              <a:t>. VOLMET</a:t>
            </a:r>
            <a:r>
              <a:rPr lang="cs-CZ" altLang="cs-CZ" sz="2400" b="1" dirty="0">
                <a:solidFill>
                  <a:srgbClr val="00205B"/>
                </a:solidFill>
                <a:cs typeface="Arial" charset="0"/>
              </a:rPr>
              <a:t>, offset</a:t>
            </a:r>
            <a:r>
              <a:rPr lang="cs-CZ" altLang="cs-CZ" sz="2400" b="1" dirty="0" smtClean="0">
                <a:solidFill>
                  <a:srgbClr val="00205B"/>
                </a:solidFill>
                <a:cs typeface="Arial" charset="0"/>
              </a:rPr>
              <a:t>. frekvence  </a:t>
            </a:r>
            <a:r>
              <a:rPr lang="cs-CZ" sz="3200" b="1" dirty="0">
                <a:solidFill>
                  <a:srgbClr val="FF0000"/>
                </a:solidFill>
              </a:rPr>
              <a:t>125.525</a:t>
            </a:r>
            <a:r>
              <a:rPr lang="cs-CZ" sz="2400" b="1" dirty="0"/>
              <a:t> MHz</a:t>
            </a:r>
            <a:endParaRPr lang="cs-CZ" altLang="cs-CZ" sz="2400" b="1" dirty="0">
              <a:solidFill>
                <a:srgbClr val="00205B"/>
              </a:solidFill>
              <a:cs typeface="Arial" charset="0"/>
            </a:endParaRPr>
          </a:p>
          <a:p>
            <a:pPr lvl="1">
              <a:lnSpc>
                <a:spcPct val="11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altLang="cs-CZ" sz="2400" b="1" dirty="0">
                <a:solidFill>
                  <a:srgbClr val="00205B"/>
                </a:solidFill>
                <a:cs typeface="Arial" charset="0"/>
              </a:rPr>
              <a:t>REG QNH </a:t>
            </a:r>
            <a:r>
              <a:rPr lang="cs-CZ" altLang="cs-CZ" sz="2400" dirty="0">
                <a:solidFill>
                  <a:srgbClr val="00205B"/>
                </a:solidFill>
                <a:cs typeface="Arial" charset="0"/>
              </a:rPr>
              <a:t>(na aktuální hodinu)</a:t>
            </a:r>
          </a:p>
          <a:p>
            <a:pPr lvl="1">
              <a:lnSpc>
                <a:spcPct val="11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altLang="cs-CZ" sz="2400" b="1" dirty="0">
                <a:solidFill>
                  <a:srgbClr val="00205B"/>
                </a:solidFill>
                <a:cs typeface="Arial" charset="0"/>
              </a:rPr>
              <a:t>METAR/SPECI: </a:t>
            </a:r>
          </a:p>
          <a:p>
            <a:pPr lvl="2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100" b="1" dirty="0"/>
              <a:t>národní: LKPR, LKTB, LKMT, LKKV, LKPD, LKKU, LKCS </a:t>
            </a:r>
          </a:p>
          <a:p>
            <a:pPr lvl="2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100" b="1" dirty="0"/>
              <a:t>zahraniční: LOWW, EDDC, EDDM, LZIB</a:t>
            </a:r>
            <a:endParaRPr lang="cs-CZ" altLang="cs-CZ" sz="2100" b="1" dirty="0">
              <a:solidFill>
                <a:srgbClr val="00205B"/>
              </a:solidFill>
              <a:cs typeface="Arial" charset="0"/>
            </a:endParaRPr>
          </a:p>
          <a:p>
            <a:pPr lvl="1">
              <a:lnSpc>
                <a:spcPct val="11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altLang="cs-CZ" sz="2400" b="1" dirty="0" smtClean="0">
                <a:solidFill>
                  <a:srgbClr val="00205B"/>
                </a:solidFill>
                <a:cs typeface="Arial" charset="0"/>
              </a:rPr>
              <a:t>přehled </a:t>
            </a:r>
            <a:r>
              <a:rPr lang="cs-CZ" altLang="cs-CZ" sz="2400" b="1" dirty="0">
                <a:solidFill>
                  <a:srgbClr val="00205B"/>
                </a:solidFill>
                <a:cs typeface="Arial" charset="0"/>
              </a:rPr>
              <a:t>platných SIGMET LKAA</a:t>
            </a:r>
          </a:p>
        </p:txBody>
      </p:sp>
    </p:spTree>
    <p:extLst>
      <p:ext uri="{BB962C8B-B14F-4D97-AF65-F5344CB8AC3E}">
        <p14:creationId xmlns:p14="http://schemas.microsoft.com/office/powerpoint/2010/main" val="218654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999" y="296966"/>
            <a:ext cx="11476567" cy="720951"/>
          </a:xfrm>
        </p:spPr>
        <p:txBody>
          <a:bodyPr/>
          <a:lstStyle/>
          <a:p>
            <a:r>
              <a:rPr lang="cs-CZ" dirty="0" smtClean="0"/>
              <a:t>Na čem pracujeme…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9999" y="1319229"/>
            <a:ext cx="11476567" cy="462652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3600" dirty="0" smtClean="0">
                <a:solidFill>
                  <a:srgbClr val="002060"/>
                </a:solidFill>
              </a:rPr>
              <a:t>publikování </a:t>
            </a:r>
            <a:r>
              <a:rPr lang="cs-CZ" sz="3600" b="1" dirty="0" smtClean="0">
                <a:solidFill>
                  <a:srgbClr val="002060"/>
                </a:solidFill>
              </a:rPr>
              <a:t>eAIP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600" b="1" dirty="0" smtClean="0">
                <a:solidFill>
                  <a:srgbClr val="002060"/>
                </a:solidFill>
              </a:rPr>
              <a:t>rozšiřování databáze </a:t>
            </a:r>
            <a:r>
              <a:rPr lang="cs-CZ" sz="3600" dirty="0" smtClean="0">
                <a:solidFill>
                  <a:srgbClr val="002060"/>
                </a:solidFill>
              </a:rPr>
              <a:t>leteckých údajů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600" dirty="0" smtClean="0">
                <a:solidFill>
                  <a:srgbClr val="002060"/>
                </a:solidFill>
              </a:rPr>
              <a:t>přípravy na implementaci </a:t>
            </a:r>
            <a:r>
              <a:rPr lang="cs-CZ" sz="3600" b="1" dirty="0" smtClean="0">
                <a:solidFill>
                  <a:srgbClr val="002060"/>
                </a:solidFill>
              </a:rPr>
              <a:t>DNOTAM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600" dirty="0" smtClean="0">
                <a:solidFill>
                  <a:srgbClr val="002060"/>
                </a:solidFill>
              </a:rPr>
              <a:t>příprava </a:t>
            </a:r>
            <a:r>
              <a:rPr lang="cs-CZ" sz="3600" b="1" dirty="0" smtClean="0">
                <a:solidFill>
                  <a:srgbClr val="002060"/>
                </a:solidFill>
              </a:rPr>
              <a:t>datasetů</a:t>
            </a:r>
            <a:r>
              <a:rPr lang="cs-CZ" sz="3600" dirty="0" smtClean="0">
                <a:solidFill>
                  <a:srgbClr val="002060"/>
                </a:solidFill>
              </a:rPr>
              <a:t> (AIP, OBS, AMDB) ve formátu AIXM 5.1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600" dirty="0" smtClean="0">
                <a:solidFill>
                  <a:srgbClr val="002060"/>
                </a:solidFill>
              </a:rPr>
              <a:t>příprava webové služby </a:t>
            </a:r>
            <a:r>
              <a:rPr lang="cs-CZ" sz="3600" b="1" dirty="0" smtClean="0">
                <a:solidFill>
                  <a:srgbClr val="002060"/>
                </a:solidFill>
              </a:rPr>
              <a:t>AIFS</a:t>
            </a:r>
            <a:r>
              <a:rPr lang="cs-CZ" sz="3600" dirty="0" smtClean="0">
                <a:solidFill>
                  <a:srgbClr val="002060"/>
                </a:solidFill>
              </a:rPr>
              <a:t> (Aeronautical Information Features on </a:t>
            </a:r>
            <a:r>
              <a:rPr lang="cs-CZ" sz="3600" dirty="0" err="1" smtClean="0">
                <a:solidFill>
                  <a:srgbClr val="002060"/>
                </a:solidFill>
              </a:rPr>
              <a:t>Request</a:t>
            </a:r>
            <a:r>
              <a:rPr lang="cs-CZ" sz="3600" dirty="0" smtClean="0">
                <a:solidFill>
                  <a:srgbClr val="002060"/>
                </a:solidFill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600" dirty="0" smtClean="0">
                <a:solidFill>
                  <a:srgbClr val="002060"/>
                </a:solidFill>
              </a:rPr>
              <a:t>příprava výběrového řízení na </a:t>
            </a:r>
            <a:r>
              <a:rPr lang="cs-CZ" sz="3600" b="1" dirty="0" smtClean="0">
                <a:solidFill>
                  <a:srgbClr val="002060"/>
                </a:solidFill>
              </a:rPr>
              <a:t>Digitální mapu</a:t>
            </a:r>
          </a:p>
          <a:p>
            <a:pPr marL="0" indent="0">
              <a:buNone/>
            </a:pPr>
            <a:endParaRPr lang="cs-CZ" sz="33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2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2800" dirty="0" smtClean="0">
              <a:solidFill>
                <a:srgbClr val="00206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695" y="429046"/>
            <a:ext cx="3676711" cy="240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11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999" y="296966"/>
            <a:ext cx="11476567" cy="720951"/>
          </a:xfrm>
        </p:spPr>
        <p:txBody>
          <a:bodyPr/>
          <a:lstStyle/>
          <a:p>
            <a:r>
              <a:rPr lang="cs-CZ" dirty="0" smtClean="0"/>
              <a:t>Q </a:t>
            </a:r>
            <a:r>
              <a:rPr lang="en-US" dirty="0" smtClean="0"/>
              <a:t>&amp; </a:t>
            </a:r>
            <a:r>
              <a:rPr lang="cs-CZ" dirty="0" smtClean="0"/>
              <a:t>A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68" y="1677478"/>
            <a:ext cx="3905250" cy="30480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701396" y="2596551"/>
            <a:ext cx="31806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dirty="0" smtClean="0">
                <a:solidFill>
                  <a:srgbClr val="002060"/>
                </a:solidFill>
              </a:rPr>
              <a:t>aim@ans.cz</a:t>
            </a:r>
            <a:endParaRPr lang="cs-CZ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03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429012" y="294805"/>
            <a:ext cx="9144000" cy="404428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Děkuji za pozornost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altLang="cs-CZ" sz="3100" dirty="0" smtClean="0"/>
              <a:t>aim.rlp.cz</a:t>
            </a:r>
            <a:r>
              <a:rPr lang="cs-CZ" altLang="cs-CZ" sz="3100" dirty="0"/>
              <a:t/>
            </a:r>
            <a:br>
              <a:rPr lang="cs-CZ" altLang="cs-CZ" sz="3100" dirty="0"/>
            </a:br>
            <a:r>
              <a:rPr lang="cs-CZ" altLang="cs-CZ" sz="3100" dirty="0" smtClean="0"/>
              <a:t>aisview.rlp.cz</a:t>
            </a:r>
            <a:br>
              <a:rPr lang="cs-CZ" altLang="cs-CZ" sz="3100" dirty="0" smtClean="0"/>
            </a:br>
            <a:r>
              <a:rPr lang="cs-CZ" altLang="cs-CZ" sz="3100" dirty="0" smtClean="0"/>
              <a:t>dronview.rlp.cz</a:t>
            </a:r>
            <a:br>
              <a:rPr lang="cs-CZ" altLang="cs-CZ" sz="3100" dirty="0" smtClean="0"/>
            </a:br>
            <a:r>
              <a:rPr lang="cs-CZ" altLang="cs-CZ" sz="3100" dirty="0" smtClean="0"/>
              <a:t>metview.rlp.cz</a:t>
            </a:r>
            <a:r>
              <a:rPr lang="cs-CZ" altLang="cs-CZ" sz="3100" smtClean="0"/>
              <a:t/>
            </a:r>
            <a:br>
              <a:rPr lang="cs-CZ" altLang="cs-CZ" sz="3100" smtClean="0"/>
            </a:br>
            <a:r>
              <a:rPr lang="cs-CZ" altLang="cs-CZ" sz="3100" smtClean="0"/>
              <a:t>fraview.rlp.cz</a:t>
            </a:r>
            <a:br>
              <a:rPr lang="cs-CZ" altLang="cs-CZ" sz="3100" smtClean="0"/>
            </a:br>
            <a:r>
              <a:rPr lang="cs-CZ" altLang="cs-CZ" sz="3100" dirty="0" smtClean="0"/>
              <a:t>ibs.rlp.cz</a:t>
            </a:r>
            <a:r>
              <a:rPr lang="cs-CZ" altLang="cs-CZ" sz="3100" dirty="0"/>
              <a:t/>
            </a:r>
            <a:br>
              <a:rPr lang="cs-CZ" altLang="cs-CZ" sz="3100" dirty="0"/>
            </a:br>
            <a:r>
              <a:rPr lang="cs-CZ" altLang="cs-CZ" dirty="0"/>
              <a:t/>
            </a:r>
            <a:br>
              <a:rPr lang="cs-CZ" altLang="cs-CZ" dirty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967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999" y="296966"/>
            <a:ext cx="11476567" cy="720951"/>
          </a:xfrm>
        </p:spPr>
        <p:txBody>
          <a:bodyPr/>
          <a:lstStyle/>
          <a:p>
            <a:r>
              <a:rPr lang="cs-CZ" altLang="cs-CZ" sz="4400" dirty="0">
                <a:latin typeface="+mn-lt"/>
                <a:cs typeface="Arial" charset="0"/>
              </a:rPr>
              <a:t>Ukončení </a:t>
            </a:r>
            <a:r>
              <a:rPr lang="cs-CZ" altLang="cs-CZ" sz="4400" dirty="0" smtClean="0">
                <a:latin typeface="+mn-lt"/>
                <a:cs typeface="Arial" charset="0"/>
              </a:rPr>
              <a:t>distribuce produktů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9998" y="1088382"/>
            <a:ext cx="11476567" cy="4626520"/>
          </a:xfrm>
        </p:spPr>
        <p:txBody>
          <a:bodyPr/>
          <a:lstStyle/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00205B"/>
                </a:solidFill>
              </a:rPr>
              <a:t>ukončení</a:t>
            </a:r>
            <a:r>
              <a:rPr lang="cs-CZ" sz="2800" dirty="0">
                <a:solidFill>
                  <a:srgbClr val="00205B"/>
                </a:solidFill>
              </a:rPr>
              <a:t> poskytování produktů AIM (AIP, AIC, VFR příručka, letecké předpisy) v </a:t>
            </a:r>
            <a:r>
              <a:rPr lang="cs-CZ" sz="2800" b="1" dirty="0">
                <a:solidFill>
                  <a:srgbClr val="00205B"/>
                </a:solidFill>
              </a:rPr>
              <a:t>tištěné</a:t>
            </a:r>
            <a:r>
              <a:rPr lang="cs-CZ" sz="2800" dirty="0">
                <a:solidFill>
                  <a:srgbClr val="00205B"/>
                </a:solidFill>
              </a:rPr>
              <a:t> a elektronické formě na </a:t>
            </a:r>
            <a:r>
              <a:rPr lang="cs-CZ" sz="2800" b="1" dirty="0" smtClean="0">
                <a:solidFill>
                  <a:srgbClr val="00205B"/>
                </a:solidFill>
              </a:rPr>
              <a:t>CD/DVD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rgbClr val="00205B"/>
                </a:solidFill>
              </a:rPr>
              <a:t>ukončení </a:t>
            </a:r>
            <a:r>
              <a:rPr lang="cs-CZ" sz="2800" dirty="0" smtClean="0">
                <a:solidFill>
                  <a:srgbClr val="00205B"/>
                </a:solidFill>
              </a:rPr>
              <a:t>provozu</a:t>
            </a:r>
            <a:r>
              <a:rPr lang="cs-CZ" sz="2800" b="1" dirty="0" smtClean="0">
                <a:solidFill>
                  <a:srgbClr val="00205B"/>
                </a:solidFill>
              </a:rPr>
              <a:t> objednávkového systému </a:t>
            </a:r>
            <a:r>
              <a:rPr lang="cs-CZ" sz="2800" dirty="0" smtClean="0">
                <a:solidFill>
                  <a:srgbClr val="00205B"/>
                </a:solidFill>
                <a:hlinkClick r:id="rId2"/>
              </a:rPr>
              <a:t>https://order.rlp.cz</a:t>
            </a:r>
            <a:r>
              <a:rPr lang="cs-CZ" sz="2800" dirty="0" smtClean="0">
                <a:solidFill>
                  <a:srgbClr val="00205B"/>
                </a:solidFill>
              </a:rPr>
              <a:t> </a:t>
            </a:r>
            <a:endParaRPr lang="cs-CZ" sz="2800" dirty="0">
              <a:solidFill>
                <a:srgbClr val="00205B"/>
              </a:solidFill>
            </a:endParaRP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205B"/>
                </a:solidFill>
              </a:rPr>
              <a:t>od 1. 1. 2024 garantovaný zdroj dat </a:t>
            </a:r>
          </a:p>
          <a:p>
            <a:pPr marL="0" indent="0">
              <a:buClr>
                <a:schemeClr val="bg2"/>
              </a:buClr>
              <a:buNone/>
            </a:pPr>
            <a:r>
              <a:rPr lang="cs-CZ" sz="3600" dirty="0">
                <a:solidFill>
                  <a:srgbClr val="00205B"/>
                </a:solidFill>
              </a:rPr>
              <a:t>	</a:t>
            </a:r>
            <a:r>
              <a:rPr lang="cs-CZ" sz="3600" b="1" dirty="0">
                <a:solidFill>
                  <a:srgbClr val="FF0000"/>
                </a:solidFill>
              </a:rPr>
              <a:t>		</a:t>
            </a:r>
            <a:r>
              <a:rPr lang="cs-CZ" sz="4400" b="1" dirty="0">
                <a:solidFill>
                  <a:srgbClr val="FF0000"/>
                </a:solidFill>
                <a:hlinkClick r:id="rId3"/>
              </a:rPr>
              <a:t>https://</a:t>
            </a:r>
            <a:r>
              <a:rPr lang="cs-CZ" sz="4400" b="1" dirty="0" smtClean="0">
                <a:solidFill>
                  <a:srgbClr val="FF0000"/>
                </a:solidFill>
                <a:hlinkClick r:id="rId3"/>
              </a:rPr>
              <a:t>aim.rlp.cz</a:t>
            </a:r>
            <a:endParaRPr lang="cs-CZ" sz="4400" b="1" dirty="0" smtClean="0">
              <a:solidFill>
                <a:srgbClr val="FF0000"/>
              </a:solidFill>
            </a:endParaRPr>
          </a:p>
          <a:p>
            <a:pPr marL="0" indent="0">
              <a:buClr>
                <a:schemeClr val="bg2"/>
              </a:buClr>
              <a:buNone/>
            </a:pPr>
            <a:endParaRPr lang="cs-CZ" sz="500" b="1" dirty="0" smtClean="0">
              <a:solidFill>
                <a:srgbClr val="FF0000"/>
              </a:solidFill>
            </a:endParaRP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rgbClr val="00205B"/>
                </a:solidFill>
              </a:rPr>
              <a:t>bezplatný přístup ke garantovaným informacím</a:t>
            </a:r>
            <a:endParaRPr lang="cs-CZ" sz="2800" dirty="0">
              <a:solidFill>
                <a:srgbClr val="00205B"/>
              </a:solidFill>
            </a:endParaRP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205B"/>
                </a:solidFill>
              </a:rPr>
              <a:t>okamžitý přístup </a:t>
            </a:r>
            <a:r>
              <a:rPr lang="cs-CZ" sz="2800" dirty="0" smtClean="0">
                <a:solidFill>
                  <a:srgbClr val="00205B"/>
                </a:solidFill>
              </a:rPr>
              <a:t>k aktuálním </a:t>
            </a:r>
            <a:r>
              <a:rPr lang="cs-CZ" sz="2800" dirty="0">
                <a:solidFill>
                  <a:srgbClr val="00205B"/>
                </a:solidFill>
              </a:rPr>
              <a:t>informacím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205B"/>
                </a:solidFill>
              </a:rPr>
              <a:t>eliminace lidské chyby při změnování produktů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205B"/>
                </a:solidFill>
              </a:rPr>
              <a:t>životní prostředí</a:t>
            </a:r>
          </a:p>
          <a:p>
            <a:pPr marL="0" indent="0">
              <a:buNone/>
            </a:pPr>
            <a:endParaRPr lang="cs-CZ" sz="2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2800" dirty="0" smtClean="0">
              <a:solidFill>
                <a:srgbClr val="00206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355" y="2675823"/>
            <a:ext cx="2052892" cy="293270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851" y="4258496"/>
            <a:ext cx="953867" cy="95386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48" y="4086096"/>
            <a:ext cx="953867" cy="95386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593" y="3787930"/>
            <a:ext cx="953867" cy="953867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21" y="3015354"/>
            <a:ext cx="706118" cy="772576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656" y="3888913"/>
            <a:ext cx="953867" cy="953867"/>
          </a:xfrm>
          <a:prstGeom prst="rect">
            <a:avLst/>
          </a:prstGeom>
        </p:spPr>
      </p:pic>
      <p:cxnSp>
        <p:nvCxnSpPr>
          <p:cNvPr id="13" name="Přímá spojnice 12"/>
          <p:cNvCxnSpPr/>
          <p:nvPr/>
        </p:nvCxnSpPr>
        <p:spPr>
          <a:xfrm>
            <a:off x="8117180" y="2911411"/>
            <a:ext cx="2920493" cy="2153771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 flipV="1">
            <a:off x="8136871" y="2859664"/>
            <a:ext cx="2787306" cy="212436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928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999" y="296966"/>
            <a:ext cx="11476567" cy="720951"/>
          </a:xfrm>
        </p:spPr>
        <p:txBody>
          <a:bodyPr/>
          <a:lstStyle/>
          <a:p>
            <a:r>
              <a:rPr lang="cs-CZ" sz="4400" dirty="0" smtClean="0">
                <a:latin typeface="+mn-lt"/>
              </a:rPr>
              <a:t>Letecká mapa ICAO 1:500 000</a:t>
            </a:r>
            <a:endParaRPr lang="cs-CZ" sz="44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0000" y="1173192"/>
            <a:ext cx="11476567" cy="4626520"/>
          </a:xfrm>
        </p:spPr>
        <p:txBody>
          <a:bodyPr/>
          <a:lstStyle/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rgbClr val="002060"/>
                </a:solidFill>
              </a:rPr>
              <a:t>v roce </a:t>
            </a:r>
            <a:r>
              <a:rPr lang="cs-CZ" sz="2800" b="1" dirty="0" smtClean="0">
                <a:solidFill>
                  <a:srgbClr val="002060"/>
                </a:solidFill>
              </a:rPr>
              <a:t>2024 není </a:t>
            </a:r>
            <a:r>
              <a:rPr lang="cs-CZ" sz="2800" dirty="0" smtClean="0">
                <a:solidFill>
                  <a:srgbClr val="002060"/>
                </a:solidFill>
              </a:rPr>
              <a:t>plánováno </a:t>
            </a:r>
            <a:r>
              <a:rPr lang="cs-CZ" sz="2800" b="1" dirty="0" smtClean="0">
                <a:solidFill>
                  <a:srgbClr val="002060"/>
                </a:solidFill>
              </a:rPr>
              <a:t>vydání nové mapy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rgbClr val="002060"/>
                </a:solidFill>
              </a:rPr>
              <a:t>v platnosti mapa </a:t>
            </a:r>
            <a:r>
              <a:rPr lang="cs-CZ" sz="2800" dirty="0" smtClean="0">
                <a:solidFill>
                  <a:srgbClr val="002060"/>
                </a:solidFill>
              </a:rPr>
              <a:t>s datem účinnosti</a:t>
            </a:r>
            <a:r>
              <a:rPr lang="cs-CZ" sz="2800" smtClean="0">
                <a:solidFill>
                  <a:srgbClr val="002060"/>
                </a:solidFill>
              </a:rPr>
              <a:t>: </a:t>
            </a:r>
            <a:r>
              <a:rPr lang="cs-CZ" sz="2800" b="1" smtClean="0">
                <a:solidFill>
                  <a:srgbClr val="002060"/>
                </a:solidFill>
              </a:rPr>
              <a:t>13 JUL </a:t>
            </a:r>
            <a:r>
              <a:rPr lang="cs-CZ" sz="2800" b="1" dirty="0" smtClean="0">
                <a:solidFill>
                  <a:srgbClr val="002060"/>
                </a:solidFill>
              </a:rPr>
              <a:t>2023</a:t>
            </a:r>
            <a:endParaRPr lang="cs-CZ" sz="2800" dirty="0">
              <a:solidFill>
                <a:srgbClr val="002060"/>
              </a:solidFill>
            </a:endParaRP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rgbClr val="002060"/>
                </a:solidFill>
              </a:rPr>
              <a:t>AIP GEN 3.2.8 žádné ruční opravy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cs-CZ" sz="2800" dirty="0" smtClean="0">
              <a:solidFill>
                <a:srgbClr val="002060"/>
              </a:solidFill>
            </a:endParaRP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rgbClr val="002060"/>
                </a:solidFill>
              </a:rPr>
              <a:t>možnost </a:t>
            </a:r>
            <a:r>
              <a:rPr lang="cs-CZ" sz="2800" b="1" dirty="0">
                <a:solidFill>
                  <a:srgbClr val="002060"/>
                </a:solidFill>
              </a:rPr>
              <a:t>objednání</a:t>
            </a:r>
            <a:r>
              <a:rPr lang="cs-CZ" sz="2800" dirty="0">
                <a:solidFill>
                  <a:srgbClr val="002060"/>
                </a:solidFill>
              </a:rPr>
              <a:t> mapy na </a:t>
            </a:r>
            <a:r>
              <a:rPr lang="cs-CZ" sz="2800" b="1" dirty="0">
                <a:hlinkClick r:id="rId2"/>
              </a:rPr>
              <a:t>https://aim.rlp.cz</a:t>
            </a:r>
            <a:r>
              <a:rPr lang="cs-CZ" sz="2800" b="1" dirty="0"/>
              <a:t> </a:t>
            </a:r>
          </a:p>
          <a:p>
            <a:pPr lvl="1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</a:rPr>
              <a:t>záložka </a:t>
            </a:r>
            <a:r>
              <a:rPr lang="en-GB" sz="2400" dirty="0">
                <a:solidFill>
                  <a:srgbClr val="002060"/>
                </a:solidFill>
              </a:rPr>
              <a:t>[</a:t>
            </a:r>
            <a:r>
              <a:rPr lang="cs-CZ" sz="2400" dirty="0">
                <a:solidFill>
                  <a:srgbClr val="002060"/>
                </a:solidFill>
              </a:rPr>
              <a:t>Přehled publikací</a:t>
            </a:r>
            <a:r>
              <a:rPr lang="en-GB" sz="2400" dirty="0" smtClean="0">
                <a:solidFill>
                  <a:srgbClr val="002060"/>
                </a:solidFill>
              </a:rPr>
              <a:t>]</a:t>
            </a:r>
            <a:endParaRPr lang="cs-CZ" sz="2400" dirty="0">
              <a:solidFill>
                <a:srgbClr val="002060"/>
              </a:solidFill>
            </a:endParaRPr>
          </a:p>
          <a:p>
            <a:pPr lvl="1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002060"/>
                </a:solidFill>
              </a:rPr>
              <a:t>lamino/papír</a:t>
            </a:r>
            <a:r>
              <a:rPr lang="cs-CZ" sz="2500" dirty="0" smtClean="0">
                <a:solidFill>
                  <a:srgbClr val="002060"/>
                </a:solidFill>
              </a:rPr>
              <a:t> </a:t>
            </a:r>
          </a:p>
          <a:p>
            <a:pPr lvl="1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002060"/>
                </a:solidFill>
              </a:rPr>
              <a:t>složená/nesložená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930" y="17175"/>
            <a:ext cx="4230309" cy="317273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7843" y="4039231"/>
            <a:ext cx="5452778" cy="1466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Přímá spojnice se šipkou 8"/>
          <p:cNvCxnSpPr/>
          <p:nvPr/>
        </p:nvCxnSpPr>
        <p:spPr>
          <a:xfrm flipH="1">
            <a:off x="5698158" y="4596045"/>
            <a:ext cx="972149" cy="718992"/>
          </a:xfrm>
          <a:prstGeom prst="straightConnector1">
            <a:avLst/>
          </a:prstGeom>
          <a:ln w="730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áze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0947" y="2879696"/>
            <a:ext cx="1899662" cy="2775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207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999" y="296966"/>
            <a:ext cx="11476567" cy="720951"/>
          </a:xfrm>
        </p:spPr>
        <p:txBody>
          <a:bodyPr/>
          <a:lstStyle/>
          <a:p>
            <a:r>
              <a:rPr lang="cs-CZ" sz="4400" dirty="0" smtClean="0">
                <a:latin typeface="+mn-lt"/>
              </a:rPr>
              <a:t>Letecká informační příručka (AIP)</a:t>
            </a:r>
            <a:endParaRPr lang="cs-CZ" sz="44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9999" y="1452958"/>
            <a:ext cx="11216650" cy="4479870"/>
          </a:xfrm>
        </p:spPr>
        <p:txBody>
          <a:bodyPr/>
          <a:lstStyle/>
          <a:p>
            <a:pPr algn="l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rgbClr val="002060"/>
                </a:solidFill>
              </a:rPr>
              <a:t>využívání</a:t>
            </a:r>
            <a:r>
              <a:rPr lang="cs-CZ" sz="2800" b="1" dirty="0" smtClean="0">
                <a:solidFill>
                  <a:srgbClr val="002060"/>
                </a:solidFill>
              </a:rPr>
              <a:t> nového databázového a publikačního systému AIM (AIXM 5.1)</a:t>
            </a:r>
          </a:p>
          <a:p>
            <a:pPr algn="l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rgbClr val="002060"/>
                </a:solidFill>
              </a:rPr>
              <a:t>předávání a schvalování podkladů pro změnu AIP prostřednictvím webového rozhraní AIM systému </a:t>
            </a:r>
          </a:p>
          <a:p>
            <a:pPr marL="0" indent="0" algn="l">
              <a:buClr>
                <a:schemeClr val="bg2"/>
              </a:buClr>
              <a:buNone/>
            </a:pPr>
            <a:r>
              <a:rPr lang="cs-CZ" sz="2800" dirty="0" smtClean="0">
                <a:solidFill>
                  <a:srgbClr val="002060"/>
                </a:solidFill>
              </a:rPr>
              <a:t>  </a:t>
            </a:r>
          </a:p>
          <a:p>
            <a:pPr algn="l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rgbClr val="002060"/>
                </a:solidFill>
              </a:rPr>
              <a:t>generování částí </a:t>
            </a:r>
            <a:r>
              <a:rPr lang="cs-CZ" sz="2800" b="1" dirty="0" smtClean="0">
                <a:solidFill>
                  <a:srgbClr val="002060"/>
                </a:solidFill>
              </a:rPr>
              <a:t>GEN a ENR z nového systému</a:t>
            </a:r>
          </a:p>
          <a:p>
            <a:pPr algn="l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rgbClr val="002060"/>
                </a:solidFill>
              </a:rPr>
              <a:t>příjem dat AIXM 5.1 od provozovatelů IFR letišť         převydání části AD</a:t>
            </a:r>
          </a:p>
          <a:p>
            <a:pPr marL="0" indent="0" algn="l">
              <a:buClr>
                <a:schemeClr val="bg2"/>
              </a:buClr>
              <a:buNone/>
            </a:pPr>
            <a:endParaRPr lang="cs-CZ" sz="2800" dirty="0" smtClean="0">
              <a:solidFill>
                <a:srgbClr val="002060"/>
              </a:solidFill>
            </a:endParaRPr>
          </a:p>
          <a:p>
            <a:pPr algn="l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rgbClr val="002060"/>
                </a:solidFill>
              </a:rPr>
              <a:t>publikování </a:t>
            </a:r>
            <a:r>
              <a:rPr lang="cs-CZ" sz="2800" b="1" dirty="0">
                <a:solidFill>
                  <a:srgbClr val="002060"/>
                </a:solidFill>
              </a:rPr>
              <a:t>eAIP dle Eurocontrol </a:t>
            </a:r>
            <a:r>
              <a:rPr lang="cs-CZ" sz="2800" b="1" dirty="0" smtClean="0">
                <a:solidFill>
                  <a:srgbClr val="002060"/>
                </a:solidFill>
              </a:rPr>
              <a:t>specifikace </a:t>
            </a:r>
            <a:r>
              <a:rPr lang="cs-CZ" sz="2800" dirty="0" smtClean="0">
                <a:solidFill>
                  <a:srgbClr val="002060"/>
                </a:solidFill>
              </a:rPr>
              <a:t>na konci roku 2024</a:t>
            </a:r>
          </a:p>
          <a:p>
            <a:pPr lvl="1" algn="l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500" dirty="0" err="1">
                <a:solidFill>
                  <a:srgbClr val="002060"/>
                </a:solidFill>
              </a:rPr>
              <a:t>html</a:t>
            </a:r>
            <a:r>
              <a:rPr lang="cs-CZ" sz="2500" dirty="0">
                <a:solidFill>
                  <a:srgbClr val="002060"/>
                </a:solidFill>
              </a:rPr>
              <a:t>/</a:t>
            </a:r>
            <a:r>
              <a:rPr lang="cs-CZ" sz="2500" dirty="0" err="1">
                <a:solidFill>
                  <a:srgbClr val="002060"/>
                </a:solidFill>
              </a:rPr>
              <a:t>pdf</a:t>
            </a:r>
            <a:r>
              <a:rPr lang="cs-CZ" sz="2500" dirty="0">
                <a:solidFill>
                  <a:srgbClr val="002060"/>
                </a:solidFill>
              </a:rPr>
              <a:t> </a:t>
            </a:r>
            <a:r>
              <a:rPr lang="cs-CZ" sz="2500" dirty="0" smtClean="0">
                <a:solidFill>
                  <a:srgbClr val="002060"/>
                </a:solidFill>
              </a:rPr>
              <a:t>verze, změna grafického vzhledu, fulltextové vyhledávání,… </a:t>
            </a:r>
          </a:p>
          <a:p>
            <a:pPr lvl="1" algn="l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cs-CZ" sz="1000" dirty="0" smtClean="0">
              <a:solidFill>
                <a:srgbClr val="002060"/>
              </a:solidFill>
            </a:endParaRPr>
          </a:p>
          <a:p>
            <a:pPr marL="342900" lvl="1" indent="0" algn="l">
              <a:buNone/>
            </a:pPr>
            <a:endParaRPr lang="cs-CZ" sz="2500" dirty="0" smtClean="0">
              <a:solidFill>
                <a:srgbClr val="002060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cs-CZ" sz="2800" dirty="0">
              <a:solidFill>
                <a:srgbClr val="002060"/>
              </a:solidFill>
            </a:endParaRPr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7679354" y="3916413"/>
            <a:ext cx="548640" cy="0"/>
          </a:xfrm>
          <a:prstGeom prst="straightConnector1">
            <a:avLst/>
          </a:prstGeom>
          <a:ln w="41275">
            <a:solidFill>
              <a:srgbClr val="00205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9594" y="133927"/>
            <a:ext cx="1026383" cy="127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77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999" y="296966"/>
            <a:ext cx="11476567" cy="720951"/>
          </a:xfrm>
        </p:spPr>
        <p:txBody>
          <a:bodyPr/>
          <a:lstStyle/>
          <a:p>
            <a:r>
              <a:rPr lang="cs-CZ" sz="4400" dirty="0" smtClean="0">
                <a:latin typeface="+mn-lt"/>
              </a:rPr>
              <a:t>VFR příručka</a:t>
            </a:r>
            <a:endParaRPr lang="cs-CZ" sz="44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9999" y="1052423"/>
            <a:ext cx="11476567" cy="4626520"/>
          </a:xfrm>
        </p:spPr>
        <p:txBody>
          <a:bodyPr/>
          <a:lstStyle/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rgbClr val="002060"/>
                </a:solidFill>
              </a:rPr>
              <a:t>příprava </a:t>
            </a:r>
            <a:r>
              <a:rPr lang="cs-CZ" sz="2800" b="1" dirty="0" smtClean="0">
                <a:solidFill>
                  <a:srgbClr val="002060"/>
                </a:solidFill>
              </a:rPr>
              <a:t>změny technologického zpracování VFR příručky </a:t>
            </a:r>
            <a:r>
              <a:rPr lang="cs-CZ" sz="2800" dirty="0" smtClean="0">
                <a:solidFill>
                  <a:srgbClr val="002060"/>
                </a:solidFill>
              </a:rPr>
              <a:t>v souladu s evropskými standardy (eAIP)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rgbClr val="002060"/>
                </a:solidFill>
              </a:rPr>
              <a:t>sjednocení grafického designu </a:t>
            </a:r>
            <a:r>
              <a:rPr lang="cs-CZ" sz="2800" dirty="0" smtClean="0">
                <a:solidFill>
                  <a:srgbClr val="002060"/>
                </a:solidFill>
              </a:rPr>
              <a:t>s plánovaným eAIP 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rgbClr val="002060"/>
                </a:solidFill>
              </a:rPr>
              <a:t>společná databáze </a:t>
            </a:r>
            <a:r>
              <a:rPr lang="cs-CZ" sz="2800" dirty="0" smtClean="0">
                <a:solidFill>
                  <a:srgbClr val="002060"/>
                </a:solidFill>
              </a:rPr>
              <a:t>leteckých údajů (AIP + VFR příručka)</a:t>
            </a:r>
          </a:p>
          <a:p>
            <a:pPr marL="0" indent="0">
              <a:buNone/>
            </a:pPr>
            <a:endParaRPr lang="cs-CZ" sz="2800" dirty="0" smtClean="0">
              <a:solidFill>
                <a:srgbClr val="00206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976" y="3045359"/>
            <a:ext cx="6772612" cy="2633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484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999" y="296966"/>
            <a:ext cx="11476567" cy="720951"/>
          </a:xfrm>
        </p:spPr>
        <p:txBody>
          <a:bodyPr/>
          <a:lstStyle/>
          <a:p>
            <a:r>
              <a:rPr lang="cs-CZ" sz="4400" dirty="0" smtClean="0">
                <a:latin typeface="+mn-lt"/>
              </a:rPr>
              <a:t>Letecké předpisy</a:t>
            </a:r>
            <a:endParaRPr lang="cs-CZ" sz="44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9999" y="1027286"/>
            <a:ext cx="11476567" cy="4626520"/>
          </a:xfrm>
        </p:spPr>
        <p:txBody>
          <a:bodyPr/>
          <a:lstStyle/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002060"/>
                </a:solidFill>
              </a:rPr>
              <a:t>aktuální znění předpisu + poslední vydaná změna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99" y="1481909"/>
            <a:ext cx="11099573" cy="4181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3441939" y="1966822"/>
            <a:ext cx="465827" cy="163902"/>
          </a:xfrm>
          <a:prstGeom prst="rect">
            <a:avLst/>
          </a:prstGeom>
          <a:solidFill>
            <a:srgbClr val="323639"/>
          </a:solidFill>
          <a:ln>
            <a:solidFill>
              <a:srgbClr val="3236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787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999" y="296966"/>
            <a:ext cx="11476567" cy="720951"/>
          </a:xfrm>
        </p:spPr>
        <p:txBody>
          <a:bodyPr/>
          <a:lstStyle/>
          <a:p>
            <a:r>
              <a:rPr lang="cs-CZ" sz="4400" dirty="0" smtClean="0">
                <a:latin typeface="+mn-lt"/>
              </a:rPr>
              <a:t>Zobrazení MET dat pro integrovaný briefing</a:t>
            </a:r>
            <a:endParaRPr lang="cs-CZ" sz="44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9999" y="1217359"/>
            <a:ext cx="11613465" cy="4626520"/>
          </a:xfrm>
        </p:spPr>
        <p:txBody>
          <a:bodyPr/>
          <a:lstStyle/>
          <a:p>
            <a:pPr marL="342900" lvl="1" indent="0">
              <a:buNone/>
            </a:pPr>
            <a:endParaRPr lang="cs-CZ" sz="2800" dirty="0" smtClean="0">
              <a:solidFill>
                <a:srgbClr val="00205B"/>
              </a:solidFill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441774" y="1082532"/>
            <a:ext cx="11922826" cy="51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marL="361950" indent="-361950" algn="just" defTabSz="6858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Georgia" pitchFamily="18" charset="0"/>
              <a:buChar char="―"/>
              <a:defRPr sz="21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1pPr>
            <a:lvl2pPr marL="628650" indent="-285750" algn="just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Georgia" pitchFamily="18" charset="0"/>
              <a:buChar char="―"/>
              <a:defRPr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2pPr>
            <a:lvl3pPr marL="857250" indent="-228600" algn="just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Georgia" pitchFamily="18" charset="0"/>
              <a:buChar char="―"/>
              <a:defRPr sz="15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3pPr>
            <a:lvl4pPr marL="1123950" indent="-260350" algn="just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Georgia" pitchFamily="18" charset="0"/>
              <a:buChar char="―"/>
              <a:tabLst>
                <a:tab pos="857250" algn="l"/>
              </a:tabLst>
              <a:defRPr sz="13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4pPr>
            <a:lvl5pPr marL="1358900" indent="-234950" algn="just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Georgia" pitchFamily="18" charset="0"/>
              <a:buChar char="―"/>
              <a:defRPr sz="13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Georgia" pitchFamily="18" charset="0"/>
              <a:buNone/>
            </a:pPr>
            <a:r>
              <a:rPr lang="cs-CZ" altLang="cs-CZ" sz="12800" b="1" dirty="0" smtClean="0">
                <a:solidFill>
                  <a:srgbClr val="00205E"/>
                </a:solidFill>
                <a:cs typeface="Arial" charset="0"/>
              </a:rPr>
              <a:t>aisview.rlp.cz </a:t>
            </a:r>
            <a:r>
              <a:rPr lang="cs-CZ" altLang="cs-CZ" sz="12800" dirty="0" smtClean="0">
                <a:solidFill>
                  <a:srgbClr val="00205E"/>
                </a:solidFill>
                <a:cs typeface="Arial" charset="0"/>
              </a:rPr>
              <a:t>		  	     </a:t>
            </a:r>
            <a:r>
              <a:rPr lang="cs-CZ" altLang="cs-CZ" sz="12800" b="1" dirty="0" smtClean="0">
                <a:solidFill>
                  <a:srgbClr val="00205E"/>
                </a:solidFill>
                <a:cs typeface="Arial" charset="0"/>
              </a:rPr>
              <a:t>ibs.rlp.cz                            meteo.rlp.cz</a:t>
            </a:r>
            <a:endParaRPr lang="cs-CZ" altLang="cs-CZ" sz="1600" b="1" dirty="0" smtClean="0">
              <a:solidFill>
                <a:srgbClr val="00205E"/>
              </a:solidFill>
              <a:cs typeface="Arial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cs-CZ" altLang="cs-CZ" sz="2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									 					</a:t>
            </a:r>
            <a:endParaRPr lang="cs-CZ" altLang="cs-CZ" sz="3200" dirty="0">
              <a:latin typeface="Arial" charset="0"/>
              <a:cs typeface="Arial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394" y="1968981"/>
            <a:ext cx="4696484" cy="249966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43" y="1955673"/>
            <a:ext cx="3602266" cy="242466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5064" y="1998007"/>
            <a:ext cx="3550831" cy="3100078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77794" y="4300851"/>
            <a:ext cx="40091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205E"/>
                </a:solidFill>
              </a:rPr>
              <a:t>modul </a:t>
            </a:r>
            <a:r>
              <a:rPr lang="cs-CZ" sz="2400" b="1" dirty="0" err="1">
                <a:solidFill>
                  <a:srgbClr val="00205E"/>
                </a:solidFill>
              </a:rPr>
              <a:t>MetView</a:t>
            </a:r>
            <a:r>
              <a:rPr lang="cs-CZ" b="1" dirty="0">
                <a:solidFill>
                  <a:srgbClr val="00205E"/>
                </a:solidFill>
              </a:rPr>
              <a:t> </a:t>
            </a:r>
            <a:r>
              <a:rPr lang="cs-CZ" dirty="0">
                <a:solidFill>
                  <a:srgbClr val="00205E"/>
                </a:solidFill>
              </a:rPr>
              <a:t>- nové funkce: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5E"/>
                </a:solidFill>
              </a:rPr>
              <a:t>p</a:t>
            </a:r>
            <a:r>
              <a:rPr lang="cs-CZ" dirty="0" smtClean="0">
                <a:solidFill>
                  <a:srgbClr val="00205E"/>
                </a:solidFill>
              </a:rPr>
              <a:t>ředpovědní </a:t>
            </a:r>
            <a:r>
              <a:rPr lang="cs-CZ" dirty="0">
                <a:solidFill>
                  <a:srgbClr val="00205E"/>
                </a:solidFill>
              </a:rPr>
              <a:t>mapy MET prvků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dirty="0" err="1" smtClean="0">
                <a:solidFill>
                  <a:srgbClr val="00205E"/>
                </a:solidFill>
              </a:rPr>
              <a:t>meteogramy</a:t>
            </a:r>
            <a:r>
              <a:rPr lang="cs-CZ" dirty="0" smtClean="0">
                <a:solidFill>
                  <a:srgbClr val="00205E"/>
                </a:solidFill>
              </a:rPr>
              <a:t> </a:t>
            </a:r>
            <a:r>
              <a:rPr lang="cs-CZ" dirty="0">
                <a:solidFill>
                  <a:srgbClr val="00205E"/>
                </a:solidFill>
              </a:rPr>
              <a:t>pro vybrané lokality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205E"/>
                </a:solidFill>
              </a:rPr>
              <a:t>dekódovaný </a:t>
            </a:r>
            <a:r>
              <a:rPr lang="cs-CZ" dirty="0">
                <a:solidFill>
                  <a:srgbClr val="00205E"/>
                </a:solidFill>
              </a:rPr>
              <a:t>TAF, METAR, SYNOP, AKS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205E"/>
                </a:solidFill>
              </a:rPr>
              <a:t>mapa </a:t>
            </a:r>
            <a:r>
              <a:rPr lang="cs-CZ" dirty="0">
                <a:solidFill>
                  <a:srgbClr val="00205E"/>
                </a:solidFill>
              </a:rPr>
              <a:t>QNH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081112" y="4613447"/>
            <a:ext cx="4271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	</a:t>
            </a:r>
            <a:r>
              <a:rPr lang="cs-CZ" dirty="0" smtClean="0">
                <a:solidFill>
                  <a:srgbClr val="00205E"/>
                </a:solidFill>
              </a:rPr>
              <a:t>záložka </a:t>
            </a:r>
            <a:r>
              <a:rPr lang="cs-CZ" sz="2400" b="1" dirty="0">
                <a:solidFill>
                  <a:srgbClr val="00205E"/>
                </a:solidFill>
              </a:rPr>
              <a:t>METEO</a:t>
            </a:r>
            <a:r>
              <a:rPr lang="cs-CZ" b="1" dirty="0">
                <a:solidFill>
                  <a:srgbClr val="00205E"/>
                </a:solidFill>
              </a:rPr>
              <a:t>  </a:t>
            </a:r>
            <a:r>
              <a:rPr lang="cs-CZ" dirty="0">
                <a:solidFill>
                  <a:srgbClr val="00205E"/>
                </a:solidFill>
              </a:rPr>
              <a:t>(beze změn) 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8674925" y="5073876"/>
            <a:ext cx="3402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205E"/>
                </a:solidFill>
              </a:rPr>
              <a:t>jednoduché </a:t>
            </a:r>
            <a:r>
              <a:rPr lang="cs-CZ" dirty="0">
                <a:solidFill>
                  <a:srgbClr val="00205E"/>
                </a:solidFill>
              </a:rPr>
              <a:t>záložní zobrazení ČR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205E"/>
                </a:solidFill>
              </a:rPr>
              <a:t>data </a:t>
            </a:r>
            <a:r>
              <a:rPr lang="cs-CZ" dirty="0">
                <a:solidFill>
                  <a:srgbClr val="00205E"/>
                </a:solidFill>
              </a:rPr>
              <a:t>shodná s AisView a IBS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441774" y="1380129"/>
            <a:ext cx="5130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00205E"/>
                </a:solidFill>
              </a:rPr>
              <a:t>metview.rlp.cz</a:t>
            </a:r>
            <a:endParaRPr lang="cs-CZ" sz="3200" b="1" dirty="0">
              <a:solidFill>
                <a:srgbClr val="0020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37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999" y="296966"/>
            <a:ext cx="11476567" cy="720951"/>
          </a:xfrm>
        </p:spPr>
        <p:txBody>
          <a:bodyPr/>
          <a:lstStyle/>
          <a:p>
            <a:r>
              <a:rPr lang="cs-CZ" sz="4400" dirty="0" err="1" smtClean="0">
                <a:latin typeface="+mn-lt"/>
              </a:rPr>
              <a:t>MetView</a:t>
            </a:r>
            <a:r>
              <a:rPr lang="cs-CZ" sz="4400" dirty="0">
                <a:latin typeface="+mn-lt"/>
              </a:rPr>
              <a:t> </a:t>
            </a:r>
            <a:r>
              <a:rPr lang="cs-CZ" sz="4400" dirty="0" smtClean="0">
                <a:latin typeface="+mn-lt"/>
              </a:rPr>
              <a:t>- </a:t>
            </a:r>
            <a:r>
              <a:rPr lang="cs-CZ" sz="4400" dirty="0" err="1" smtClean="0">
                <a:latin typeface="+mn-lt"/>
              </a:rPr>
              <a:t>meteogramy</a:t>
            </a:r>
            <a:endParaRPr lang="cs-CZ" sz="44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3101" y="1017917"/>
            <a:ext cx="11613465" cy="462652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altLang="cs-CZ" sz="2200" b="1" dirty="0" smtClean="0">
                <a:solidFill>
                  <a:srgbClr val="00205B"/>
                </a:solidFill>
                <a:cs typeface="Arial" charset="0"/>
              </a:rPr>
              <a:t>předpověď </a:t>
            </a:r>
            <a:r>
              <a:rPr lang="cs-CZ" altLang="cs-CZ" sz="2200" b="1" dirty="0">
                <a:solidFill>
                  <a:srgbClr val="00205B"/>
                </a:solidFill>
                <a:cs typeface="Arial" charset="0"/>
              </a:rPr>
              <a:t>průběhu MET prvků ve vybraných </a:t>
            </a:r>
            <a:r>
              <a:rPr lang="cs-CZ" altLang="cs-CZ" sz="2200" b="1" dirty="0" smtClean="0">
                <a:solidFill>
                  <a:srgbClr val="00205B"/>
                </a:solidFill>
                <a:cs typeface="Arial" charset="0"/>
              </a:rPr>
              <a:t>lokalitách </a:t>
            </a:r>
            <a:r>
              <a:rPr lang="cs-CZ" altLang="cs-CZ" sz="2200" b="1" dirty="0">
                <a:solidFill>
                  <a:srgbClr val="00205B"/>
                </a:solidFill>
                <a:cs typeface="Arial" charset="0"/>
              </a:rPr>
              <a:t>na max.36h 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altLang="cs-CZ" sz="2200" b="1" dirty="0" smtClean="0">
                <a:solidFill>
                  <a:srgbClr val="00205B"/>
                </a:solidFill>
                <a:cs typeface="Arial" charset="0"/>
              </a:rPr>
              <a:t>vítr</a:t>
            </a:r>
            <a:r>
              <a:rPr lang="cs-CZ" altLang="cs-CZ" sz="2200" b="1" dirty="0">
                <a:solidFill>
                  <a:srgbClr val="00205B"/>
                </a:solidFill>
                <a:cs typeface="Arial" charset="0"/>
              </a:rPr>
              <a:t>, dohlednost, srážky (množství, pravděpodobnost, jevy), </a:t>
            </a:r>
            <a:r>
              <a:rPr lang="cs-CZ" altLang="cs-CZ" sz="2200" b="1" dirty="0" smtClean="0">
                <a:solidFill>
                  <a:srgbClr val="00205B"/>
                </a:solidFill>
                <a:cs typeface="Arial" charset="0"/>
              </a:rPr>
              <a:t>teplota + rosný </a:t>
            </a:r>
            <a:r>
              <a:rPr lang="cs-CZ" altLang="cs-CZ" sz="2200" b="1" dirty="0">
                <a:solidFill>
                  <a:srgbClr val="00205B"/>
                </a:solidFill>
                <a:cs typeface="Arial" charset="0"/>
              </a:rPr>
              <a:t>bod, tlak (QNH) 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altLang="cs-CZ" sz="2200" b="1" dirty="0" smtClean="0">
                <a:solidFill>
                  <a:srgbClr val="00205B"/>
                </a:solidFill>
                <a:cs typeface="Arial" charset="0"/>
              </a:rPr>
              <a:t>výběr </a:t>
            </a:r>
            <a:r>
              <a:rPr lang="cs-CZ" altLang="cs-CZ" sz="2200" b="1" dirty="0">
                <a:solidFill>
                  <a:srgbClr val="00205B"/>
                </a:solidFill>
                <a:cs typeface="Arial" charset="0"/>
              </a:rPr>
              <a:t>z mapy </a:t>
            </a:r>
            <a:r>
              <a:rPr lang="cs-CZ" altLang="cs-CZ" sz="2200" b="1" dirty="0" err="1">
                <a:solidFill>
                  <a:srgbClr val="00205B"/>
                </a:solidFill>
                <a:cs typeface="Arial" charset="0"/>
              </a:rPr>
              <a:t>MetView</a:t>
            </a:r>
            <a:r>
              <a:rPr lang="cs-CZ" altLang="cs-CZ" sz="2200" b="1" dirty="0">
                <a:solidFill>
                  <a:srgbClr val="00205B"/>
                </a:solidFill>
                <a:cs typeface="Arial" charset="0"/>
              </a:rPr>
              <a:t> nebo </a:t>
            </a:r>
            <a:r>
              <a:rPr lang="cs-CZ" altLang="cs-CZ" sz="2200" b="1" dirty="0" err="1">
                <a:solidFill>
                  <a:srgbClr val="00205B"/>
                </a:solidFill>
                <a:cs typeface="Arial" charset="0"/>
              </a:rPr>
              <a:t>tooltipu</a:t>
            </a:r>
            <a:r>
              <a:rPr lang="cs-CZ" altLang="cs-CZ" sz="2200" b="1" dirty="0">
                <a:solidFill>
                  <a:srgbClr val="00205B"/>
                </a:solidFill>
                <a:cs typeface="Arial" charset="0"/>
              </a:rPr>
              <a:t> SYNOP stanice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2800" dirty="0" smtClean="0">
              <a:solidFill>
                <a:srgbClr val="00205B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577" y="296966"/>
            <a:ext cx="534679" cy="67813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69" y="2441927"/>
            <a:ext cx="6372413" cy="3083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4" descr="https://meteo.rlp.cz/mgram/11787_36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272" y="2125394"/>
            <a:ext cx="6830728" cy="4732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03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999" y="296966"/>
            <a:ext cx="11476567" cy="720951"/>
          </a:xfrm>
        </p:spPr>
        <p:txBody>
          <a:bodyPr/>
          <a:lstStyle/>
          <a:p>
            <a:r>
              <a:rPr lang="cs-CZ" sz="4400" dirty="0" smtClean="0">
                <a:latin typeface="+mn-lt"/>
              </a:rPr>
              <a:t>Předpovědní mapy </a:t>
            </a:r>
            <a:r>
              <a:rPr lang="cs-CZ" sz="2800" dirty="0" smtClean="0">
                <a:latin typeface="+mn-lt"/>
              </a:rPr>
              <a:t>metview.rlp.cz; meteo.rlp.cz</a:t>
            </a:r>
            <a:endParaRPr lang="cs-CZ" sz="28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3101" y="1017917"/>
            <a:ext cx="11613465" cy="4626520"/>
          </a:xfrm>
        </p:spPr>
        <p:txBody>
          <a:bodyPr/>
          <a:lstStyle/>
          <a:p>
            <a:pPr indent="-3240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altLang="cs-CZ" sz="2400" b="1" dirty="0" smtClean="0">
                <a:solidFill>
                  <a:srgbClr val="00205B"/>
                </a:solidFill>
                <a:latin typeface="Arial" charset="0"/>
                <a:cs typeface="Arial" charset="0"/>
              </a:rPr>
              <a:t>předpovědní </a:t>
            </a:r>
            <a:r>
              <a:rPr lang="cs-CZ" altLang="cs-CZ" sz="2400" b="1" dirty="0">
                <a:solidFill>
                  <a:srgbClr val="00205B"/>
                </a:solidFill>
                <a:latin typeface="Arial" charset="0"/>
                <a:cs typeface="Arial" charset="0"/>
              </a:rPr>
              <a:t>mapy na max. 36h, s krokem po 1h včetně animace</a:t>
            </a:r>
          </a:p>
          <a:p>
            <a:pPr indent="-3240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altLang="cs-CZ" sz="2400" b="1" dirty="0" smtClean="0">
                <a:solidFill>
                  <a:srgbClr val="00205B"/>
                </a:solidFill>
                <a:latin typeface="Arial" charset="0"/>
                <a:cs typeface="Arial" charset="0"/>
              </a:rPr>
              <a:t>jevy </a:t>
            </a:r>
            <a:r>
              <a:rPr lang="cs-CZ" altLang="cs-CZ" sz="2400" b="1" dirty="0">
                <a:solidFill>
                  <a:srgbClr val="00205B"/>
                </a:solidFill>
                <a:latin typeface="Arial" charset="0"/>
                <a:cs typeface="Arial" charset="0"/>
              </a:rPr>
              <a:t>význačného počasí, </a:t>
            </a:r>
            <a:r>
              <a:rPr lang="cs-CZ" altLang="cs-CZ" sz="2400" b="1" dirty="0" smtClean="0">
                <a:solidFill>
                  <a:srgbClr val="00205B"/>
                </a:solidFill>
                <a:latin typeface="Arial" charset="0"/>
                <a:cs typeface="Arial" charset="0"/>
              </a:rPr>
              <a:t>intenzita </a:t>
            </a:r>
            <a:r>
              <a:rPr lang="cs-CZ" altLang="cs-CZ" sz="2400" b="1" dirty="0">
                <a:solidFill>
                  <a:srgbClr val="00205B"/>
                </a:solidFill>
                <a:latin typeface="Arial" charset="0"/>
                <a:cs typeface="Arial" charset="0"/>
              </a:rPr>
              <a:t>srážek, </a:t>
            </a:r>
            <a:r>
              <a:rPr lang="cs-CZ" altLang="cs-CZ" sz="2400" b="1" dirty="0" smtClean="0">
                <a:solidFill>
                  <a:srgbClr val="00205B"/>
                </a:solidFill>
                <a:latin typeface="Arial" charset="0"/>
                <a:cs typeface="Arial" charset="0"/>
              </a:rPr>
              <a:t>přízemní </a:t>
            </a:r>
            <a:r>
              <a:rPr lang="cs-CZ" altLang="cs-CZ" sz="2400" b="1" dirty="0">
                <a:solidFill>
                  <a:srgbClr val="00205B"/>
                </a:solidFill>
                <a:latin typeface="Arial" charset="0"/>
                <a:cs typeface="Arial" charset="0"/>
              </a:rPr>
              <a:t>vítr, </a:t>
            </a:r>
            <a:r>
              <a:rPr lang="cs-CZ" altLang="cs-CZ" sz="2400" b="1" dirty="0" smtClean="0">
                <a:solidFill>
                  <a:srgbClr val="00205B"/>
                </a:solidFill>
                <a:latin typeface="Arial" charset="0"/>
                <a:cs typeface="Arial" charset="0"/>
              </a:rPr>
              <a:t>max. vítr </a:t>
            </a:r>
            <a:r>
              <a:rPr lang="cs-CZ" altLang="cs-CZ" sz="2400" b="1" dirty="0">
                <a:solidFill>
                  <a:srgbClr val="00205B"/>
                </a:solidFill>
                <a:latin typeface="Arial" charset="0"/>
                <a:cs typeface="Arial" charset="0"/>
              </a:rPr>
              <a:t>+ tlak QNH, </a:t>
            </a:r>
            <a:r>
              <a:rPr lang="cs-CZ" altLang="cs-CZ" sz="2400" b="1" dirty="0" smtClean="0">
                <a:solidFill>
                  <a:srgbClr val="00205B"/>
                </a:solidFill>
                <a:latin typeface="Arial" charset="0"/>
                <a:cs typeface="Arial" charset="0"/>
              </a:rPr>
              <a:t>teplota</a:t>
            </a:r>
            <a:r>
              <a:rPr lang="cs-CZ" altLang="cs-CZ" sz="2400" b="1" dirty="0">
                <a:solidFill>
                  <a:srgbClr val="00205B"/>
                </a:solidFill>
                <a:latin typeface="Arial" charset="0"/>
                <a:cs typeface="Arial" charset="0"/>
              </a:rPr>
              <a:t>, CAPE, </a:t>
            </a:r>
            <a:r>
              <a:rPr lang="cs-CZ" altLang="cs-CZ" sz="2400" b="1" dirty="0" smtClean="0">
                <a:solidFill>
                  <a:srgbClr val="00205B"/>
                </a:solidFill>
                <a:latin typeface="Arial" charset="0"/>
                <a:cs typeface="Arial" charset="0"/>
              </a:rPr>
              <a:t>nízká </a:t>
            </a:r>
            <a:r>
              <a:rPr lang="cs-CZ" altLang="cs-CZ" sz="2400" b="1" dirty="0">
                <a:solidFill>
                  <a:srgbClr val="00205B"/>
                </a:solidFill>
                <a:latin typeface="Arial" charset="0"/>
                <a:cs typeface="Arial" charset="0"/>
              </a:rPr>
              <a:t>oblačnost, </a:t>
            </a:r>
            <a:r>
              <a:rPr lang="cs-CZ" altLang="cs-CZ" sz="2400" b="1" dirty="0" smtClean="0">
                <a:solidFill>
                  <a:srgbClr val="00205B"/>
                </a:solidFill>
                <a:latin typeface="Arial" charset="0"/>
                <a:cs typeface="Arial" charset="0"/>
              </a:rPr>
              <a:t>sněhová </a:t>
            </a:r>
            <a:r>
              <a:rPr lang="cs-CZ" altLang="cs-CZ" sz="2400" b="1" dirty="0">
                <a:solidFill>
                  <a:srgbClr val="00205B"/>
                </a:solidFill>
                <a:latin typeface="Arial" charset="0"/>
                <a:cs typeface="Arial" charset="0"/>
              </a:rPr>
              <a:t>pokrývka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2800" dirty="0" smtClean="0">
              <a:solidFill>
                <a:srgbClr val="00205B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30" y="2274805"/>
            <a:ext cx="6589649" cy="396545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2750" y="2419184"/>
            <a:ext cx="5338437" cy="415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22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 Prezentace CZ -  nové logo">
  <a:themeElements>
    <a:clrScheme name="RLP">
      <a:dk1>
        <a:srgbClr val="000000"/>
      </a:dk1>
      <a:lt1>
        <a:sysClr val="window" lastClr="FFFFFF"/>
      </a:lt1>
      <a:dk2>
        <a:srgbClr val="00205B"/>
      </a:dk2>
      <a:lt2>
        <a:srgbClr val="00A9E0"/>
      </a:lt2>
      <a:accent1>
        <a:srgbClr val="007396"/>
      </a:accent1>
      <a:accent2>
        <a:srgbClr val="5F2167"/>
      </a:accent2>
      <a:accent3>
        <a:srgbClr val="C8102E"/>
      </a:accent3>
      <a:accent4>
        <a:srgbClr val="C87B00"/>
      </a:accent4>
      <a:accent5>
        <a:srgbClr val="00A787"/>
      </a:accent5>
      <a:accent6>
        <a:srgbClr val="94BB1E"/>
      </a:accent6>
      <a:hlink>
        <a:srgbClr val="00205B"/>
      </a:hlink>
      <a:folHlink>
        <a:srgbClr val="AE0077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_CZ" id="{EB2BBE68-342C-43CC-A936-F8A138E0FBB9}" vid="{C92128D4-03B3-42C4-81B5-395B16ACF461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3874</TotalTime>
  <Words>485</Words>
  <Application>Microsoft Office PowerPoint</Application>
  <PresentationFormat>Širokoúhlá obrazovka</PresentationFormat>
  <Paragraphs>82</Paragraphs>
  <Slides>13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Georgia</vt:lpstr>
      <vt:lpstr>PPT Prezentace CZ -  nové logo</vt:lpstr>
      <vt:lpstr>Informace AIM pro seminář GA  </vt:lpstr>
      <vt:lpstr>Ukončení distribuce produktů</vt:lpstr>
      <vt:lpstr>Letecká mapa ICAO 1:500 000</vt:lpstr>
      <vt:lpstr>Letecká informační příručka (AIP)</vt:lpstr>
      <vt:lpstr>VFR příručka</vt:lpstr>
      <vt:lpstr>Letecké předpisy</vt:lpstr>
      <vt:lpstr>Zobrazení MET dat pro integrovaný briefing</vt:lpstr>
      <vt:lpstr>MetView - meteogramy</vt:lpstr>
      <vt:lpstr>Předpovědní mapy metview.rlp.cz; meteo.rlp.cz</vt:lpstr>
      <vt:lpstr>VOLMET upgrade – plán 18. 4. 2024</vt:lpstr>
      <vt:lpstr>Na čem pracujeme…</vt:lpstr>
      <vt:lpstr>Q &amp; A</vt:lpstr>
      <vt:lpstr>Děkuji za pozornost  aim.rlp.cz aisview.rlp.cz dronview.rlp.cz metview.rlp.cz fraview.rlp.cz ibs.rlp.cz   </vt:lpstr>
    </vt:vector>
  </TitlesOfParts>
  <Company>ŘLP ČR, s.p., Navigační 787, Jeneč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Dušan Ingeli</dc:creator>
  <cp:lastModifiedBy>CURIK Lukas</cp:lastModifiedBy>
  <cp:revision>525</cp:revision>
  <cp:lastPrinted>2019-05-21T07:01:59Z</cp:lastPrinted>
  <dcterms:created xsi:type="dcterms:W3CDTF">2016-04-27T12:53:02Z</dcterms:created>
  <dcterms:modified xsi:type="dcterms:W3CDTF">2024-02-14T08:39:48Z</dcterms:modified>
</cp:coreProperties>
</file>